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12192000" cy="6858000"/>
  <p:notesSz cx="12192000" cy="6858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7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5695949" cy="66420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19360" y="1153500"/>
            <a:ext cx="5353279" cy="406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07875" y="2471287"/>
            <a:ext cx="6976109" cy="19456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2191999" cy="685799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754811" y="1916112"/>
              <a:ext cx="2922587" cy="628649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54037" y="4146550"/>
              <a:ext cx="3413124" cy="735011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7353610" y="2005012"/>
            <a:ext cx="97536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5" dirty="0">
                <a:solidFill>
                  <a:srgbClr val="FFFFFF"/>
                </a:solidFill>
                <a:latin typeface="Calibri"/>
                <a:cs typeface="Calibri"/>
              </a:rPr>
              <a:t>TÍTULO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507822" y="2489707"/>
            <a:ext cx="160147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6034">
              <a:lnSpc>
                <a:spcPct val="150000"/>
              </a:lnSpc>
              <a:spcBef>
                <a:spcPts val="100"/>
              </a:spcBef>
            </a:pPr>
            <a:r>
              <a:rPr sz="1400" b="1" spc="-15" dirty="0">
                <a:latin typeface="Arial"/>
                <a:cs typeface="Arial"/>
              </a:rPr>
              <a:t>INFLAMATÓRIO 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SUBMANDIBULAR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204337" y="2489707"/>
            <a:ext cx="122301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835" marR="5080" indent="-191770">
              <a:lnSpc>
                <a:spcPct val="150000"/>
              </a:lnSpc>
              <a:spcBef>
                <a:spcPts val="100"/>
              </a:spcBef>
              <a:tabLst>
                <a:tab pos="943610" algn="l"/>
              </a:tabLst>
            </a:pPr>
            <a:r>
              <a:rPr sz="1400" b="1" spc="-5" dirty="0">
                <a:latin typeface="Arial"/>
                <a:cs typeface="Arial"/>
              </a:rPr>
              <a:t>LOCA</a:t>
            </a:r>
            <a:r>
              <a:rPr sz="1400" b="1" dirty="0">
                <a:latin typeface="Arial"/>
                <a:cs typeface="Arial"/>
              </a:rPr>
              <a:t>L	</a:t>
            </a:r>
            <a:r>
              <a:rPr sz="1400" b="1" spc="-5" dirty="0">
                <a:latin typeface="Arial"/>
                <a:cs typeface="Arial"/>
              </a:rPr>
              <a:t>NA  ESQUERDA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06025" y="2489707"/>
            <a:ext cx="1101725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1400" b="1" spc="-5" dirty="0">
                <a:latin typeface="Arial"/>
                <a:cs typeface="Arial"/>
              </a:rPr>
              <a:t>PROCESSO 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GLÂNDULA </a:t>
            </a:r>
            <a:r>
              <a:rPr sz="1400" b="1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ASSOCIADO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618313" y="3236467"/>
            <a:ext cx="281432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76884" algn="l"/>
                <a:tab pos="1310005" algn="l"/>
                <a:tab pos="2534285" algn="l"/>
              </a:tabLst>
            </a:pPr>
            <a:r>
              <a:rPr sz="1400" b="1" dirty="0">
                <a:latin typeface="Arial"/>
                <a:cs typeface="Arial"/>
              </a:rPr>
              <a:t>À	</a:t>
            </a:r>
            <a:r>
              <a:rPr sz="1400" b="1" spc="-5" dirty="0">
                <a:latin typeface="Arial"/>
                <a:cs typeface="Arial"/>
              </a:rPr>
              <a:t>ÁRE</a:t>
            </a:r>
            <a:r>
              <a:rPr sz="1400" b="1" dirty="0">
                <a:latin typeface="Arial"/>
                <a:cs typeface="Arial"/>
              </a:rPr>
              <a:t>A	</a:t>
            </a:r>
            <a:r>
              <a:rPr sz="1400" b="1" spc="-5" dirty="0">
                <a:latin typeface="Arial"/>
                <a:cs typeface="Arial"/>
              </a:rPr>
              <a:t>NODULA</a:t>
            </a:r>
            <a:r>
              <a:rPr sz="1400" b="1" dirty="0">
                <a:latin typeface="Arial"/>
                <a:cs typeface="Arial"/>
              </a:rPr>
              <a:t>R	</a:t>
            </a:r>
            <a:r>
              <a:rPr sz="1400" b="1" spc="-5" dirty="0">
                <a:latin typeface="Arial"/>
                <a:cs typeface="Arial"/>
              </a:rPr>
              <a:t>NO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06025" y="3556508"/>
            <a:ext cx="286702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-20" dirty="0">
                <a:latin typeface="Arial"/>
                <a:cs typeface="Arial"/>
              </a:rPr>
              <a:t>ULTRASSOM </a:t>
            </a:r>
            <a:r>
              <a:rPr sz="1400" b="1" dirty="0">
                <a:latin typeface="Arial"/>
                <a:cs typeface="Arial"/>
              </a:rPr>
              <a:t>-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RELATO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DE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spc="-5" dirty="0">
                <a:latin typeface="Arial"/>
                <a:cs typeface="Arial"/>
              </a:rPr>
              <a:t>CASO</a:t>
            </a:r>
            <a:endParaRPr sz="14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17599" y="4303712"/>
            <a:ext cx="3525520" cy="11567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2019">
              <a:lnSpc>
                <a:spcPct val="100000"/>
              </a:lnSpc>
              <a:spcBef>
                <a:spcPts val="100"/>
              </a:spcBef>
            </a:pPr>
            <a:r>
              <a:rPr sz="2500" b="1" spc="-25" dirty="0">
                <a:solidFill>
                  <a:srgbClr val="FFFFFF"/>
                </a:solidFill>
                <a:latin typeface="Calibri"/>
                <a:cs typeface="Calibri"/>
              </a:rPr>
              <a:t>AUTORES</a:t>
            </a:r>
            <a:endParaRPr sz="25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625"/>
              </a:spcBef>
            </a:pPr>
            <a:r>
              <a:rPr sz="1200" spc="-5" dirty="0">
                <a:latin typeface="Arial"/>
                <a:cs typeface="Arial"/>
              </a:rPr>
              <a:t>ALENCAR,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B.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M.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S.,</a:t>
            </a:r>
            <a:r>
              <a:rPr sz="1200" spc="-15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OLIVEIRA,</a:t>
            </a:r>
            <a:r>
              <a:rPr lang="pt-BR"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L. N. </a:t>
            </a:r>
            <a:r>
              <a:rPr sz="1200" spc="-50" dirty="0">
                <a:latin typeface="Arial"/>
                <a:cs typeface="Arial"/>
              </a:rPr>
              <a:t>F.,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40" dirty="0">
                <a:latin typeface="Arial"/>
                <a:cs typeface="Arial"/>
              </a:rPr>
              <a:t>TAVARES,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M.</a:t>
            </a:r>
            <a:r>
              <a:rPr sz="1200" spc="-5" dirty="0">
                <a:latin typeface="Arial"/>
                <a:cs typeface="Arial"/>
              </a:rPr>
              <a:t> C. S., </a:t>
            </a:r>
            <a:r>
              <a:rPr sz="1200" spc="-10" dirty="0">
                <a:latin typeface="Arial"/>
                <a:cs typeface="Arial"/>
              </a:rPr>
              <a:t>MARTINS,</a:t>
            </a:r>
            <a:r>
              <a:rPr sz="1200" spc="-5" dirty="0">
                <a:latin typeface="Arial"/>
                <a:cs typeface="Arial"/>
              </a:rPr>
              <a:t> R. </a:t>
            </a:r>
            <a:r>
              <a:rPr sz="1200" dirty="0">
                <a:latin typeface="Arial"/>
                <a:cs typeface="Arial"/>
              </a:rPr>
              <a:t>M.</a:t>
            </a:r>
            <a:r>
              <a:rPr sz="1200" spc="-5" dirty="0">
                <a:latin typeface="Arial"/>
                <a:cs typeface="Arial"/>
              </a:rPr>
              <a:t> C,</a:t>
            </a:r>
            <a:r>
              <a:rPr sz="1200" spc="45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M.</a:t>
            </a:r>
            <a:r>
              <a:rPr lang="pt-BR" sz="1200" dirty="0">
                <a:latin typeface="Arial"/>
                <a:cs typeface="Arial"/>
              </a:rPr>
              <a:t> </a:t>
            </a:r>
            <a:r>
              <a:rPr sz="1200" spc="-5" dirty="0">
                <a:latin typeface="Arial"/>
                <a:cs typeface="Arial"/>
              </a:rPr>
              <a:t>G</a:t>
            </a:r>
            <a:r>
              <a:rPr sz="1200" dirty="0">
                <a:latin typeface="Arial"/>
                <a:cs typeface="Arial"/>
              </a:rPr>
              <a:t>.</a:t>
            </a:r>
            <a:r>
              <a:rPr sz="1200" spc="-25" dirty="0">
                <a:latin typeface="Arial"/>
                <a:cs typeface="Arial"/>
              </a:rPr>
              <a:t> </a:t>
            </a:r>
            <a:r>
              <a:rPr sz="1200" spc="-135" dirty="0">
                <a:latin typeface="Arial"/>
                <a:cs typeface="Arial"/>
              </a:rPr>
              <a:t>T</a:t>
            </a:r>
            <a:r>
              <a:rPr sz="1200" dirty="0">
                <a:latin typeface="Arial"/>
                <a:cs typeface="Arial"/>
              </a:rPr>
              <a:t>.</a:t>
            </a:r>
            <a:r>
              <a:rPr sz="1200" spc="-5" dirty="0">
                <a:latin typeface="Arial"/>
                <a:cs typeface="Arial"/>
              </a:rPr>
              <a:t> </a:t>
            </a:r>
            <a:r>
              <a:rPr sz="1200" spc="-90" dirty="0">
                <a:latin typeface="Arial"/>
                <a:cs typeface="Arial"/>
              </a:rPr>
              <a:t>V</a:t>
            </a:r>
            <a:r>
              <a:rPr sz="1200" spc="-5" dirty="0">
                <a:latin typeface="Arial"/>
                <a:cs typeface="Arial"/>
              </a:rPr>
              <a:t>ALENTINI</a:t>
            </a:r>
            <a:r>
              <a:rPr lang="pt-BR" sz="1200" spc="-5" dirty="0">
                <a:latin typeface="Arial"/>
                <a:cs typeface="Arial"/>
              </a:rPr>
              <a:t>, PETTER, J., RIBEIRO,</a:t>
            </a:r>
            <a:r>
              <a:rPr lang="pt-BR" sz="1200" spc="-10" dirty="0">
                <a:latin typeface="Arial"/>
                <a:cs typeface="Arial"/>
              </a:rPr>
              <a:t> </a:t>
            </a:r>
            <a:r>
              <a:rPr lang="pt-BR" sz="1200" spc="-70" dirty="0">
                <a:latin typeface="Arial"/>
                <a:cs typeface="Arial"/>
              </a:rPr>
              <a:t>F.</a:t>
            </a:r>
            <a:r>
              <a:rPr lang="pt-BR" sz="1200" spc="-15" dirty="0">
                <a:latin typeface="Arial"/>
                <a:cs typeface="Arial"/>
              </a:rPr>
              <a:t> </a:t>
            </a:r>
            <a:r>
              <a:rPr lang="pt-BR" sz="1200" spc="-5" dirty="0">
                <a:latin typeface="Arial"/>
                <a:cs typeface="Arial"/>
              </a:rPr>
              <a:t>C.</a:t>
            </a:r>
            <a:r>
              <a:rPr lang="pt-BR" sz="1200" spc="-10" dirty="0">
                <a:latin typeface="Arial"/>
                <a:cs typeface="Arial"/>
              </a:rPr>
              <a:t> </a:t>
            </a:r>
            <a:r>
              <a:rPr lang="pt-BR" sz="1200" dirty="0">
                <a:latin typeface="Arial"/>
                <a:cs typeface="Arial"/>
              </a:rPr>
              <a:t>M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66279" y="1273328"/>
            <a:ext cx="191262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DISCUSSÃO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660275" y="2051640"/>
            <a:ext cx="6765925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 algn="just">
              <a:lnSpc>
                <a:spcPct val="15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Na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inflamação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aguda,</a:t>
            </a:r>
            <a:r>
              <a:rPr sz="1400" dirty="0">
                <a:latin typeface="Arial"/>
                <a:cs typeface="Arial"/>
              </a:rPr>
              <a:t> visualiza-se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à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ecografia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glândulas</a:t>
            </a:r>
            <a:r>
              <a:rPr sz="1400" dirty="0">
                <a:latin typeface="Arial"/>
                <a:cs typeface="Arial"/>
              </a:rPr>
              <a:t> salivares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aumentadas </a:t>
            </a:r>
            <a:r>
              <a:rPr sz="1400" dirty="0">
                <a:latin typeface="Arial"/>
                <a:cs typeface="Arial"/>
              </a:rPr>
              <a:t>e </a:t>
            </a:r>
            <a:r>
              <a:rPr sz="1400" spc="-5" dirty="0">
                <a:latin typeface="Arial"/>
                <a:cs typeface="Arial"/>
              </a:rPr>
              <a:t>hipoecogênicas, </a:t>
            </a:r>
            <a:r>
              <a:rPr sz="1400" dirty="0">
                <a:latin typeface="Arial"/>
                <a:cs typeface="Arial"/>
              </a:rPr>
              <a:t>com o </a:t>
            </a:r>
            <a:r>
              <a:rPr sz="1400" spc="-5" dirty="0">
                <a:latin typeface="Arial"/>
                <a:cs typeface="Arial"/>
              </a:rPr>
              <a:t>parênquima podendo estar heterogêneo </a:t>
            </a:r>
            <a:r>
              <a:rPr sz="1400" dirty="0">
                <a:latin typeface="Arial"/>
                <a:cs typeface="Arial"/>
              </a:rPr>
              <a:t>e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conter múltiplas </a:t>
            </a:r>
            <a:r>
              <a:rPr sz="1400" spc="-5" dirty="0">
                <a:latin typeface="Arial"/>
                <a:cs typeface="Arial"/>
              </a:rPr>
              <a:t>pequenas áreas hipoecoicas ovaladas, além de aumento do fluxo </a:t>
            </a:r>
            <a:r>
              <a:rPr sz="1400" dirty="0">
                <a:latin typeface="Arial"/>
                <a:cs typeface="Arial"/>
              </a:rPr>
              <a:t> sanguíneo </a:t>
            </a:r>
            <a:r>
              <a:rPr sz="1400" spc="-5" dirty="0">
                <a:latin typeface="Arial"/>
                <a:cs typeface="Arial"/>
              </a:rPr>
              <a:t>local. </a:t>
            </a:r>
            <a:r>
              <a:rPr sz="1400" spc="-30" dirty="0">
                <a:latin typeface="Arial"/>
                <a:cs typeface="Arial"/>
              </a:rPr>
              <a:t>Também </a:t>
            </a:r>
            <a:r>
              <a:rPr sz="1400" spc="-5" dirty="0">
                <a:latin typeface="Arial"/>
                <a:cs typeface="Arial"/>
              </a:rPr>
              <a:t>pode </a:t>
            </a:r>
            <a:r>
              <a:rPr sz="1400" dirty="0">
                <a:latin typeface="Arial"/>
                <a:cs typeface="Arial"/>
              </a:rPr>
              <a:t>ser visualizado </a:t>
            </a:r>
            <a:r>
              <a:rPr sz="1400" spc="-5" dirty="0">
                <a:latin typeface="Arial"/>
                <a:cs typeface="Arial"/>
              </a:rPr>
              <a:t>linfonodomegalia </a:t>
            </a:r>
            <a:r>
              <a:rPr sz="1400" dirty="0">
                <a:latin typeface="Arial"/>
                <a:cs typeface="Arial"/>
              </a:rPr>
              <a:t>com </a:t>
            </a:r>
            <a:r>
              <a:rPr sz="1400" spc="-5" dirty="0">
                <a:latin typeface="Arial"/>
                <a:cs typeface="Arial"/>
              </a:rPr>
              <a:t>aumento do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fluxo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sanguíneo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central.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45122" y="1660525"/>
            <a:ext cx="395605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CONSIDERAÇÕES</a:t>
            </a:r>
            <a:r>
              <a:rPr spc="-85" dirty="0"/>
              <a:t> </a:t>
            </a:r>
            <a:r>
              <a:rPr spc="-5" dirty="0"/>
              <a:t>FINAIS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523874" y="2471733"/>
            <a:ext cx="6203315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US </a:t>
            </a:r>
            <a:r>
              <a:rPr sz="1400" dirty="0">
                <a:latin typeface="Arial"/>
                <a:cs typeface="Arial"/>
              </a:rPr>
              <a:t>é </a:t>
            </a:r>
            <a:r>
              <a:rPr sz="1400" spc="-5" dirty="0">
                <a:latin typeface="Arial"/>
                <a:cs typeface="Arial"/>
              </a:rPr>
              <a:t>um </a:t>
            </a:r>
            <a:r>
              <a:rPr sz="1400" dirty="0">
                <a:latin typeface="Arial"/>
                <a:cs typeface="Arial"/>
              </a:rPr>
              <a:t>método valioso e </a:t>
            </a:r>
            <a:r>
              <a:rPr sz="1400" spc="-5" dirty="0">
                <a:latin typeface="Arial"/>
                <a:cs typeface="Arial"/>
              </a:rPr>
              <a:t>útil para </a:t>
            </a:r>
            <a:r>
              <a:rPr sz="1400" dirty="0">
                <a:latin typeface="Arial"/>
                <a:cs typeface="Arial"/>
              </a:rPr>
              <a:t>o </a:t>
            </a:r>
            <a:r>
              <a:rPr sz="1400" spc="-5" dirty="0">
                <a:latin typeface="Arial"/>
                <a:cs typeface="Arial"/>
              </a:rPr>
              <a:t>diagnóstico de doenças das glândulas </a:t>
            </a:r>
            <a:r>
              <a:rPr sz="1400" dirty="0">
                <a:latin typeface="Arial"/>
                <a:cs typeface="Arial"/>
              </a:rPr>
              <a:t> salivares,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barato</a:t>
            </a:r>
            <a:r>
              <a:rPr sz="1400" dirty="0">
                <a:latin typeface="Arial"/>
                <a:cs typeface="Arial"/>
              </a:rPr>
              <a:t> 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amplamente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disponível.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Não</a:t>
            </a:r>
            <a:r>
              <a:rPr sz="1400" dirty="0">
                <a:latin typeface="Arial"/>
                <a:cs typeface="Arial"/>
              </a:rPr>
              <a:t> só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permite</a:t>
            </a:r>
            <a:r>
              <a:rPr sz="1400" spc="3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confirmação </a:t>
            </a:r>
            <a:r>
              <a:rPr sz="1400" spc="-5" dirty="0">
                <a:latin typeface="Arial"/>
                <a:cs typeface="Arial"/>
              </a:rPr>
              <a:t>ou exclusão da presença de uma </a:t>
            </a:r>
            <a:r>
              <a:rPr sz="1400" dirty="0">
                <a:latin typeface="Arial"/>
                <a:cs typeface="Arial"/>
              </a:rPr>
              <a:t>massa, mas </a:t>
            </a:r>
            <a:r>
              <a:rPr sz="1400" spc="-5" dirty="0">
                <a:latin typeface="Arial"/>
                <a:cs typeface="Arial"/>
              </a:rPr>
              <a:t>em </a:t>
            </a:r>
            <a:r>
              <a:rPr sz="1400" dirty="0">
                <a:latin typeface="Arial"/>
                <a:cs typeface="Arial"/>
              </a:rPr>
              <a:t>muitos casos a </a:t>
            </a:r>
            <a:r>
              <a:rPr sz="1400" spc="-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natureza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doença</a:t>
            </a:r>
            <a:r>
              <a:rPr sz="1400" dirty="0">
                <a:latin typeface="Arial"/>
                <a:cs typeface="Arial"/>
              </a:rPr>
              <a:t> subjacente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também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pode</a:t>
            </a:r>
            <a:r>
              <a:rPr sz="1400" dirty="0">
                <a:latin typeface="Arial"/>
                <a:cs typeface="Arial"/>
              </a:rPr>
              <a:t> ser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sugerida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através</a:t>
            </a:r>
            <a:r>
              <a:rPr sz="1400" spc="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do </a:t>
            </a:r>
            <a:r>
              <a:rPr sz="1400" dirty="0">
                <a:latin typeface="Arial"/>
                <a:cs typeface="Arial"/>
              </a:rPr>
              <a:t> método.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4089" y="1660525"/>
            <a:ext cx="230060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REFERÊNCIAS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81074" y="2354162"/>
            <a:ext cx="4732020" cy="3530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Bibliografia</a:t>
            </a:r>
            <a:endParaRPr sz="1400">
              <a:latin typeface="Arial"/>
              <a:cs typeface="Arial"/>
            </a:endParaRPr>
          </a:p>
          <a:p>
            <a:pPr marL="469900" marR="5080" indent="-36195">
              <a:lnSpc>
                <a:spcPct val="100000"/>
              </a:lnSpc>
              <a:spcBef>
                <a:spcPts val="1200"/>
              </a:spcBef>
              <a:tabLst>
                <a:tab pos="1239520" algn="l"/>
                <a:tab pos="2279650" algn="l"/>
                <a:tab pos="2911475" algn="l"/>
                <a:tab pos="3717290" algn="l"/>
              </a:tabLst>
            </a:pPr>
            <a:r>
              <a:rPr sz="1400" spc="-5" dirty="0">
                <a:latin typeface="Arial"/>
                <a:cs typeface="Arial"/>
              </a:rPr>
              <a:t>Bansal,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A.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G.,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Oudsema,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R.,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Masseaux,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J.</a:t>
            </a:r>
            <a:r>
              <a:rPr sz="1400" spc="3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A.,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&amp; </a:t>
            </a:r>
            <a:r>
              <a:rPr sz="1400" spc="-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Rosenberg,</a:t>
            </a:r>
            <a:r>
              <a:rPr sz="1400" spc="22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H.</a:t>
            </a:r>
            <a:r>
              <a:rPr sz="1400" spc="2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K.</a:t>
            </a:r>
            <a:r>
              <a:rPr sz="1400" spc="2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(2018).</a:t>
            </a:r>
            <a:r>
              <a:rPr sz="1400" spc="2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US</a:t>
            </a:r>
            <a:r>
              <a:rPr sz="1400" spc="2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of</a:t>
            </a:r>
            <a:r>
              <a:rPr sz="1400" spc="2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pediatric</a:t>
            </a:r>
            <a:r>
              <a:rPr sz="1400" spc="22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superficial </a:t>
            </a:r>
            <a:r>
              <a:rPr sz="1400" spc="-37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masses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of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the</a:t>
            </a:r>
            <a:r>
              <a:rPr sz="1400" spc="10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head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and</a:t>
            </a:r>
            <a:r>
              <a:rPr sz="1400" spc="1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neck.</a:t>
            </a:r>
            <a:r>
              <a:rPr sz="1400" spc="120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Radiographics:</a:t>
            </a:r>
            <a:r>
              <a:rPr sz="1400" i="1" spc="55" dirty="0">
                <a:latin typeface="Arial"/>
                <a:cs typeface="Arial"/>
              </a:rPr>
              <a:t> </a:t>
            </a:r>
            <a:r>
              <a:rPr sz="1400" i="1" dirty="0">
                <a:latin typeface="Arial"/>
                <a:cs typeface="Arial"/>
              </a:rPr>
              <a:t>A </a:t>
            </a:r>
            <a:r>
              <a:rPr sz="1400" i="1" spc="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Review</a:t>
            </a:r>
            <a:r>
              <a:rPr sz="1400" i="1" spc="1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Publication</a:t>
            </a:r>
            <a:r>
              <a:rPr sz="1400" i="1" spc="1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of</a:t>
            </a:r>
            <a:r>
              <a:rPr sz="1400" i="1" spc="1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the</a:t>
            </a:r>
            <a:r>
              <a:rPr sz="1400" i="1" spc="1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Radiological</a:t>
            </a:r>
            <a:r>
              <a:rPr sz="1400" i="1" spc="1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Society</a:t>
            </a:r>
            <a:r>
              <a:rPr sz="1400" i="1" spc="13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of </a:t>
            </a:r>
            <a:r>
              <a:rPr sz="1400" i="1" spc="-375" dirty="0">
                <a:latin typeface="Arial"/>
                <a:cs typeface="Arial"/>
              </a:rPr>
              <a:t> </a:t>
            </a:r>
            <a:r>
              <a:rPr sz="1400" i="1" spc="-5" dirty="0">
                <a:latin typeface="Arial"/>
                <a:cs typeface="Arial"/>
              </a:rPr>
              <a:t>North	America,	</a:t>
            </a:r>
            <a:r>
              <a:rPr sz="1400" i="1" dirty="0">
                <a:latin typeface="Arial"/>
                <a:cs typeface="Arial"/>
              </a:rPr>
              <a:t>Inc</a:t>
            </a:r>
            <a:r>
              <a:rPr sz="1400" dirty="0">
                <a:latin typeface="Arial"/>
                <a:cs typeface="Arial"/>
              </a:rPr>
              <a:t>,	</a:t>
            </a:r>
            <a:r>
              <a:rPr sz="1400" i="1" spc="-5" dirty="0">
                <a:latin typeface="Arial"/>
                <a:cs typeface="Arial"/>
              </a:rPr>
              <a:t>38</a:t>
            </a:r>
            <a:r>
              <a:rPr sz="1400" spc="-5" dirty="0">
                <a:latin typeface="Arial"/>
                <a:cs typeface="Arial"/>
              </a:rPr>
              <a:t>(4),	1239–1263.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https://doi.org/10.1148/rg.2018170165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00">
              <a:latin typeface="Arial"/>
              <a:cs typeface="Arial"/>
            </a:endParaRPr>
          </a:p>
          <a:p>
            <a:pPr marL="393700" marR="384810" algn="just">
              <a:lnSpc>
                <a:spcPct val="100000"/>
              </a:lnSpc>
              <a:spcBef>
                <a:spcPts val="1155"/>
              </a:spcBef>
            </a:pPr>
            <a:r>
              <a:rPr sz="1400" spc="-5" dirty="0">
                <a:latin typeface="Arial"/>
                <a:cs typeface="Arial"/>
              </a:rPr>
              <a:t>HARNSBERGER, H. R. et al. Diagnostic imaging: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Head and neck: Published by amirsys. 2. ed. Salt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Lake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City,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UT,</a:t>
            </a:r>
            <a:r>
              <a:rPr sz="1400" spc="-5" dirty="0">
                <a:latin typeface="Arial"/>
                <a:cs typeface="Arial"/>
              </a:rPr>
              <a:t> USA: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Amirsys,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2010.</a:t>
            </a:r>
            <a:endParaRPr sz="1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Arial"/>
              <a:cs typeface="Arial"/>
            </a:endParaRPr>
          </a:p>
          <a:p>
            <a:pPr marL="393700" marR="387350" algn="just">
              <a:lnSpc>
                <a:spcPct val="100000"/>
              </a:lnSpc>
            </a:pPr>
            <a:r>
              <a:rPr sz="1400" spc="-5" dirty="0">
                <a:latin typeface="Arial"/>
                <a:cs typeface="Arial"/>
              </a:rPr>
              <a:t>AHUJA, A.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80" dirty="0">
                <a:latin typeface="Arial"/>
                <a:cs typeface="Arial"/>
              </a:rPr>
              <a:t>T.</a:t>
            </a:r>
            <a:r>
              <a:rPr sz="1400" spc="-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Diagnostic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and</a:t>
            </a:r>
            <a:r>
              <a:rPr sz="1400" dirty="0">
                <a:latin typeface="Arial"/>
                <a:cs typeface="Arial"/>
              </a:rPr>
              <a:t> surgical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imaging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anatomy: Ultrasound: Published by amirsys </a:t>
            </a:r>
            <a:r>
              <a:rPr sz="1400" dirty="0">
                <a:latin typeface="Arial"/>
                <a:cs typeface="Arial"/>
              </a:rPr>
              <a:t>(R).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Salt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Lake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25" dirty="0">
                <a:latin typeface="Arial"/>
                <a:cs typeface="Arial"/>
              </a:rPr>
              <a:t>City,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spc="-55" dirty="0">
                <a:latin typeface="Arial"/>
                <a:cs typeface="Arial"/>
              </a:rPr>
              <a:t>UT,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USA:</a:t>
            </a:r>
            <a:r>
              <a:rPr sz="1400" spc="-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Amirsys,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2007.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9087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INTRODUÇÃO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253275" y="2044568"/>
            <a:ext cx="6864350" cy="3545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14400" algn="just">
              <a:lnSpc>
                <a:spcPct val="150000"/>
              </a:lnSpc>
              <a:spcBef>
                <a:spcPts val="100"/>
              </a:spcBef>
            </a:pP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ultrassonografia </a:t>
            </a:r>
            <a:r>
              <a:rPr sz="1400" dirty="0">
                <a:latin typeface="Arial"/>
                <a:cs typeface="Arial"/>
              </a:rPr>
              <a:t>é </a:t>
            </a:r>
            <a:r>
              <a:rPr sz="1400" spc="-5" dirty="0">
                <a:latin typeface="Arial"/>
                <a:cs typeface="Arial"/>
              </a:rPr>
              <a:t>um </a:t>
            </a:r>
            <a:r>
              <a:rPr sz="1400" dirty="0">
                <a:latin typeface="Arial"/>
                <a:cs typeface="Arial"/>
              </a:rPr>
              <a:t>método </a:t>
            </a:r>
            <a:r>
              <a:rPr sz="1400" spc="-5" dirty="0">
                <a:latin typeface="Arial"/>
                <a:cs typeface="Arial"/>
              </a:rPr>
              <a:t>de imagem útil </a:t>
            </a:r>
            <a:r>
              <a:rPr sz="1400" dirty="0">
                <a:latin typeface="Arial"/>
                <a:cs typeface="Arial"/>
              </a:rPr>
              <a:t>e </a:t>
            </a:r>
            <a:r>
              <a:rPr sz="1400" spc="-5" dirty="0">
                <a:latin typeface="Arial"/>
                <a:cs typeface="Arial"/>
              </a:rPr>
              <a:t>prático para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avaliação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doenças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glândulas</a:t>
            </a:r>
            <a:r>
              <a:rPr sz="1400" dirty="0">
                <a:latin typeface="Arial"/>
                <a:cs typeface="Arial"/>
              </a:rPr>
              <a:t> salivares.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Nos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processos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inflamatórios</a:t>
            </a:r>
            <a:r>
              <a:rPr sz="1400" spc="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agudos,</a:t>
            </a:r>
            <a:r>
              <a:rPr sz="1400" spc="3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as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glândulas </a:t>
            </a:r>
            <a:r>
              <a:rPr sz="1400" dirty="0">
                <a:latin typeface="Arial"/>
                <a:cs typeface="Arial"/>
              </a:rPr>
              <a:t>salivares </a:t>
            </a:r>
            <a:r>
              <a:rPr sz="1400" spc="-5" dirty="0">
                <a:latin typeface="Arial"/>
                <a:cs typeface="Arial"/>
              </a:rPr>
              <a:t>podem aumentar de tamanho </a:t>
            </a:r>
            <a:r>
              <a:rPr sz="1400" dirty="0">
                <a:latin typeface="Arial"/>
                <a:cs typeface="Arial"/>
              </a:rPr>
              <a:t>e </a:t>
            </a:r>
            <a:r>
              <a:rPr sz="1400" spc="-5" dirty="0">
                <a:latin typeface="Arial"/>
                <a:cs typeface="Arial"/>
              </a:rPr>
              <a:t>estarem hipoecoicas, além de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aumento no fluxo </a:t>
            </a:r>
            <a:r>
              <a:rPr sz="1400" dirty="0">
                <a:latin typeface="Arial"/>
                <a:cs typeface="Arial"/>
              </a:rPr>
              <a:t>sanguíneo. </a:t>
            </a:r>
            <a:r>
              <a:rPr sz="1400" spc="-5" dirty="0">
                <a:latin typeface="Arial"/>
                <a:cs typeface="Arial"/>
              </a:rPr>
              <a:t>Por outro lado, no processo inflamatório </a:t>
            </a:r>
            <a:r>
              <a:rPr sz="1400" dirty="0">
                <a:latin typeface="Arial"/>
                <a:cs typeface="Arial"/>
              </a:rPr>
              <a:t>crônico </a:t>
            </a:r>
            <a:r>
              <a:rPr sz="1400" spc="-5" dirty="0">
                <a:latin typeface="Arial"/>
                <a:cs typeface="Arial"/>
              </a:rPr>
              <a:t>as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glândulas podem ter tamanho normal ou até </a:t>
            </a:r>
            <a:r>
              <a:rPr sz="1400" dirty="0">
                <a:latin typeface="Arial"/>
                <a:cs typeface="Arial"/>
              </a:rPr>
              <a:t>mesmo </a:t>
            </a:r>
            <a:r>
              <a:rPr sz="1400" spc="-5" dirty="0">
                <a:latin typeface="Arial"/>
                <a:cs typeface="Arial"/>
              </a:rPr>
              <a:t>diminuição nas </a:t>
            </a:r>
            <a:r>
              <a:rPr sz="1400" dirty="0">
                <a:latin typeface="Arial"/>
                <a:cs typeface="Arial"/>
              </a:rPr>
              <a:t>suas </a:t>
            </a:r>
            <a:r>
              <a:rPr sz="1400" spc="-5" dirty="0">
                <a:latin typeface="Arial"/>
                <a:cs typeface="Arial"/>
              </a:rPr>
              <a:t>dimensões,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além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 ter aparência hipoecoica.</a:t>
            </a:r>
            <a:endParaRPr sz="1400">
              <a:latin typeface="Arial"/>
              <a:cs typeface="Arial"/>
            </a:endParaRPr>
          </a:p>
          <a:p>
            <a:pPr marL="12700" marR="8255" indent="457200" algn="just">
              <a:lnSpc>
                <a:spcPct val="150000"/>
              </a:lnSpc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</a:t>
            </a:r>
            <a:r>
              <a:rPr sz="1400" dirty="0">
                <a:latin typeface="Arial"/>
                <a:cs typeface="Arial"/>
              </a:rPr>
              <a:t> submandibular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situa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parte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posterior</a:t>
            </a:r>
            <a:r>
              <a:rPr sz="1400" spc="3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do</a:t>
            </a:r>
            <a:r>
              <a:rPr sz="1400" spc="38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triângulo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submandibular. </a:t>
            </a:r>
            <a:r>
              <a:rPr sz="1400" dirty="0">
                <a:latin typeface="Arial"/>
                <a:cs typeface="Arial"/>
              </a:rPr>
              <a:t>O </a:t>
            </a:r>
            <a:r>
              <a:rPr sz="1400" spc="-5" dirty="0">
                <a:latin typeface="Arial"/>
                <a:cs typeface="Arial"/>
              </a:rPr>
              <a:t>espaço anterior </a:t>
            </a:r>
            <a:r>
              <a:rPr sz="1400" dirty="0">
                <a:latin typeface="Arial"/>
                <a:cs typeface="Arial"/>
              </a:rPr>
              <a:t>à </a:t>
            </a:r>
            <a:r>
              <a:rPr sz="1400" spc="-5" dirty="0">
                <a:latin typeface="Arial"/>
                <a:cs typeface="Arial"/>
              </a:rPr>
              <a:t>glândula </a:t>
            </a:r>
            <a:r>
              <a:rPr sz="1400" dirty="0">
                <a:latin typeface="Arial"/>
                <a:cs typeface="Arial"/>
              </a:rPr>
              <a:t>submandibular é </a:t>
            </a:r>
            <a:r>
              <a:rPr sz="1400" spc="-5" dirty="0">
                <a:latin typeface="Arial"/>
                <a:cs typeface="Arial"/>
              </a:rPr>
              <a:t>ocupado por tecido </a:t>
            </a:r>
            <a:r>
              <a:rPr sz="1400" dirty="0">
                <a:latin typeface="Arial"/>
                <a:cs typeface="Arial"/>
              </a:rPr>
              <a:t> conjuntivo e </a:t>
            </a:r>
            <a:r>
              <a:rPr sz="1400" spc="-5" dirty="0">
                <a:latin typeface="Arial"/>
                <a:cs typeface="Arial"/>
              </a:rPr>
              <a:t>linfonodos. Geralmente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glândula </a:t>
            </a:r>
            <a:r>
              <a:rPr sz="1400" dirty="0">
                <a:latin typeface="Arial"/>
                <a:cs typeface="Arial"/>
              </a:rPr>
              <a:t>submandibular </a:t>
            </a:r>
            <a:r>
              <a:rPr sz="1400" spc="-5" dirty="0">
                <a:latin typeface="Arial"/>
                <a:cs typeface="Arial"/>
              </a:rPr>
              <a:t>possui um formato nos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planos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longitudinal</a:t>
            </a:r>
            <a:r>
              <a:rPr sz="1400" dirty="0">
                <a:latin typeface="Arial"/>
                <a:cs typeface="Arial"/>
              </a:rPr>
              <a:t> 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transverso</a:t>
            </a:r>
            <a:r>
              <a:rPr sz="1400" dirty="0">
                <a:latin typeface="Arial"/>
                <a:cs typeface="Arial"/>
              </a:rPr>
              <a:t> é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similar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um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triângulo.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Ela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também</a:t>
            </a:r>
            <a:r>
              <a:rPr sz="1400" spc="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pode</a:t>
            </a:r>
            <a:r>
              <a:rPr sz="1400" spc="38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conectar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5" dirty="0">
                <a:latin typeface="Arial"/>
                <a:cs typeface="Arial"/>
              </a:rPr>
              <a:t> parótida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sublingual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através 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processos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glandulares.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9087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INTRODUÇÃO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06275" y="1953132"/>
            <a:ext cx="6775450" cy="2905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indent="914400" algn="just">
              <a:lnSpc>
                <a:spcPct val="15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Alguns </a:t>
            </a:r>
            <a:r>
              <a:rPr sz="1400" dirty="0">
                <a:latin typeface="Arial"/>
                <a:cs typeface="Arial"/>
              </a:rPr>
              <a:t>conceitos clínico-radiológicos </a:t>
            </a:r>
            <a:r>
              <a:rPr sz="1400" spc="-5" dirty="0">
                <a:latin typeface="Arial"/>
                <a:cs typeface="Arial"/>
              </a:rPr>
              <a:t>devem </a:t>
            </a:r>
            <a:r>
              <a:rPr sz="1400" dirty="0">
                <a:latin typeface="Arial"/>
                <a:cs typeface="Arial"/>
              </a:rPr>
              <a:t>ser </a:t>
            </a:r>
            <a:r>
              <a:rPr sz="1400" spc="-5" dirty="0">
                <a:latin typeface="Arial"/>
                <a:cs typeface="Arial"/>
              </a:rPr>
              <a:t>abordados nas </a:t>
            </a:r>
            <a:r>
              <a:rPr sz="1400" dirty="0">
                <a:latin typeface="Arial"/>
                <a:cs typeface="Arial"/>
              </a:rPr>
              <a:t>massas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submandibulares.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Quando</a:t>
            </a:r>
            <a:r>
              <a:rPr sz="1400" dirty="0">
                <a:latin typeface="Arial"/>
                <a:cs typeface="Arial"/>
              </a:rPr>
              <a:t> 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lesão</a:t>
            </a:r>
            <a:r>
              <a:rPr sz="1400" dirty="0">
                <a:latin typeface="Arial"/>
                <a:cs typeface="Arial"/>
              </a:rPr>
              <a:t> é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completamente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circundada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por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parênquima </a:t>
            </a:r>
            <a:r>
              <a:rPr sz="1400" spc="-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glandular </a:t>
            </a:r>
            <a:r>
              <a:rPr sz="1400" dirty="0">
                <a:latin typeface="Arial"/>
                <a:cs typeface="Arial"/>
              </a:rPr>
              <a:t>e </a:t>
            </a:r>
            <a:r>
              <a:rPr sz="1400" spc="-5" dirty="0">
                <a:latin typeface="Arial"/>
                <a:cs typeface="Arial"/>
              </a:rPr>
              <a:t>há um </a:t>
            </a:r>
            <a:r>
              <a:rPr sz="1400" dirty="0">
                <a:latin typeface="Arial"/>
                <a:cs typeface="Arial"/>
              </a:rPr>
              <a:t>“bico” conectando a </a:t>
            </a:r>
            <a:r>
              <a:rPr sz="1400" spc="-5" dirty="0">
                <a:latin typeface="Arial"/>
                <a:cs typeface="Arial"/>
              </a:rPr>
              <a:t>lesão </a:t>
            </a:r>
            <a:r>
              <a:rPr sz="1400" dirty="0">
                <a:latin typeface="Arial"/>
                <a:cs typeface="Arial"/>
              </a:rPr>
              <a:t>à </a:t>
            </a:r>
            <a:r>
              <a:rPr sz="1400" spc="-5" dirty="0">
                <a:latin typeface="Arial"/>
                <a:cs typeface="Arial"/>
              </a:rPr>
              <a:t>glândula, pode-se dizer que </a:t>
            </a:r>
            <a:r>
              <a:rPr sz="1400" dirty="0">
                <a:latin typeface="Arial"/>
                <a:cs typeface="Arial"/>
              </a:rPr>
              <a:t>a </a:t>
            </a:r>
            <a:r>
              <a:rPr sz="1400" spc="-5" dirty="0">
                <a:latin typeface="Arial"/>
                <a:cs typeface="Arial"/>
              </a:rPr>
              <a:t>lesão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tem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origem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10" dirty="0">
                <a:latin typeface="Arial"/>
                <a:cs typeface="Arial"/>
              </a:rPr>
              <a:t>submandibular.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arquitetura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interna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também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auxilia</a:t>
            </a:r>
            <a:r>
              <a:rPr sz="1400" dirty="0">
                <a:latin typeface="Arial"/>
                <a:cs typeface="Arial"/>
              </a:rPr>
              <a:t> a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diferenciar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 linfonodos.</a:t>
            </a:r>
            <a:endParaRPr sz="1400">
              <a:latin typeface="Arial"/>
              <a:cs typeface="Arial"/>
            </a:endParaRPr>
          </a:p>
          <a:p>
            <a:pPr marL="12700" marR="5080" indent="457200" algn="just">
              <a:lnSpc>
                <a:spcPct val="150000"/>
              </a:lnSpc>
            </a:pPr>
            <a:r>
              <a:rPr sz="1400" spc="-5" dirty="0">
                <a:latin typeface="Arial"/>
                <a:cs typeface="Arial"/>
              </a:rPr>
              <a:t>Os principais diagnósticos diferenciais para </a:t>
            </a:r>
            <a:r>
              <a:rPr sz="1400" dirty="0">
                <a:latin typeface="Arial"/>
                <a:cs typeface="Arial"/>
              </a:rPr>
              <a:t>massas </a:t>
            </a:r>
            <a:r>
              <a:rPr sz="1400" spc="-5" dirty="0">
                <a:latin typeface="Arial"/>
                <a:cs typeface="Arial"/>
              </a:rPr>
              <a:t>na </a:t>
            </a:r>
            <a:r>
              <a:rPr sz="1400" dirty="0">
                <a:latin typeface="Arial"/>
                <a:cs typeface="Arial"/>
              </a:rPr>
              <a:t>região submandibular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lesões</a:t>
            </a:r>
            <a:r>
              <a:rPr sz="1400" dirty="0">
                <a:latin typeface="Arial"/>
                <a:cs typeface="Arial"/>
              </a:rPr>
              <a:t> congênitas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(cisto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epidermoide,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higroma</a:t>
            </a:r>
            <a:r>
              <a:rPr sz="1400" dirty="0">
                <a:latin typeface="Arial"/>
                <a:cs typeface="Arial"/>
              </a:rPr>
              <a:t> cístico),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lesões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inflamatórias </a:t>
            </a:r>
            <a:r>
              <a:rPr sz="1400" dirty="0">
                <a:latin typeface="Arial"/>
                <a:cs typeface="Arial"/>
              </a:rPr>
              <a:t> (sialadenite, </a:t>
            </a:r>
            <a:r>
              <a:rPr sz="1400" spc="-5" dirty="0">
                <a:latin typeface="Arial"/>
                <a:cs typeface="Arial"/>
              </a:rPr>
              <a:t>abscesso, </a:t>
            </a:r>
            <a:r>
              <a:rPr sz="1400" dirty="0">
                <a:latin typeface="Arial"/>
                <a:cs typeface="Arial"/>
              </a:rPr>
              <a:t>síndrome </a:t>
            </a:r>
            <a:r>
              <a:rPr sz="1400" spc="-5" dirty="0">
                <a:latin typeface="Arial"/>
                <a:cs typeface="Arial"/>
              </a:rPr>
              <a:t>de Sjögren), linfonodomegalia </a:t>
            </a:r>
            <a:r>
              <a:rPr sz="1400" dirty="0">
                <a:latin typeface="Arial"/>
                <a:cs typeface="Arial"/>
              </a:rPr>
              <a:t>(reativa, </a:t>
            </a:r>
            <a:r>
              <a:rPr sz="1400" spc="-5" dirty="0">
                <a:latin typeface="Arial"/>
                <a:cs typeface="Arial"/>
              </a:rPr>
              <a:t>inflamatória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neoplásica)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tumores das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glândulas </a:t>
            </a:r>
            <a:r>
              <a:rPr sz="1400" dirty="0">
                <a:latin typeface="Arial"/>
                <a:cs typeface="Arial"/>
              </a:rPr>
              <a:t>salivares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(benignos</a:t>
            </a:r>
            <a:r>
              <a:rPr sz="1400" spc="-5" dirty="0">
                <a:latin typeface="Arial"/>
                <a:cs typeface="Arial"/>
              </a:rPr>
              <a:t> ou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malignos).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90875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INTRODUÇÃO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507875" y="2257928"/>
            <a:ext cx="447738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5775" algn="l"/>
                <a:tab pos="2245360" algn="l"/>
                <a:tab pos="2694940" algn="l"/>
                <a:tab pos="3046095" algn="l"/>
                <a:tab pos="3940175" algn="l"/>
              </a:tabLst>
            </a:pPr>
            <a:r>
              <a:rPr sz="1400" spc="-5" dirty="0">
                <a:latin typeface="Arial"/>
                <a:cs typeface="Arial"/>
              </a:rPr>
              <a:t>longitudinal/oblíquo</a:t>
            </a:r>
            <a:r>
              <a:rPr sz="1400" dirty="0">
                <a:latin typeface="Arial"/>
                <a:cs typeface="Arial"/>
              </a:rPr>
              <a:t>,	</a:t>
            </a:r>
            <a:r>
              <a:rPr sz="1400" spc="-5" dirty="0">
                <a:latin typeface="Arial"/>
                <a:cs typeface="Arial"/>
              </a:rPr>
              <a:t>poi</a:t>
            </a:r>
            <a:r>
              <a:rPr sz="1400" dirty="0">
                <a:latin typeface="Arial"/>
                <a:cs typeface="Arial"/>
              </a:rPr>
              <a:t>s	são	</a:t>
            </a:r>
            <a:r>
              <a:rPr sz="1400" spc="-5" dirty="0">
                <a:latin typeface="Arial"/>
                <a:cs typeface="Arial"/>
              </a:rPr>
              <a:t>o</a:t>
            </a:r>
            <a:r>
              <a:rPr sz="1400" dirty="0">
                <a:latin typeface="Arial"/>
                <a:cs typeface="Arial"/>
              </a:rPr>
              <a:t>s	melhores	</a:t>
            </a:r>
            <a:r>
              <a:rPr sz="1400" spc="-5" dirty="0">
                <a:latin typeface="Arial"/>
                <a:cs typeface="Arial"/>
              </a:rPr>
              <a:t>planos</a:t>
            </a:r>
            <a:endParaRPr sz="14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22275" y="1831207"/>
            <a:ext cx="6062980" cy="66548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R="8255" algn="r">
              <a:lnSpc>
                <a:spcPct val="100000"/>
              </a:lnSpc>
              <a:spcBef>
                <a:spcPts val="940"/>
              </a:spcBef>
              <a:tabLst>
                <a:tab pos="352425" algn="l"/>
                <a:tab pos="1674495" algn="l"/>
                <a:tab pos="2492375" algn="l"/>
                <a:tab pos="2825750" algn="l"/>
                <a:tab pos="3593465" algn="l"/>
                <a:tab pos="4114800" algn="l"/>
                <a:tab pos="4872990" algn="l"/>
                <a:tab pos="5935345" algn="l"/>
              </a:tabLst>
            </a:pPr>
            <a:r>
              <a:rPr sz="1400" dirty="0">
                <a:latin typeface="Arial"/>
                <a:cs typeface="Arial"/>
              </a:rPr>
              <a:t>É	recomendado	realizar	o	</a:t>
            </a:r>
            <a:r>
              <a:rPr sz="1400" spc="-5" dirty="0">
                <a:latin typeface="Arial"/>
                <a:cs typeface="Arial"/>
              </a:rPr>
              <a:t>exam</a:t>
            </a:r>
            <a:r>
              <a:rPr sz="1400" dirty="0">
                <a:latin typeface="Arial"/>
                <a:cs typeface="Arial"/>
              </a:rPr>
              <a:t>e	</a:t>
            </a:r>
            <a:r>
              <a:rPr sz="1400" spc="-5" dirty="0">
                <a:latin typeface="Arial"/>
                <a:cs typeface="Arial"/>
              </a:rPr>
              <a:t>no</a:t>
            </a:r>
            <a:r>
              <a:rPr sz="1400" dirty="0">
                <a:latin typeface="Arial"/>
                <a:cs typeface="Arial"/>
              </a:rPr>
              <a:t>s	</a:t>
            </a:r>
            <a:r>
              <a:rPr sz="1400" spc="-5" dirty="0">
                <a:latin typeface="Arial"/>
                <a:cs typeface="Arial"/>
              </a:rPr>
              <a:t>plano</a:t>
            </a:r>
            <a:r>
              <a:rPr sz="1400" dirty="0">
                <a:latin typeface="Arial"/>
                <a:cs typeface="Arial"/>
              </a:rPr>
              <a:t>s	</a:t>
            </a:r>
            <a:r>
              <a:rPr sz="1400" spc="-5" dirty="0">
                <a:latin typeface="Arial"/>
                <a:cs typeface="Arial"/>
              </a:rPr>
              <a:t>transvers</a:t>
            </a:r>
            <a:r>
              <a:rPr sz="1400" dirty="0">
                <a:latin typeface="Arial"/>
                <a:cs typeface="Arial"/>
              </a:rPr>
              <a:t>o	e</a:t>
            </a:r>
            <a:endParaRPr sz="14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  <a:spcBef>
                <a:spcPts val="840"/>
              </a:spcBef>
              <a:tabLst>
                <a:tab pos="518795" algn="l"/>
                <a:tab pos="1580515" algn="l"/>
                <a:tab pos="1842770" algn="l"/>
              </a:tabLst>
            </a:pPr>
            <a:r>
              <a:rPr sz="1400" spc="-5" dirty="0">
                <a:latin typeface="Arial"/>
                <a:cs typeface="Arial"/>
              </a:rPr>
              <a:t>para	demonstrar	</a:t>
            </a:r>
            <a:r>
              <a:rPr sz="1400" dirty="0">
                <a:latin typeface="Arial"/>
                <a:cs typeface="Arial"/>
              </a:rPr>
              <a:t>a	região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algn="just">
              <a:lnSpc>
                <a:spcPct val="150000"/>
              </a:lnSpc>
              <a:spcBef>
                <a:spcPts val="100"/>
              </a:spcBef>
            </a:pPr>
            <a:r>
              <a:rPr dirty="0"/>
              <a:t>submandibular e </a:t>
            </a:r>
            <a:r>
              <a:rPr spc="-5" dirty="0"/>
              <a:t>os</a:t>
            </a:r>
            <a:r>
              <a:rPr dirty="0"/>
              <a:t> músculos </a:t>
            </a:r>
            <a:r>
              <a:rPr spc="-5" dirty="0"/>
              <a:t>hioglosso</a:t>
            </a:r>
            <a:r>
              <a:rPr dirty="0"/>
              <a:t> e milo-hióideo. </a:t>
            </a:r>
            <a:r>
              <a:rPr spc="-5" dirty="0"/>
              <a:t>Estabelecer </a:t>
            </a:r>
            <a:r>
              <a:rPr dirty="0"/>
              <a:t>o </a:t>
            </a:r>
            <a:r>
              <a:rPr spc="-5" dirty="0"/>
              <a:t>local</a:t>
            </a:r>
            <a:r>
              <a:rPr dirty="0"/>
              <a:t> </a:t>
            </a:r>
            <a:r>
              <a:rPr spc="-5" dirty="0"/>
              <a:t>de</a:t>
            </a:r>
            <a:r>
              <a:rPr spc="375" dirty="0"/>
              <a:t> </a:t>
            </a:r>
            <a:r>
              <a:rPr spc="-5" dirty="0"/>
              <a:t>origem </a:t>
            </a:r>
            <a:r>
              <a:rPr spc="-375" dirty="0"/>
              <a:t> </a:t>
            </a:r>
            <a:r>
              <a:rPr spc="-5" dirty="0"/>
              <a:t>da</a:t>
            </a:r>
            <a:r>
              <a:rPr spc="-10" dirty="0"/>
              <a:t> </a:t>
            </a:r>
            <a:r>
              <a:rPr dirty="0"/>
              <a:t>massa</a:t>
            </a:r>
            <a:r>
              <a:rPr spc="-5" dirty="0"/>
              <a:t> auxilia </a:t>
            </a:r>
            <a:r>
              <a:rPr dirty="0"/>
              <a:t>a</a:t>
            </a:r>
            <a:r>
              <a:rPr spc="-10" dirty="0"/>
              <a:t> </a:t>
            </a:r>
            <a:r>
              <a:rPr spc="-5" dirty="0"/>
              <a:t>estreitar os diagnósticos diferenciais.</a:t>
            </a:r>
          </a:p>
          <a:p>
            <a:pPr marL="12700" marR="5080" indent="457200" algn="just">
              <a:lnSpc>
                <a:spcPct val="150000"/>
              </a:lnSpc>
            </a:pPr>
            <a:r>
              <a:rPr spc="-5" dirty="0"/>
              <a:t>Armadilhas</a:t>
            </a:r>
            <a:r>
              <a:rPr spc="165" dirty="0"/>
              <a:t> </a:t>
            </a:r>
            <a:r>
              <a:rPr dirty="0"/>
              <a:t>comuns</a:t>
            </a:r>
            <a:r>
              <a:rPr spc="175" dirty="0"/>
              <a:t> </a:t>
            </a:r>
            <a:r>
              <a:rPr spc="-5" dirty="0"/>
              <a:t>nas</a:t>
            </a:r>
            <a:r>
              <a:rPr spc="175" dirty="0"/>
              <a:t> </a:t>
            </a:r>
            <a:r>
              <a:rPr spc="-5" dirty="0"/>
              <a:t>imagens</a:t>
            </a:r>
            <a:r>
              <a:rPr spc="175" dirty="0"/>
              <a:t> </a:t>
            </a:r>
            <a:r>
              <a:rPr spc="-5" dirty="0"/>
              <a:t>podem</a:t>
            </a:r>
            <a:r>
              <a:rPr spc="170" dirty="0"/>
              <a:t> </a:t>
            </a:r>
            <a:r>
              <a:rPr spc="-5" dirty="0"/>
              <a:t>dificultar</a:t>
            </a:r>
            <a:r>
              <a:rPr spc="175" dirty="0"/>
              <a:t> </a:t>
            </a:r>
            <a:r>
              <a:rPr dirty="0"/>
              <a:t>o</a:t>
            </a:r>
            <a:r>
              <a:rPr spc="175" dirty="0"/>
              <a:t> </a:t>
            </a:r>
            <a:r>
              <a:rPr spc="-5" dirty="0"/>
              <a:t>diagnóstico.</a:t>
            </a:r>
            <a:r>
              <a:rPr spc="175" dirty="0"/>
              <a:t> </a:t>
            </a:r>
            <a:r>
              <a:rPr dirty="0"/>
              <a:t>É</a:t>
            </a:r>
            <a:r>
              <a:rPr spc="165" dirty="0"/>
              <a:t> </a:t>
            </a:r>
            <a:r>
              <a:rPr spc="-5" dirty="0"/>
              <a:t>difícil</a:t>
            </a:r>
            <a:r>
              <a:rPr spc="175" dirty="0"/>
              <a:t> </a:t>
            </a:r>
            <a:r>
              <a:rPr spc="-5" dirty="0"/>
              <a:t>avaliar </a:t>
            </a:r>
            <a:r>
              <a:rPr spc="-375" dirty="0"/>
              <a:t> </a:t>
            </a:r>
            <a:r>
              <a:rPr dirty="0"/>
              <a:t>se a massa </a:t>
            </a:r>
            <a:r>
              <a:rPr spc="-5" dirty="0"/>
              <a:t>tem origem na glândula </a:t>
            </a:r>
            <a:r>
              <a:rPr dirty="0"/>
              <a:t>submandibular </a:t>
            </a:r>
            <a:r>
              <a:rPr spc="-5" dirty="0"/>
              <a:t>ou </a:t>
            </a:r>
            <a:r>
              <a:rPr dirty="0"/>
              <a:t>é </a:t>
            </a:r>
            <a:r>
              <a:rPr spc="-5" dirty="0"/>
              <a:t>um linfonodo quando </a:t>
            </a:r>
            <a:r>
              <a:rPr dirty="0"/>
              <a:t>a </a:t>
            </a:r>
            <a:r>
              <a:rPr spc="-5" dirty="0"/>
              <a:t>lesão </a:t>
            </a:r>
            <a:r>
              <a:rPr dirty="0"/>
              <a:t>é </a:t>
            </a:r>
            <a:r>
              <a:rPr spc="5" dirty="0"/>
              <a:t> </a:t>
            </a:r>
            <a:r>
              <a:rPr dirty="0"/>
              <a:t>muito </a:t>
            </a:r>
            <a:r>
              <a:rPr spc="-5" dirty="0"/>
              <a:t>grande. Por fim, </a:t>
            </a:r>
            <a:r>
              <a:rPr dirty="0"/>
              <a:t>o </a:t>
            </a:r>
            <a:r>
              <a:rPr spc="-5" dirty="0"/>
              <a:t>estudo </a:t>
            </a:r>
            <a:r>
              <a:rPr dirty="0"/>
              <a:t>com ressonância magnética </a:t>
            </a:r>
            <a:r>
              <a:rPr spc="-5" dirty="0"/>
              <a:t>no plano </a:t>
            </a:r>
            <a:r>
              <a:rPr dirty="0"/>
              <a:t>coronal </a:t>
            </a:r>
            <a:r>
              <a:rPr spc="-5" dirty="0"/>
              <a:t>pode </a:t>
            </a:r>
            <a:r>
              <a:rPr dirty="0"/>
              <a:t> </a:t>
            </a:r>
            <a:r>
              <a:rPr spc="-5" dirty="0"/>
              <a:t>ajudar</a:t>
            </a:r>
            <a:r>
              <a:rPr spc="-10" dirty="0"/>
              <a:t> </a:t>
            </a:r>
            <a:r>
              <a:rPr dirty="0"/>
              <a:t>a</a:t>
            </a:r>
            <a:r>
              <a:rPr spc="-5" dirty="0"/>
              <a:t> avaliar </a:t>
            </a:r>
            <a:r>
              <a:rPr dirty="0"/>
              <a:t>e</a:t>
            </a:r>
            <a:r>
              <a:rPr spc="-5" dirty="0"/>
              <a:t> localizar</a:t>
            </a:r>
            <a:r>
              <a:rPr spc="-10" dirty="0"/>
              <a:t> </a:t>
            </a:r>
            <a:r>
              <a:rPr dirty="0"/>
              <a:t>massas</a:t>
            </a:r>
            <a:r>
              <a:rPr spc="-5" dirty="0"/>
              <a:t> </a:t>
            </a:r>
            <a:r>
              <a:rPr dirty="0"/>
              <a:t>muito</a:t>
            </a:r>
            <a:r>
              <a:rPr spc="-5" dirty="0"/>
              <a:t> grandes.</a:t>
            </a: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6800" y="2717800"/>
            <a:ext cx="3126749" cy="30590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70883" y="2080600"/>
            <a:ext cx="162877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OBJETIVO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87425" y="2885307"/>
            <a:ext cx="5797550" cy="9855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 algn="just">
              <a:lnSpc>
                <a:spcPct val="15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Relatar </a:t>
            </a:r>
            <a:r>
              <a:rPr sz="1400" dirty="0">
                <a:latin typeface="Arial"/>
                <a:cs typeface="Arial"/>
              </a:rPr>
              <a:t>o caso </a:t>
            </a:r>
            <a:r>
              <a:rPr sz="1400" spc="-5" dirty="0">
                <a:latin typeface="Arial"/>
                <a:cs typeface="Arial"/>
              </a:rPr>
              <a:t>de uma paciente </a:t>
            </a:r>
            <a:r>
              <a:rPr sz="1400" dirty="0">
                <a:latin typeface="Arial"/>
                <a:cs typeface="Arial"/>
              </a:rPr>
              <a:t>com </a:t>
            </a:r>
            <a:r>
              <a:rPr sz="1400" spc="-5" dirty="0">
                <a:latin typeface="Arial"/>
                <a:cs typeface="Arial"/>
              </a:rPr>
              <a:t>queixa de dor na </a:t>
            </a:r>
            <a:r>
              <a:rPr sz="1400" dirty="0">
                <a:latin typeface="Arial"/>
                <a:cs typeface="Arial"/>
              </a:rPr>
              <a:t>região </a:t>
            </a:r>
            <a:r>
              <a:rPr sz="1400" spc="-5" dirty="0">
                <a:latin typeface="Arial"/>
                <a:cs typeface="Arial"/>
              </a:rPr>
              <a:t>das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glândulas </a:t>
            </a:r>
            <a:r>
              <a:rPr sz="1400" dirty="0">
                <a:latin typeface="Arial"/>
                <a:cs typeface="Arial"/>
              </a:rPr>
              <a:t>sublingual e submandibular </a:t>
            </a:r>
            <a:r>
              <a:rPr sz="1400" spc="-5" dirty="0">
                <a:latin typeface="Arial"/>
                <a:cs typeface="Arial"/>
              </a:rPr>
              <a:t>esquerda, além de dor ao exame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físico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palpação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nódulo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topografia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submandibular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esquerda.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494252" y="1827100"/>
            <a:ext cx="349885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DESCRIÇÃO</a:t>
            </a:r>
            <a:r>
              <a:rPr spc="-50" dirty="0"/>
              <a:t> </a:t>
            </a:r>
            <a:r>
              <a:rPr spc="-5" dirty="0"/>
              <a:t>DO</a:t>
            </a:r>
            <a:r>
              <a:rPr spc="-45" dirty="0"/>
              <a:t> </a:t>
            </a:r>
            <a:r>
              <a:rPr spc="-5" dirty="0"/>
              <a:t>CASO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93675" y="2631307"/>
            <a:ext cx="5925185" cy="1945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57200" algn="just">
              <a:lnSpc>
                <a:spcPct val="150000"/>
              </a:lnSpc>
              <a:spcBef>
                <a:spcPts val="100"/>
              </a:spcBef>
            </a:pPr>
            <a:r>
              <a:rPr lang="pt-BR" sz="1400" spc="-5" dirty="0">
                <a:latin typeface="Arial"/>
                <a:cs typeface="Arial"/>
              </a:rPr>
              <a:t>Mulher, </a:t>
            </a:r>
            <a:r>
              <a:rPr sz="1400" spc="-5" dirty="0">
                <a:latin typeface="Arial"/>
                <a:cs typeface="Arial"/>
              </a:rPr>
              <a:t>78 anos, procurou assistência de </a:t>
            </a:r>
            <a:r>
              <a:rPr sz="1400" dirty="0">
                <a:latin typeface="Arial"/>
                <a:cs typeface="Arial"/>
              </a:rPr>
              <a:t> saúde com </a:t>
            </a:r>
            <a:r>
              <a:rPr sz="1400" spc="-5" dirty="0">
                <a:latin typeface="Arial"/>
                <a:cs typeface="Arial"/>
              </a:rPr>
              <a:t>profissional da odontologia devido queixa </a:t>
            </a:r>
            <a:r>
              <a:rPr sz="1400" dirty="0">
                <a:latin typeface="Arial"/>
                <a:cs typeface="Arial"/>
              </a:rPr>
              <a:t>recente </a:t>
            </a:r>
            <a:r>
              <a:rPr sz="1400" spc="-5" dirty="0">
                <a:latin typeface="Arial"/>
                <a:cs typeface="Arial"/>
              </a:rPr>
              <a:t>de dor na </a:t>
            </a:r>
            <a:r>
              <a:rPr sz="1400" dirty="0">
                <a:latin typeface="Arial"/>
                <a:cs typeface="Arial"/>
              </a:rPr>
              <a:t> região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submandibular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à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esquerda.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Durante</a:t>
            </a:r>
            <a:r>
              <a:rPr sz="1400" dirty="0">
                <a:latin typeface="Arial"/>
                <a:cs typeface="Arial"/>
              </a:rPr>
              <a:t> 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realização</a:t>
            </a:r>
            <a:r>
              <a:rPr sz="1400" spc="39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da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ultrassonografia das glândulas </a:t>
            </a:r>
            <a:r>
              <a:rPr sz="1400" dirty="0">
                <a:latin typeface="Arial"/>
                <a:cs typeface="Arial"/>
              </a:rPr>
              <a:t>sublingual e submandibular </a:t>
            </a:r>
            <a:r>
              <a:rPr sz="1400" spc="-5" dirty="0" err="1">
                <a:latin typeface="Arial"/>
                <a:cs typeface="Arial"/>
              </a:rPr>
              <a:t>esquerdas</a:t>
            </a:r>
            <a:r>
              <a:rPr lang="pt-BR" sz="1400" spc="-5" dirty="0">
                <a:latin typeface="Arial"/>
                <a:cs typeface="Arial"/>
              </a:rPr>
              <a:t> </a:t>
            </a:r>
            <a:r>
              <a:rPr sz="1400" spc="-5" dirty="0" err="1">
                <a:latin typeface="Arial"/>
                <a:cs typeface="Arial"/>
              </a:rPr>
              <a:t>foi</a:t>
            </a:r>
            <a:r>
              <a:rPr sz="1400" spc="-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evidenciada uma área nodular hipoecoica, bem delimitada, </a:t>
            </a:r>
            <a:r>
              <a:rPr sz="1400" dirty="0">
                <a:latin typeface="Arial"/>
                <a:cs typeface="Arial"/>
              </a:rPr>
              <a:t>com </a:t>
            </a:r>
            <a:r>
              <a:rPr sz="1400" spc="-5" dirty="0">
                <a:latin typeface="Arial"/>
                <a:cs typeface="Arial"/>
              </a:rPr>
              <a:t>discreta </a:t>
            </a:r>
            <a:r>
              <a:rPr sz="1400" dirty="0">
                <a:latin typeface="Arial"/>
                <a:cs typeface="Arial"/>
              </a:rPr>
              <a:t> vascularização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ao </a:t>
            </a:r>
            <a:r>
              <a:rPr sz="1400" spc="-5" dirty="0" err="1">
                <a:latin typeface="Arial"/>
                <a:cs typeface="Arial"/>
              </a:rPr>
              <a:t>estudo</a:t>
            </a:r>
            <a:r>
              <a:rPr sz="1400" spc="-5" dirty="0">
                <a:latin typeface="Arial"/>
                <a:cs typeface="Arial"/>
              </a:rPr>
              <a:t> Doppler</a:t>
            </a:r>
            <a:r>
              <a:rPr lang="pt-BR" sz="1400" spc="-5" dirty="0">
                <a:latin typeface="Arial"/>
                <a:cs typeface="Arial"/>
              </a:rPr>
              <a:t> colorido</a:t>
            </a:r>
            <a:r>
              <a:rPr sz="1200" spc="-5" dirty="0">
                <a:latin typeface="Arial"/>
                <a:cs typeface="Arial"/>
              </a:rPr>
              <a:t>.</a:t>
            </a:r>
            <a:endParaRPr sz="1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94400" y="313050"/>
            <a:ext cx="4295099" cy="247827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6067425" y="2923413"/>
            <a:ext cx="345249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Figura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1: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submandibular</a:t>
            </a:r>
            <a:r>
              <a:rPr sz="1400" spc="-2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esquerda</a:t>
            </a:r>
            <a:endParaRPr sz="1400" dirty="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94400" y="3323875"/>
            <a:ext cx="4295099" cy="2666399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067425" y="6093933"/>
            <a:ext cx="431165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Figura</a:t>
            </a:r>
            <a:r>
              <a:rPr sz="1400" spc="14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2: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área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nodular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hipoecoica</a:t>
            </a:r>
            <a:r>
              <a:rPr sz="1400" spc="15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bem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delimitada</a:t>
            </a:r>
            <a:r>
              <a:rPr sz="1400" spc="14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 </a:t>
            </a:r>
            <a:r>
              <a:rPr sz="1400" spc="-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submandibular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esquerda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02425" y="2816732"/>
            <a:ext cx="4591685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Figura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3: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vascularização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da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área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nodular</a:t>
            </a:r>
            <a:r>
              <a:rPr sz="1400" spc="2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hipoecoica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 </a:t>
            </a:r>
            <a:r>
              <a:rPr sz="1400" spc="-37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submandibular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estudo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color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Doppler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067425" y="6093933"/>
            <a:ext cx="431165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Figura</a:t>
            </a:r>
            <a:r>
              <a:rPr sz="1400" spc="2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4: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vascularização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da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área</a:t>
            </a:r>
            <a:r>
              <a:rPr sz="1400" spc="204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nodular</a:t>
            </a:r>
            <a:r>
              <a:rPr sz="1400" spc="2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hipoecoica </a:t>
            </a:r>
            <a:r>
              <a:rPr sz="1400" spc="-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submandibular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estudo</a:t>
            </a:r>
            <a:r>
              <a:rPr sz="1400" spc="-1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color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Doppler</a:t>
            </a:r>
            <a:endParaRPr sz="1400">
              <a:latin typeface="Arial"/>
              <a:cs typeface="Arial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994400" y="325900"/>
            <a:ext cx="4295099" cy="246541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994400" y="3625038"/>
            <a:ext cx="4295110" cy="2465424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53637" y="847725"/>
            <a:ext cx="2265045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DIAGNÓSTICO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84175" y="1452176"/>
            <a:ext cx="40430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  <a:tabLst>
                <a:tab pos="438150" algn="l"/>
                <a:tab pos="1406525" algn="l"/>
                <a:tab pos="1663700" algn="l"/>
                <a:tab pos="2835275" algn="l"/>
                <a:tab pos="3205480" algn="l"/>
              </a:tabLst>
            </a:pPr>
            <a:r>
              <a:rPr sz="1600" spc="-5" dirty="0">
                <a:latin typeface="Arial"/>
                <a:cs typeface="Arial"/>
              </a:rPr>
              <a:t>Fo</a:t>
            </a:r>
            <a:r>
              <a:rPr sz="1600" dirty="0">
                <a:latin typeface="Arial"/>
                <a:cs typeface="Arial"/>
              </a:rPr>
              <a:t>i	realizado	o	</a:t>
            </a:r>
            <a:r>
              <a:rPr sz="1600" spc="-5" dirty="0">
                <a:latin typeface="Arial"/>
                <a:cs typeface="Arial"/>
              </a:rPr>
              <a:t>diagnóstic</a:t>
            </a:r>
            <a:r>
              <a:rPr sz="1600" dirty="0">
                <a:latin typeface="Arial"/>
                <a:cs typeface="Arial"/>
              </a:rPr>
              <a:t>o	</a:t>
            </a:r>
            <a:r>
              <a:rPr sz="1600" spc="-5" dirty="0">
                <a:latin typeface="Arial"/>
                <a:cs typeface="Arial"/>
              </a:rPr>
              <a:t>d</a:t>
            </a:r>
            <a:r>
              <a:rPr sz="1600" dirty="0">
                <a:latin typeface="Arial"/>
                <a:cs typeface="Arial"/>
              </a:rPr>
              <a:t>e	</a:t>
            </a:r>
            <a:r>
              <a:rPr sz="1600" spc="-5" dirty="0">
                <a:latin typeface="Arial"/>
                <a:cs typeface="Arial"/>
              </a:rPr>
              <a:t>processo  inflamatório</a:t>
            </a:r>
            <a:r>
              <a:rPr sz="1600" spc="-10" dirty="0">
                <a:latin typeface="Arial"/>
                <a:cs typeface="Arial"/>
              </a:rPr>
              <a:t> </a:t>
            </a:r>
            <a:r>
              <a:rPr sz="1600" spc="-5" dirty="0">
                <a:latin typeface="Arial"/>
                <a:cs typeface="Arial"/>
              </a:rPr>
              <a:t>focal.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729879" y="2778000"/>
            <a:ext cx="1912620" cy="406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500" b="1" spc="-5" dirty="0">
                <a:latin typeface="Arial"/>
                <a:cs typeface="Arial"/>
              </a:rPr>
              <a:t>DISCUSSÃO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57275" y="3385532"/>
            <a:ext cx="7258050" cy="258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985" indent="457200" algn="just">
              <a:lnSpc>
                <a:spcPct val="150000"/>
              </a:lnSpc>
              <a:spcBef>
                <a:spcPts val="100"/>
              </a:spcBef>
            </a:pPr>
            <a:r>
              <a:rPr sz="1400" spc="-5" dirty="0">
                <a:latin typeface="Arial"/>
                <a:cs typeface="Arial"/>
              </a:rPr>
              <a:t>As doenças inflamatórias </a:t>
            </a:r>
            <a:r>
              <a:rPr sz="1400" dirty="0">
                <a:latin typeface="Arial"/>
                <a:cs typeface="Arial"/>
              </a:rPr>
              <a:t>são </a:t>
            </a:r>
            <a:r>
              <a:rPr sz="1400" spc="-5" dirty="0">
                <a:latin typeface="Arial"/>
                <a:cs typeface="Arial"/>
              </a:rPr>
              <a:t>as doenças </a:t>
            </a:r>
            <a:r>
              <a:rPr sz="1400" dirty="0">
                <a:latin typeface="Arial"/>
                <a:cs typeface="Arial"/>
              </a:rPr>
              <a:t>mais comuns </a:t>
            </a:r>
            <a:r>
              <a:rPr sz="1400" spc="-5" dirty="0">
                <a:latin typeface="Arial"/>
                <a:cs typeface="Arial"/>
              </a:rPr>
              <a:t>que afetam as glândulas </a:t>
            </a:r>
            <a:r>
              <a:rPr sz="1400" dirty="0">
                <a:latin typeface="Arial"/>
                <a:cs typeface="Arial"/>
              </a:rPr>
              <a:t> salivares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maiores.</a:t>
            </a:r>
            <a:endParaRPr sz="1400">
              <a:latin typeface="Arial"/>
              <a:cs typeface="Arial"/>
            </a:endParaRPr>
          </a:p>
          <a:p>
            <a:pPr marL="12700" marR="5080" indent="457200" algn="just">
              <a:lnSpc>
                <a:spcPct val="150000"/>
              </a:lnSpc>
            </a:pPr>
            <a:r>
              <a:rPr sz="1400" dirty="0">
                <a:latin typeface="Arial"/>
                <a:cs typeface="Arial"/>
              </a:rPr>
              <a:t>A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inflamação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aguda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pode</a:t>
            </a:r>
            <a:r>
              <a:rPr sz="1400" dirty="0">
                <a:latin typeface="Arial"/>
                <a:cs typeface="Arial"/>
              </a:rPr>
              <a:t> causar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inchaço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doloroso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das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glândulas</a:t>
            </a:r>
            <a:r>
              <a:rPr sz="1400" dirty="0">
                <a:latin typeface="Arial"/>
                <a:cs typeface="Arial"/>
              </a:rPr>
              <a:t> salivares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e,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usualmente,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ocorre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bilateralmente.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Infecções</a:t>
            </a:r>
            <a:r>
              <a:rPr sz="1400" dirty="0">
                <a:latin typeface="Arial"/>
                <a:cs typeface="Arial"/>
              </a:rPr>
              <a:t> virais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são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mais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comuns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na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população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pediátrica, </a:t>
            </a:r>
            <a:r>
              <a:rPr sz="1400" dirty="0">
                <a:latin typeface="Arial"/>
                <a:cs typeface="Arial"/>
              </a:rPr>
              <a:t>com </a:t>
            </a:r>
            <a:r>
              <a:rPr sz="1400" spc="-5" dirty="0">
                <a:latin typeface="Arial"/>
                <a:cs typeface="Arial"/>
              </a:rPr>
              <a:t>uma predileção particular do </a:t>
            </a:r>
            <a:r>
              <a:rPr sz="1400" dirty="0">
                <a:latin typeface="Arial"/>
                <a:cs typeface="Arial"/>
              </a:rPr>
              <a:t>vírus </a:t>
            </a:r>
            <a:r>
              <a:rPr sz="1400" spc="-5" dirty="0">
                <a:latin typeface="Arial"/>
                <a:cs typeface="Arial"/>
              </a:rPr>
              <a:t>da </a:t>
            </a:r>
            <a:r>
              <a:rPr sz="1400" dirty="0">
                <a:latin typeface="Arial"/>
                <a:cs typeface="Arial"/>
              </a:rPr>
              <a:t>caxumba e citomegalovírus, </a:t>
            </a:r>
            <a:r>
              <a:rPr sz="1400" spc="-5" dirty="0">
                <a:latin typeface="Arial"/>
                <a:cs typeface="Arial"/>
              </a:rPr>
              <a:t>enquanto </a:t>
            </a:r>
            <a:r>
              <a:rPr sz="1400" spc="-37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as infecções bacterianas agudas geralmente </a:t>
            </a:r>
            <a:r>
              <a:rPr sz="1400" dirty="0">
                <a:latin typeface="Arial"/>
                <a:cs typeface="Arial"/>
              </a:rPr>
              <a:t>são causadas </a:t>
            </a:r>
            <a:r>
              <a:rPr sz="1400" spc="-5" dirty="0">
                <a:latin typeface="Arial"/>
                <a:cs typeface="Arial"/>
              </a:rPr>
              <a:t>por </a:t>
            </a:r>
            <a:r>
              <a:rPr sz="1400" i="1" spc="-5" dirty="0">
                <a:latin typeface="Arial"/>
                <a:cs typeface="Arial"/>
              </a:rPr>
              <a:t>Staphylococcus aureus </a:t>
            </a:r>
            <a:r>
              <a:rPr sz="1400" spc="-5" dirty="0">
                <a:latin typeface="Arial"/>
                <a:cs typeface="Arial"/>
              </a:rPr>
              <a:t>ou </a:t>
            </a:r>
            <a:r>
              <a:rPr sz="140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outras bactérias da flora da </a:t>
            </a:r>
            <a:r>
              <a:rPr sz="1400" dirty="0">
                <a:latin typeface="Arial"/>
                <a:cs typeface="Arial"/>
              </a:rPr>
              <a:t>cavidade </a:t>
            </a:r>
            <a:r>
              <a:rPr sz="1400" spc="-5" dirty="0">
                <a:latin typeface="Arial"/>
                <a:cs typeface="Arial"/>
              </a:rPr>
              <a:t>oral. </a:t>
            </a:r>
            <a:r>
              <a:rPr sz="1400" dirty="0">
                <a:latin typeface="Arial"/>
                <a:cs typeface="Arial"/>
              </a:rPr>
              <a:t>A sialoadenite é causada </a:t>
            </a:r>
            <a:r>
              <a:rPr sz="1400" spc="-5" dirty="0">
                <a:latin typeface="Arial"/>
                <a:cs typeface="Arial"/>
              </a:rPr>
              <a:t>por estase de </a:t>
            </a:r>
            <a:r>
              <a:rPr sz="1400" dirty="0">
                <a:latin typeface="Arial"/>
                <a:cs typeface="Arial"/>
              </a:rPr>
              <a:t>saliva, o </a:t>
            </a:r>
            <a:r>
              <a:rPr sz="1400" spc="5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que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leva ao fluxo </a:t>
            </a:r>
            <a:r>
              <a:rPr sz="1400" dirty="0">
                <a:latin typeface="Arial"/>
                <a:cs typeface="Arial"/>
              </a:rPr>
              <a:t>retrógrado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spc="-5" dirty="0">
                <a:latin typeface="Arial"/>
                <a:cs typeface="Arial"/>
              </a:rPr>
              <a:t>das bactérias da </a:t>
            </a:r>
            <a:r>
              <a:rPr sz="1400" dirty="0">
                <a:latin typeface="Arial"/>
                <a:cs typeface="Arial"/>
              </a:rPr>
              <a:t>cavidade</a:t>
            </a:r>
            <a:r>
              <a:rPr sz="1400" spc="-5" dirty="0">
                <a:latin typeface="Arial"/>
                <a:cs typeface="Arial"/>
              </a:rPr>
              <a:t> oral.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914</Words>
  <Application>Microsoft Office PowerPoint</Application>
  <PresentationFormat>Widescreen</PresentationFormat>
  <Paragraphs>44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TÍTULO</vt:lpstr>
      <vt:lpstr>INTRODUÇÃO</vt:lpstr>
      <vt:lpstr>INTRODUÇÃO</vt:lpstr>
      <vt:lpstr>INTRODUÇÃO</vt:lpstr>
      <vt:lpstr>OBJETIVO</vt:lpstr>
      <vt:lpstr>DESCRIÇÃO DO CASO</vt:lpstr>
      <vt:lpstr>Apresentação do PowerPoint</vt:lpstr>
      <vt:lpstr>Apresentação do PowerPoint</vt:lpstr>
      <vt:lpstr>DIAGNÓSTICO</vt:lpstr>
      <vt:lpstr>DISCUSSÃO</vt:lpstr>
      <vt:lpstr>CONSIDERAÇÕES FINAIS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RELATO DE CASO.pptx</dc:title>
  <cp:lastModifiedBy>Jobe Petter</cp:lastModifiedBy>
  <cp:revision>3</cp:revision>
  <dcterms:created xsi:type="dcterms:W3CDTF">2023-09-13T14:19:24Z</dcterms:created>
  <dcterms:modified xsi:type="dcterms:W3CDTF">2023-09-13T22:57:10Z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