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7776718" y="2273554"/>
            <a:ext cx="1977389" cy="523240"/>
            <a:chOff x="7776718" y="2273554"/>
            <a:chExt cx="1977389" cy="523240"/>
          </a:xfrm>
        </p:grpSpPr>
        <p:sp>
          <p:nvSpPr>
            <p:cNvPr id="4" name="object 4"/>
            <p:cNvSpPr/>
            <p:nvPr/>
          </p:nvSpPr>
          <p:spPr>
            <a:xfrm>
              <a:off x="7783068" y="2279904"/>
              <a:ext cx="1964689" cy="510540"/>
            </a:xfrm>
            <a:custGeom>
              <a:avLst/>
              <a:gdLst/>
              <a:ahLst/>
              <a:cxnLst/>
              <a:rect l="l" t="t" r="r" b="b"/>
              <a:pathLst>
                <a:path w="1964690" h="510539">
                  <a:moveTo>
                    <a:pt x="1879346" y="0"/>
                  </a:moveTo>
                  <a:lnTo>
                    <a:pt x="85089" y="0"/>
                  </a:lnTo>
                  <a:lnTo>
                    <a:pt x="51970" y="6687"/>
                  </a:lnTo>
                  <a:lnTo>
                    <a:pt x="24923" y="24923"/>
                  </a:lnTo>
                  <a:lnTo>
                    <a:pt x="6687" y="51970"/>
                  </a:lnTo>
                  <a:lnTo>
                    <a:pt x="0" y="85090"/>
                  </a:lnTo>
                  <a:lnTo>
                    <a:pt x="0" y="425450"/>
                  </a:lnTo>
                  <a:lnTo>
                    <a:pt x="6687" y="458569"/>
                  </a:lnTo>
                  <a:lnTo>
                    <a:pt x="24923" y="485616"/>
                  </a:lnTo>
                  <a:lnTo>
                    <a:pt x="51970" y="503852"/>
                  </a:lnTo>
                  <a:lnTo>
                    <a:pt x="85089" y="510540"/>
                  </a:lnTo>
                  <a:lnTo>
                    <a:pt x="1879346" y="510540"/>
                  </a:lnTo>
                  <a:lnTo>
                    <a:pt x="1912465" y="503852"/>
                  </a:lnTo>
                  <a:lnTo>
                    <a:pt x="1939512" y="485616"/>
                  </a:lnTo>
                  <a:lnTo>
                    <a:pt x="1957748" y="458569"/>
                  </a:lnTo>
                  <a:lnTo>
                    <a:pt x="1964435" y="425450"/>
                  </a:lnTo>
                  <a:lnTo>
                    <a:pt x="1964435" y="85090"/>
                  </a:lnTo>
                  <a:lnTo>
                    <a:pt x="1957748" y="51970"/>
                  </a:lnTo>
                  <a:lnTo>
                    <a:pt x="1939512" y="24923"/>
                  </a:lnTo>
                  <a:lnTo>
                    <a:pt x="1912465" y="6687"/>
                  </a:lnTo>
                  <a:lnTo>
                    <a:pt x="1879346" y="0"/>
                  </a:lnTo>
                  <a:close/>
                </a:path>
              </a:pathLst>
            </a:custGeom>
            <a:solidFill>
              <a:srgbClr val="00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83068" y="2279904"/>
              <a:ext cx="1964689" cy="510540"/>
            </a:xfrm>
            <a:custGeom>
              <a:avLst/>
              <a:gdLst/>
              <a:ahLst/>
              <a:cxnLst/>
              <a:rect l="l" t="t" r="r" b="b"/>
              <a:pathLst>
                <a:path w="1964690" h="510539">
                  <a:moveTo>
                    <a:pt x="0" y="85090"/>
                  </a:moveTo>
                  <a:lnTo>
                    <a:pt x="6687" y="51970"/>
                  </a:lnTo>
                  <a:lnTo>
                    <a:pt x="24923" y="24923"/>
                  </a:lnTo>
                  <a:lnTo>
                    <a:pt x="51970" y="6687"/>
                  </a:lnTo>
                  <a:lnTo>
                    <a:pt x="85089" y="0"/>
                  </a:lnTo>
                  <a:lnTo>
                    <a:pt x="1879346" y="0"/>
                  </a:lnTo>
                  <a:lnTo>
                    <a:pt x="1912465" y="6687"/>
                  </a:lnTo>
                  <a:lnTo>
                    <a:pt x="1939512" y="24923"/>
                  </a:lnTo>
                  <a:lnTo>
                    <a:pt x="1957748" y="51970"/>
                  </a:lnTo>
                  <a:lnTo>
                    <a:pt x="1964435" y="85090"/>
                  </a:lnTo>
                  <a:lnTo>
                    <a:pt x="1964435" y="425450"/>
                  </a:lnTo>
                  <a:lnTo>
                    <a:pt x="1957748" y="458569"/>
                  </a:lnTo>
                  <a:lnTo>
                    <a:pt x="1939512" y="485616"/>
                  </a:lnTo>
                  <a:lnTo>
                    <a:pt x="1912465" y="503852"/>
                  </a:lnTo>
                  <a:lnTo>
                    <a:pt x="1879346" y="510540"/>
                  </a:lnTo>
                  <a:lnTo>
                    <a:pt x="85089" y="510540"/>
                  </a:lnTo>
                  <a:lnTo>
                    <a:pt x="51970" y="503852"/>
                  </a:lnTo>
                  <a:lnTo>
                    <a:pt x="24923" y="485616"/>
                  </a:lnTo>
                  <a:lnTo>
                    <a:pt x="6687" y="458569"/>
                  </a:lnTo>
                  <a:lnTo>
                    <a:pt x="0" y="425450"/>
                  </a:lnTo>
                  <a:lnTo>
                    <a:pt x="0" y="85090"/>
                  </a:lnTo>
                  <a:close/>
                </a:path>
              </a:pathLst>
            </a:custGeom>
            <a:ln w="12699">
              <a:solidFill>
                <a:srgbClr val="01447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846378" y="2239304"/>
            <a:ext cx="4794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tabLst>
                <a:tab pos="268605" algn="l"/>
                <a:tab pos="2056130" algn="l"/>
                <a:tab pos="3067050" algn="l"/>
                <a:tab pos="3449320" algn="l"/>
                <a:tab pos="4679315" algn="l"/>
              </a:tabLst>
            </a:pP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A	U</a:t>
            </a:r>
            <a:r>
              <a:rPr sz="1200" b="1" spc="-80" dirty="0">
                <a:solidFill>
                  <a:srgbClr val="D77300"/>
                </a:solidFill>
                <a:latin typeface="Arial"/>
                <a:cs typeface="Arial"/>
              </a:rPr>
              <a:t>L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T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R</a:t>
            </a:r>
            <a:r>
              <a:rPr sz="1200" b="1" spc="-3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SSONOGR</a:t>
            </a:r>
            <a:r>
              <a:rPr sz="1200" b="1" spc="-3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F</a:t>
            </a:r>
            <a:r>
              <a:rPr sz="1200" b="1" spc="25" dirty="0">
                <a:solidFill>
                  <a:srgbClr val="D77300"/>
                </a:solidFill>
                <a:latin typeface="Arial"/>
                <a:cs typeface="Arial"/>
              </a:rPr>
              <a:t>I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	P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RÉ-</a:t>
            </a:r>
            <a:r>
              <a:rPr sz="1200" b="1" spc="15" dirty="0">
                <a:solidFill>
                  <a:srgbClr val="D77300"/>
                </a:solidFill>
                <a:latin typeface="Arial"/>
                <a:cs typeface="Arial"/>
              </a:rPr>
              <a:t>N</a:t>
            </a:r>
            <a:r>
              <a:rPr sz="1200" b="1" spc="-120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spc="-75" dirty="0">
                <a:solidFill>
                  <a:srgbClr val="D77300"/>
                </a:solidFill>
                <a:latin typeface="Arial"/>
                <a:cs typeface="Arial"/>
              </a:rPr>
              <a:t>T</a:t>
            </a:r>
            <a:r>
              <a:rPr sz="1200" b="1" spc="-3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L	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N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O	D</a:t>
            </a:r>
            <a:r>
              <a:rPr sz="1200" b="1" spc="10" dirty="0">
                <a:solidFill>
                  <a:srgbClr val="D77300"/>
                </a:solidFill>
                <a:latin typeface="Arial"/>
                <a:cs typeface="Arial"/>
              </a:rPr>
              <a:t>I</a:t>
            </a:r>
            <a:r>
              <a:rPr sz="1200" b="1" spc="-35" dirty="0">
                <a:solidFill>
                  <a:srgbClr val="D773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D77300"/>
                </a:solidFill>
                <a:latin typeface="Arial"/>
                <a:cs typeface="Arial"/>
              </a:rPr>
              <a:t>GNÓSTICO	E  </a:t>
            </a:r>
            <a:r>
              <a:rPr sz="1200" b="1" spc="-10" dirty="0">
                <a:solidFill>
                  <a:srgbClr val="D77300"/>
                </a:solidFill>
                <a:latin typeface="Arial"/>
                <a:cs typeface="Arial"/>
              </a:rPr>
              <a:t>MANEJO</a:t>
            </a:r>
            <a:r>
              <a:rPr sz="1200" b="1" spc="25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DE</a:t>
            </a:r>
            <a:r>
              <a:rPr sz="1200" b="1" spc="5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UM</a:t>
            </a:r>
            <a:r>
              <a:rPr sz="1200" b="1" spc="-10" dirty="0">
                <a:solidFill>
                  <a:srgbClr val="D77300"/>
                </a:solidFill>
                <a:latin typeface="Arial"/>
                <a:cs typeface="Arial"/>
              </a:rPr>
              <a:t> FETO</a:t>
            </a:r>
            <a:r>
              <a:rPr sz="1200" b="1" spc="-20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srgbClr val="D77300"/>
                </a:solidFill>
                <a:latin typeface="Arial"/>
                <a:cs typeface="Arial"/>
              </a:rPr>
              <a:t>APRESENTANDO</a:t>
            </a:r>
            <a:r>
              <a:rPr sz="1200" b="1" spc="50" dirty="0">
                <a:solidFill>
                  <a:srgbClr val="D773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D77300"/>
                </a:solidFill>
                <a:latin typeface="Arial"/>
                <a:cs typeface="Arial"/>
              </a:rPr>
              <a:t>MEROCRANIA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86046" y="3875278"/>
            <a:ext cx="1804670" cy="225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925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D77300"/>
                </a:solidFill>
                <a:latin typeface="Calibri"/>
                <a:cs typeface="Calibri"/>
              </a:rPr>
              <a:t>AUTORES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Calibri"/>
              <a:cs typeface="Calibri"/>
            </a:endParaRPr>
          </a:p>
          <a:p>
            <a:pPr marL="12700" marR="173355">
              <a:lnSpc>
                <a:spcPct val="100000"/>
              </a:lnSpc>
            </a:pPr>
            <a:r>
              <a:rPr sz="1800" spc="-5" dirty="0">
                <a:solidFill>
                  <a:srgbClr val="014470"/>
                </a:solidFill>
                <a:latin typeface="Arial MT"/>
                <a:cs typeface="Arial MT"/>
              </a:rPr>
              <a:t>ANDRADE,</a:t>
            </a:r>
            <a:r>
              <a:rPr sz="1800" spc="-5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spc="-60" dirty="0">
                <a:solidFill>
                  <a:srgbClr val="014470"/>
                </a:solidFill>
                <a:latin typeface="Arial MT"/>
                <a:cs typeface="Arial MT"/>
              </a:rPr>
              <a:t>J.P. </a:t>
            </a:r>
            <a:r>
              <a:rPr sz="1800" spc="-484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ROSA,</a:t>
            </a:r>
            <a:r>
              <a:rPr sz="1800" spc="-35" dirty="0">
                <a:solidFill>
                  <a:srgbClr val="014470"/>
                </a:solidFill>
                <a:latin typeface="Arial MT"/>
                <a:cs typeface="Arial MT"/>
              </a:rPr>
              <a:t> R.F.M.</a:t>
            </a:r>
            <a:endParaRPr sz="180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014470"/>
                </a:solidFill>
                <a:latin typeface="Arial MT"/>
                <a:cs typeface="Arial MT"/>
              </a:rPr>
              <a:t>TELLES,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J.A.B. </a:t>
            </a:r>
            <a:r>
              <a:rPr sz="1800" spc="5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SOUZA, </a:t>
            </a:r>
            <a:r>
              <a:rPr sz="1800" spc="-45" dirty="0">
                <a:solidFill>
                  <a:srgbClr val="014470"/>
                </a:solidFill>
                <a:latin typeface="Arial MT"/>
                <a:cs typeface="Arial MT"/>
              </a:rPr>
              <a:t>V.R. </a:t>
            </a:r>
            <a:r>
              <a:rPr sz="1800" spc="-4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014470"/>
                </a:solidFill>
                <a:latin typeface="Arial MT"/>
                <a:cs typeface="Arial MT"/>
              </a:rPr>
              <a:t>CAMARGO</a:t>
            </a:r>
            <a:r>
              <a:rPr sz="1800" spc="-30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spc="-35" dirty="0">
                <a:solidFill>
                  <a:srgbClr val="014470"/>
                </a:solidFill>
                <a:latin typeface="Arial MT"/>
                <a:cs typeface="Arial MT"/>
              </a:rPr>
              <a:t>Jr,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C. </a:t>
            </a:r>
            <a:r>
              <a:rPr sz="1800" spc="-484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PIRES,</a:t>
            </a:r>
            <a:r>
              <a:rPr sz="1800" spc="-25" dirty="0">
                <a:solidFill>
                  <a:srgbClr val="01447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014470"/>
                </a:solidFill>
                <a:latin typeface="Arial MT"/>
                <a:cs typeface="Arial MT"/>
              </a:rPr>
              <a:t>M.C.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504438" y="1308353"/>
            <a:ext cx="0" cy="2004695"/>
          </a:xfrm>
          <a:custGeom>
            <a:avLst/>
            <a:gdLst/>
            <a:ahLst/>
            <a:cxnLst/>
            <a:rect l="l" t="t" r="r" b="b"/>
            <a:pathLst>
              <a:path h="2004695">
                <a:moveTo>
                  <a:pt x="0" y="0"/>
                </a:moveTo>
                <a:lnTo>
                  <a:pt x="0" y="2004187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28966" y="1308353"/>
            <a:ext cx="59055" cy="4534535"/>
          </a:xfrm>
          <a:custGeom>
            <a:avLst/>
            <a:gdLst/>
            <a:ahLst/>
            <a:cxnLst/>
            <a:rect l="l" t="t" r="r" b="b"/>
            <a:pathLst>
              <a:path w="59054" h="4534535">
                <a:moveTo>
                  <a:pt x="0" y="0"/>
                </a:moveTo>
                <a:lnTo>
                  <a:pt x="58547" y="4534535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8693" y="3245357"/>
            <a:ext cx="3136900" cy="0"/>
          </a:xfrm>
          <a:custGeom>
            <a:avLst/>
            <a:gdLst/>
            <a:ahLst/>
            <a:cxnLst/>
            <a:rect l="l" t="t" r="r" b="b"/>
            <a:pathLst>
              <a:path w="3136900">
                <a:moveTo>
                  <a:pt x="3136646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9272" y="1947164"/>
            <a:ext cx="2814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A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merocrania</a:t>
            </a:r>
            <a:r>
              <a:rPr sz="1200" spc="2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é</a:t>
            </a:r>
            <a:r>
              <a:rPr sz="1200" spc="23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uma</a:t>
            </a:r>
            <a:r>
              <a:rPr sz="1200" spc="2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anormalidade</a:t>
            </a:r>
            <a:r>
              <a:rPr sz="1200" spc="2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rara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9272" y="2130044"/>
            <a:ext cx="2813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0455" algn="l"/>
                <a:tab pos="1562100" algn="l"/>
                <a:tab pos="2632710" algn="l"/>
              </a:tabLst>
            </a:pPr>
            <a:r>
              <a:rPr sz="1200" spc="-5" dirty="0">
                <a:latin typeface="Arial MT"/>
                <a:cs typeface="Arial MT"/>
              </a:rPr>
              <a:t>carac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er</a:t>
            </a:r>
            <a:r>
              <a:rPr sz="1200" spc="-15" dirty="0">
                <a:latin typeface="Arial MT"/>
                <a:cs typeface="Arial MT"/>
              </a:rPr>
              <a:t>iz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5" dirty="0">
                <a:latin typeface="Arial MT"/>
                <a:cs typeface="Arial MT"/>
              </a:rPr>
              <a:t>d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p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spc="-20" dirty="0">
                <a:latin typeface="Arial MT"/>
                <a:cs typeface="Arial MT"/>
              </a:rPr>
              <a:t>l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15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ol</a:t>
            </a:r>
            <a:r>
              <a:rPr sz="1200" spc="-20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im</a:t>
            </a:r>
            <a:r>
              <a:rPr sz="1200" spc="-15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da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272" y="2312923"/>
            <a:ext cx="2814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8805" algn="l"/>
                <a:tab pos="1402080" algn="l"/>
                <a:tab pos="2013585" algn="l"/>
                <a:tab pos="2716530" algn="l"/>
              </a:tabLst>
            </a:pPr>
            <a:r>
              <a:rPr sz="1200" spc="-5" dirty="0">
                <a:latin typeface="Arial MT"/>
                <a:cs typeface="Arial MT"/>
              </a:rPr>
              <a:t>ca</a:t>
            </a:r>
            <a:r>
              <a:rPr sz="1200" spc="-20" dirty="0">
                <a:latin typeface="Arial MT"/>
                <a:cs typeface="Arial MT"/>
              </a:rPr>
              <a:t>l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ta	</a:t>
            </a:r>
            <a:r>
              <a:rPr sz="1200" spc="-5" dirty="0">
                <a:latin typeface="Arial MT"/>
                <a:cs typeface="Arial MT"/>
              </a:rPr>
              <a:t>cr</a:t>
            </a:r>
            <a:r>
              <a:rPr sz="1200" spc="-2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20" dirty="0">
                <a:latin typeface="Arial MT"/>
                <a:cs typeface="Arial MT"/>
              </a:rPr>
              <a:t>i</a:t>
            </a:r>
            <a:r>
              <a:rPr sz="1200" spc="-15" dirty="0">
                <a:latin typeface="Arial MT"/>
                <a:cs typeface="Arial MT"/>
              </a:rPr>
              <a:t>an</a:t>
            </a:r>
            <a:r>
              <a:rPr sz="1200" dirty="0">
                <a:latin typeface="Arial MT"/>
                <a:cs typeface="Arial MT"/>
              </a:rPr>
              <a:t>a.	</a:t>
            </a:r>
            <a:r>
              <a:rPr sz="1200" spc="-5" dirty="0">
                <a:latin typeface="Arial MT"/>
                <a:cs typeface="Arial MT"/>
              </a:rPr>
              <a:t>Nos</a:t>
            </a:r>
            <a:r>
              <a:rPr sz="1200" spc="-15" dirty="0">
                <a:latin typeface="Arial MT"/>
                <a:cs typeface="Arial MT"/>
              </a:rPr>
              <a:t>s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b</a:t>
            </a:r>
            <a:r>
              <a:rPr sz="1200" spc="-20" dirty="0">
                <a:latin typeface="Arial MT"/>
                <a:cs typeface="Arial MT"/>
              </a:rPr>
              <a:t>j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ti</a:t>
            </a:r>
            <a:r>
              <a:rPr sz="1200" spc="-15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é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9272" y="2495803"/>
            <a:ext cx="2814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descrever</a:t>
            </a:r>
            <a:r>
              <a:rPr sz="1200" spc="16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os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achados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pré-</a:t>
            </a:r>
            <a:r>
              <a:rPr sz="1200" spc="18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pós-natais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um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feto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apresentando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merocrania.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8020" y="3659581"/>
            <a:ext cx="3216275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AMS, </a:t>
            </a:r>
            <a:r>
              <a:rPr sz="1200" spc="-5" dirty="0">
                <a:latin typeface="Arial MT"/>
                <a:cs typeface="Arial MT"/>
              </a:rPr>
              <a:t>42 anos, encontrava-se </a:t>
            </a:r>
            <a:r>
              <a:rPr sz="1200" dirty="0">
                <a:latin typeface="Arial MT"/>
                <a:cs typeface="Arial MT"/>
              </a:rPr>
              <a:t>em </a:t>
            </a:r>
            <a:r>
              <a:rPr sz="1200" spc="-10" dirty="0">
                <a:latin typeface="Arial MT"/>
                <a:cs typeface="Arial MT"/>
              </a:rPr>
              <a:t>sua quinta </a:t>
            </a:r>
            <a:r>
              <a:rPr sz="1200" spc="-5" dirty="0">
                <a:latin typeface="Arial MT"/>
                <a:cs typeface="Arial MT"/>
              </a:rPr>
              <a:t> gestação.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Essa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não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havia</a:t>
            </a:r>
            <a:r>
              <a:rPr sz="1200" spc="-5" dirty="0">
                <a:latin typeface="Arial MT"/>
                <a:cs typeface="Arial MT"/>
              </a:rPr>
              <a:t> sido</a:t>
            </a:r>
            <a:r>
              <a:rPr sz="1200" spc="3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planejada, </a:t>
            </a:r>
            <a:r>
              <a:rPr sz="1200" spc="-5" dirty="0">
                <a:latin typeface="Arial MT"/>
                <a:cs typeface="Arial MT"/>
              </a:rPr>
              <a:t> sendo </a:t>
            </a:r>
            <a:r>
              <a:rPr sz="1200" spc="-15" dirty="0">
                <a:latin typeface="Arial MT"/>
                <a:cs typeface="Arial MT"/>
              </a:rPr>
              <a:t>que </a:t>
            </a:r>
            <a:r>
              <a:rPr sz="1200" spc="-5" dirty="0">
                <a:latin typeface="Arial MT"/>
                <a:cs typeface="Arial MT"/>
              </a:rPr>
              <a:t>o </a:t>
            </a:r>
            <a:r>
              <a:rPr sz="1200" spc="-10" dirty="0">
                <a:latin typeface="Arial MT"/>
                <a:cs typeface="Arial MT"/>
              </a:rPr>
              <a:t>uso do </a:t>
            </a:r>
            <a:r>
              <a:rPr sz="1200" spc="-5" dirty="0">
                <a:latin typeface="Arial MT"/>
                <a:cs typeface="Arial MT"/>
              </a:rPr>
              <a:t>ácido fólico </a:t>
            </a:r>
            <a:r>
              <a:rPr sz="1200" spc="-10" dirty="0">
                <a:latin typeface="Arial MT"/>
                <a:cs typeface="Arial MT"/>
              </a:rPr>
              <a:t>se iniciou com </a:t>
            </a:r>
            <a:r>
              <a:rPr sz="1200" spc="-5" dirty="0">
                <a:latin typeface="Arial MT"/>
                <a:cs typeface="Arial MT"/>
              </a:rPr>
              <a:t> cerca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-5" dirty="0">
                <a:latin typeface="Arial MT"/>
                <a:cs typeface="Arial MT"/>
              </a:rPr>
              <a:t> 8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semanas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gravidez.</a:t>
            </a:r>
            <a:r>
              <a:rPr sz="1200" spc="-5" dirty="0">
                <a:latin typeface="Arial MT"/>
                <a:cs typeface="Arial MT"/>
              </a:rPr>
              <a:t> Referiu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ingesta de bebidas alcoólicas até </a:t>
            </a:r>
            <a:r>
              <a:rPr sz="1200" spc="-10" dirty="0">
                <a:latin typeface="Arial MT"/>
                <a:cs typeface="Arial MT"/>
              </a:rPr>
              <a:t>20 semanas 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 </a:t>
            </a:r>
            <a:r>
              <a:rPr sz="1200" spc="-5" dirty="0">
                <a:latin typeface="Arial MT"/>
                <a:cs typeface="Arial MT"/>
              </a:rPr>
              <a:t>gestação. </a:t>
            </a:r>
            <a:r>
              <a:rPr sz="1200" spc="-10" dirty="0">
                <a:latin typeface="Arial MT"/>
                <a:cs typeface="Arial MT"/>
              </a:rPr>
              <a:t>Apresentava </a:t>
            </a:r>
            <a:r>
              <a:rPr sz="1200" spc="-5" dirty="0">
                <a:latin typeface="Arial MT"/>
                <a:cs typeface="Arial MT"/>
              </a:rPr>
              <a:t>ultrassom </a:t>
            </a:r>
            <a:r>
              <a:rPr sz="1200" dirty="0">
                <a:latin typeface="Arial MT"/>
                <a:cs typeface="Arial MT"/>
              </a:rPr>
              <a:t>fetal </a:t>
            </a:r>
            <a:r>
              <a:rPr sz="1200" spc="-10" dirty="0">
                <a:latin typeface="Arial MT"/>
                <a:cs typeface="Arial MT"/>
              </a:rPr>
              <a:t>com </a:t>
            </a:r>
            <a:r>
              <a:rPr sz="1200" spc="-5" dirty="0">
                <a:latin typeface="Arial MT"/>
                <a:cs typeface="Arial MT"/>
              </a:rPr>
              <a:t> suspeita de </a:t>
            </a:r>
            <a:r>
              <a:rPr sz="1200" spc="-10" dirty="0">
                <a:latin typeface="Arial MT"/>
                <a:cs typeface="Arial MT"/>
              </a:rPr>
              <a:t>anencefalia/acrania </a:t>
            </a:r>
            <a:r>
              <a:rPr sz="1200" spc="-5" dirty="0">
                <a:latin typeface="Arial MT"/>
                <a:cs typeface="Arial MT"/>
              </a:rPr>
              <a:t>e malformação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cardíaca.</a:t>
            </a:r>
            <a:r>
              <a:rPr sz="1200" spc="2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2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ultrassonografia</a:t>
            </a:r>
            <a:r>
              <a:rPr sz="1200" spc="29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morfológica</a:t>
            </a:r>
            <a:r>
              <a:rPr sz="1200" spc="29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</a:t>
            </a:r>
            <a:endParaRPr sz="1200">
              <a:latin typeface="Arial MT"/>
              <a:cs typeface="Arial MT"/>
            </a:endParaRPr>
          </a:p>
          <a:p>
            <a:pPr marL="12700" marR="5715" algn="just">
              <a:lnSpc>
                <a:spcPct val="100000"/>
              </a:lnSpc>
              <a:spcBef>
                <a:spcPts val="5"/>
              </a:spcBef>
            </a:pPr>
            <a:r>
              <a:rPr sz="1200" spc="-10" dirty="0">
                <a:latin typeface="Arial MT"/>
                <a:cs typeface="Arial MT"/>
              </a:rPr>
              <a:t>23</a:t>
            </a:r>
            <a:r>
              <a:rPr sz="1200" spc="-5" dirty="0">
                <a:latin typeface="Arial MT"/>
                <a:cs typeface="Arial MT"/>
              </a:rPr>
              <a:t> semanas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-5" dirty="0">
                <a:latin typeface="Arial MT"/>
                <a:cs typeface="Arial MT"/>
              </a:rPr>
              <a:t> gravidez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revelou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ausência </a:t>
            </a:r>
            <a:r>
              <a:rPr sz="1200" spc="-5" dirty="0">
                <a:latin typeface="Arial MT"/>
                <a:cs typeface="Arial MT"/>
              </a:rPr>
              <a:t> incompleta </a:t>
            </a:r>
            <a:r>
              <a:rPr sz="1200" spc="-10" dirty="0">
                <a:latin typeface="Arial MT"/>
                <a:cs typeface="Arial MT"/>
              </a:rPr>
              <a:t>da calota </a:t>
            </a:r>
            <a:r>
              <a:rPr sz="1200" spc="-5" dirty="0">
                <a:latin typeface="Arial MT"/>
                <a:cs typeface="Arial MT"/>
              </a:rPr>
              <a:t>craniana, com </a:t>
            </a:r>
            <a:r>
              <a:rPr sz="1200" spc="-10" dirty="0">
                <a:latin typeface="Arial MT"/>
                <a:cs typeface="Arial MT"/>
              </a:rPr>
              <a:t>herniação 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505" dirty="0">
                <a:latin typeface="Arial MT"/>
                <a:cs typeface="Arial MT"/>
              </a:rPr>
              <a:t>   </a:t>
            </a:r>
            <a:r>
              <a:rPr sz="1200" spc="-10" dirty="0">
                <a:latin typeface="Arial MT"/>
                <a:cs typeface="Arial MT"/>
              </a:rPr>
              <a:t>meninges</a:t>
            </a:r>
            <a:r>
              <a:rPr sz="1200" spc="505" dirty="0">
                <a:latin typeface="Arial MT"/>
                <a:cs typeface="Arial MT"/>
              </a:rPr>
              <a:t>  </a:t>
            </a:r>
            <a:r>
              <a:rPr sz="1200" spc="509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spc="505" dirty="0">
                <a:latin typeface="Arial MT"/>
                <a:cs typeface="Arial MT"/>
              </a:rPr>
              <a:t>   </a:t>
            </a:r>
            <a:r>
              <a:rPr sz="1200" spc="-5" dirty="0">
                <a:latin typeface="Arial MT"/>
                <a:cs typeface="Arial MT"/>
              </a:rPr>
              <a:t>tecido</a:t>
            </a:r>
            <a:r>
              <a:rPr sz="1200" spc="509" dirty="0">
                <a:latin typeface="Arial MT"/>
                <a:cs typeface="Arial MT"/>
              </a:rPr>
              <a:t>  </a:t>
            </a:r>
            <a:r>
              <a:rPr sz="1200" spc="51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cerebral.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8020" y="5672124"/>
            <a:ext cx="3213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Havia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presença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parte</a:t>
            </a:r>
            <a:r>
              <a:rPr sz="1200" spc="18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do</a:t>
            </a:r>
            <a:r>
              <a:rPr sz="1200" spc="17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osso</a:t>
            </a:r>
            <a:r>
              <a:rPr sz="1200" spc="19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occipital.</a:t>
            </a:r>
            <a:r>
              <a:rPr sz="1200" spc="17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8020" y="5855004"/>
            <a:ext cx="3216910" cy="93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99400"/>
              </a:lnSpc>
              <a:spcBef>
                <a:spcPts val="105"/>
              </a:spcBef>
            </a:pPr>
            <a:r>
              <a:rPr sz="1200" spc="-5" dirty="0">
                <a:latin typeface="Arial MT"/>
                <a:cs typeface="Arial MT"/>
              </a:rPr>
              <a:t>coração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apresentava</a:t>
            </a:r>
            <a:r>
              <a:rPr sz="1200" spc="-5" dirty="0">
                <a:latin typeface="Arial MT"/>
                <a:cs typeface="Arial MT"/>
              </a:rPr>
              <a:t> uma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malformação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complexa.</a:t>
            </a:r>
            <a:r>
              <a:rPr sz="1200" dirty="0">
                <a:latin typeface="Arial MT"/>
                <a:cs typeface="Arial MT"/>
              </a:rPr>
              <a:t> A </a:t>
            </a:r>
            <a:r>
              <a:rPr sz="1200" spc="-10" dirty="0">
                <a:latin typeface="Arial MT"/>
                <a:cs typeface="Arial MT"/>
              </a:rPr>
              <a:t>ecocardiografia</a:t>
            </a:r>
            <a:r>
              <a:rPr sz="1200" spc="-5" dirty="0">
                <a:latin typeface="Arial MT"/>
                <a:cs typeface="Arial MT"/>
              </a:rPr>
              <a:t> evidenciou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átrio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único, atresia mitral, hipoplasia </a:t>
            </a:r>
            <a:r>
              <a:rPr sz="1200" dirty="0">
                <a:latin typeface="Arial MT"/>
                <a:cs typeface="Arial MT"/>
              </a:rPr>
              <a:t>do </a:t>
            </a:r>
            <a:r>
              <a:rPr sz="1200" spc="-5" dirty="0">
                <a:latin typeface="Arial MT"/>
                <a:cs typeface="Arial MT"/>
              </a:rPr>
              <a:t>ventrículo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esquerdo </a:t>
            </a:r>
            <a:r>
              <a:rPr sz="1200" spc="-5" dirty="0">
                <a:latin typeface="Arial MT"/>
                <a:cs typeface="Arial MT"/>
              </a:rPr>
              <a:t>e </a:t>
            </a:r>
            <a:r>
              <a:rPr sz="1200" spc="-10" dirty="0">
                <a:latin typeface="Arial MT"/>
                <a:cs typeface="Arial MT"/>
              </a:rPr>
              <a:t>dupla via de </a:t>
            </a:r>
            <a:r>
              <a:rPr sz="1200" spc="-5" dirty="0">
                <a:latin typeface="Arial MT"/>
                <a:cs typeface="Arial MT"/>
              </a:rPr>
              <a:t>saída </a:t>
            </a:r>
            <a:r>
              <a:rPr sz="1200" spc="-10" dirty="0">
                <a:latin typeface="Arial MT"/>
                <a:cs typeface="Arial MT"/>
              </a:rPr>
              <a:t>de </a:t>
            </a:r>
            <a:r>
              <a:rPr sz="1200" spc="-5" dirty="0">
                <a:latin typeface="Arial MT"/>
                <a:cs typeface="Arial MT"/>
              </a:rPr>
              <a:t>ventrículo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direito.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22370" y="3062477"/>
            <a:ext cx="3686175" cy="13970"/>
          </a:xfrm>
          <a:custGeom>
            <a:avLst/>
            <a:gdLst/>
            <a:ahLst/>
            <a:cxnLst/>
            <a:rect l="l" t="t" r="r" b="b"/>
            <a:pathLst>
              <a:path w="3686175" h="13969">
                <a:moveTo>
                  <a:pt x="3685921" y="0"/>
                </a:moveTo>
                <a:lnTo>
                  <a:pt x="0" y="1397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62350" y="4620005"/>
            <a:ext cx="0" cy="1887855"/>
          </a:xfrm>
          <a:custGeom>
            <a:avLst/>
            <a:gdLst/>
            <a:ahLst/>
            <a:cxnLst/>
            <a:rect l="l" t="t" r="r" b="b"/>
            <a:pathLst>
              <a:path h="1887854">
                <a:moveTo>
                  <a:pt x="0" y="1887283"/>
                </a:moveTo>
                <a:lnTo>
                  <a:pt x="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726560" y="6055258"/>
            <a:ext cx="386587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A </a:t>
            </a:r>
            <a:r>
              <a:rPr sz="1200" spc="-5" dirty="0">
                <a:latin typeface="Arial MT"/>
                <a:cs typeface="Arial MT"/>
              </a:rPr>
              <a:t>merocrania é uma alteração rara </a:t>
            </a:r>
            <a:r>
              <a:rPr sz="1200" spc="-10" dirty="0">
                <a:latin typeface="Arial MT"/>
                <a:cs typeface="Arial MT"/>
              </a:rPr>
              <a:t>que envolve </a:t>
            </a:r>
            <a:r>
              <a:rPr sz="1200" spc="-5" dirty="0">
                <a:latin typeface="Arial MT"/>
                <a:cs typeface="Arial MT"/>
              </a:rPr>
              <a:t>a </a:t>
            </a:r>
            <a:r>
              <a:rPr sz="1200" spc="-10" dirty="0">
                <a:latin typeface="Arial MT"/>
                <a:cs typeface="Arial MT"/>
              </a:rPr>
              <a:t>calota </a:t>
            </a:r>
            <a:r>
              <a:rPr sz="1200" spc="-5" dirty="0">
                <a:latin typeface="Arial MT"/>
                <a:cs typeface="Arial MT"/>
              </a:rPr>
              <a:t> craniana, mas </a:t>
            </a:r>
            <a:r>
              <a:rPr sz="1200" spc="-10" dirty="0">
                <a:latin typeface="Arial MT"/>
                <a:cs typeface="Arial MT"/>
              </a:rPr>
              <a:t>que </a:t>
            </a:r>
            <a:r>
              <a:rPr sz="1200" spc="-5" dirty="0">
                <a:latin typeface="Arial MT"/>
                <a:cs typeface="Arial MT"/>
              </a:rPr>
              <a:t>possui características diferentes </a:t>
            </a:r>
            <a:r>
              <a:rPr sz="1200" spc="-10" dirty="0">
                <a:latin typeface="Arial MT"/>
                <a:cs typeface="Arial MT"/>
              </a:rPr>
              <a:t>da </a:t>
            </a:r>
            <a:r>
              <a:rPr sz="1200" spc="-5" dirty="0">
                <a:latin typeface="Arial MT"/>
                <a:cs typeface="Arial MT"/>
              </a:rPr>
              <a:t> anecencefalia, apesar </a:t>
            </a:r>
            <a:r>
              <a:rPr sz="1200" spc="-10" dirty="0">
                <a:latin typeface="Arial MT"/>
                <a:cs typeface="Arial MT"/>
              </a:rPr>
              <a:t>de </a:t>
            </a:r>
            <a:r>
              <a:rPr sz="1200" spc="-5" dirty="0">
                <a:latin typeface="Arial MT"/>
                <a:cs typeface="Arial MT"/>
              </a:rPr>
              <a:t>se constituir </a:t>
            </a:r>
            <a:r>
              <a:rPr sz="1200" spc="-10" dirty="0">
                <a:latin typeface="Arial MT"/>
                <a:cs typeface="Arial MT"/>
              </a:rPr>
              <a:t>em um </a:t>
            </a:r>
            <a:r>
              <a:rPr sz="1200" spc="-5" dirty="0">
                <a:latin typeface="Arial MT"/>
                <a:cs typeface="Arial MT"/>
              </a:rPr>
              <a:t>importante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diagnóstico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diferencial.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2940" y="1365503"/>
            <a:ext cx="2186940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295"/>
              </a:spcBef>
            </a:pPr>
            <a:r>
              <a:rPr sz="1200" b="1" spc="-5" dirty="0">
                <a:latin typeface="Arial"/>
                <a:cs typeface="Arial"/>
              </a:rPr>
              <a:t>Introdução e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Objetivos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866631" y="2721864"/>
            <a:ext cx="2185670" cy="27622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334"/>
              </a:spcBef>
            </a:pPr>
            <a:r>
              <a:rPr sz="1200" b="1" spc="-5" dirty="0">
                <a:latin typeface="Arial"/>
                <a:cs typeface="Arial"/>
              </a:rPr>
              <a:t>Referências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Bibliográficas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68367" y="5788152"/>
            <a:ext cx="2049780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592455">
              <a:lnSpc>
                <a:spcPct val="100000"/>
              </a:lnSpc>
              <a:spcBef>
                <a:spcPts val="305"/>
              </a:spcBef>
            </a:pPr>
            <a:r>
              <a:rPr sz="1200" b="1" spc="-5" dirty="0">
                <a:latin typeface="Arial"/>
                <a:cs typeface="Arial"/>
              </a:rPr>
              <a:t>Conclusões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32732" y="3137916"/>
            <a:ext cx="2185670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176530">
              <a:lnSpc>
                <a:spcPct val="100000"/>
              </a:lnSpc>
              <a:spcBef>
                <a:spcPts val="309"/>
              </a:spcBef>
            </a:pPr>
            <a:r>
              <a:rPr sz="1200" b="1" dirty="0">
                <a:latin typeface="Arial"/>
                <a:cs typeface="Arial"/>
              </a:rPr>
              <a:t>Diagnóstico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e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Discussão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8176" y="1458467"/>
            <a:ext cx="1632585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262255">
              <a:lnSpc>
                <a:spcPct val="100000"/>
              </a:lnSpc>
              <a:spcBef>
                <a:spcPts val="335"/>
              </a:spcBef>
            </a:pPr>
            <a:r>
              <a:rPr sz="1200" b="1" spc="-5" dirty="0">
                <a:latin typeface="Arial"/>
                <a:cs typeface="Arial"/>
              </a:rPr>
              <a:t>Palavras-chave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12291" y="3346703"/>
            <a:ext cx="1816735" cy="277495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305"/>
              </a:spcBef>
            </a:pPr>
            <a:r>
              <a:rPr sz="1200" b="1" spc="-5" dirty="0">
                <a:latin typeface="Arial"/>
                <a:cs typeface="Arial"/>
              </a:rPr>
              <a:t>Descrição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Caso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24114" y="2233421"/>
            <a:ext cx="39096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96360" algn="l"/>
              </a:tabLst>
            </a:pPr>
            <a:r>
              <a:rPr sz="1200" u="heavy" dirty="0">
                <a:uFill>
                  <a:solidFill>
                    <a:srgbClr val="4471C4"/>
                  </a:solidFill>
                </a:uFill>
                <a:latin typeface="Arial MT"/>
                <a:cs typeface="Arial MT"/>
              </a:rPr>
              <a:t> 	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89934" y="1318640"/>
            <a:ext cx="357251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A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ultrassonografia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morfológica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realizada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logo</a:t>
            </a:r>
            <a:r>
              <a:rPr sz="1200" spc="-5" dirty="0">
                <a:latin typeface="Arial MT"/>
                <a:cs typeface="Arial MT"/>
              </a:rPr>
              <a:t> a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seguir verificou também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5" dirty="0">
                <a:latin typeface="Arial MT"/>
                <a:cs typeface="Arial MT"/>
              </a:rPr>
              <a:t>presença de polidramnia.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Realizou-se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interrupção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da</a:t>
            </a:r>
            <a:r>
              <a:rPr sz="1200" spc="-5" dirty="0">
                <a:latin typeface="Arial MT"/>
                <a:cs typeface="Arial MT"/>
              </a:rPr>
              <a:t> gestação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por</a:t>
            </a:r>
            <a:r>
              <a:rPr sz="1200" spc="-5" dirty="0">
                <a:latin typeface="Arial MT"/>
                <a:cs typeface="Arial MT"/>
              </a:rPr>
              <a:t> parto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vaginal,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26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semanas</a:t>
            </a:r>
            <a:r>
              <a:rPr sz="1200" spc="-5" dirty="0">
                <a:latin typeface="Arial MT"/>
                <a:cs typeface="Arial MT"/>
              </a:rPr>
              <a:t> de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gravidez,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devido</a:t>
            </a:r>
            <a:r>
              <a:rPr sz="1200" spc="3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óbito fetal.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-10" dirty="0">
                <a:latin typeface="Arial MT"/>
                <a:cs typeface="Arial MT"/>
              </a:rPr>
              <a:t>necrópsia revelou agenesia </a:t>
            </a:r>
            <a:r>
              <a:rPr sz="1200" spc="-5" dirty="0">
                <a:latin typeface="Arial MT"/>
                <a:cs typeface="Arial MT"/>
              </a:rPr>
              <a:t>dos ossos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frontal,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parietal,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parte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occipital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hemisférios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cerebrais.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Havia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implantação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baixa</a:t>
            </a:r>
            <a:r>
              <a:rPr sz="1200" spc="-5" dirty="0">
                <a:latin typeface="Arial MT"/>
                <a:cs typeface="Arial MT"/>
              </a:rPr>
              <a:t> das</a:t>
            </a:r>
            <a:r>
              <a:rPr sz="1200" spc="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orelhas,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além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proeminência</a:t>
            </a:r>
            <a:r>
              <a:rPr sz="1200" spc="-5" dirty="0">
                <a:latin typeface="Arial MT"/>
                <a:cs typeface="Arial MT"/>
              </a:rPr>
              <a:t> dos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globos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oculares</a:t>
            </a:r>
            <a:r>
              <a:rPr sz="1200" spc="-5" dirty="0">
                <a:latin typeface="Arial MT"/>
                <a:cs typeface="Arial MT"/>
              </a:rPr>
              <a:t> 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da 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língua.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01617" y="3445002"/>
            <a:ext cx="357314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 MT"/>
                <a:cs typeface="Arial MT"/>
              </a:rPr>
              <a:t>O </a:t>
            </a:r>
            <a:r>
              <a:rPr sz="1200" spc="-5" dirty="0">
                <a:latin typeface="Arial MT"/>
                <a:cs typeface="Arial MT"/>
              </a:rPr>
              <a:t>diagnóstico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pré-natal de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anencefalia</a:t>
            </a:r>
            <a:r>
              <a:rPr sz="1200" spc="-5" dirty="0">
                <a:latin typeface="Arial MT"/>
                <a:cs typeface="Arial MT"/>
              </a:rPr>
              <a:t> é</a:t>
            </a:r>
            <a:r>
              <a:rPr sz="1200" spc="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possível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em estágios iniciais </a:t>
            </a:r>
            <a:r>
              <a:rPr sz="1200" spc="-10" dirty="0">
                <a:latin typeface="Arial MT"/>
                <a:cs typeface="Arial MT"/>
              </a:rPr>
              <a:t>da </a:t>
            </a:r>
            <a:r>
              <a:rPr sz="1200" spc="-5" dirty="0">
                <a:latin typeface="Arial MT"/>
                <a:cs typeface="Arial MT"/>
              </a:rPr>
              <a:t>gravidez. Contudo, </a:t>
            </a:r>
            <a:r>
              <a:rPr sz="1200" spc="-10" dirty="0">
                <a:latin typeface="Arial MT"/>
                <a:cs typeface="Arial MT"/>
              </a:rPr>
              <a:t>ela </a:t>
            </a:r>
            <a:r>
              <a:rPr sz="1200" spc="-15" dirty="0">
                <a:latin typeface="Arial MT"/>
                <a:cs typeface="Arial MT"/>
              </a:rPr>
              <a:t>pode 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ser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difícil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-5" dirty="0">
                <a:latin typeface="Arial MT"/>
                <a:cs typeface="Arial MT"/>
              </a:rPr>
              <a:t> diferenciar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de</a:t>
            </a:r>
            <a:r>
              <a:rPr sz="1200" spc="-5" dirty="0">
                <a:latin typeface="Arial MT"/>
                <a:cs typeface="Arial MT"/>
              </a:rPr>
              <a:t> outras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condições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que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envolvam</a:t>
            </a:r>
            <a:r>
              <a:rPr sz="1200" spc="-5" dirty="0">
                <a:latin typeface="Arial MT"/>
                <a:cs typeface="Arial MT"/>
              </a:rPr>
              <a:t> 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calota</a:t>
            </a:r>
            <a:r>
              <a:rPr sz="1200" spc="-5" dirty="0">
                <a:latin typeface="Arial MT"/>
                <a:cs typeface="Arial MT"/>
              </a:rPr>
              <a:t> craniana,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merocrania.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Esta </a:t>
            </a:r>
            <a:r>
              <a:rPr sz="1200" spc="-5" dirty="0">
                <a:latin typeface="Arial MT"/>
                <a:cs typeface="Arial MT"/>
              </a:rPr>
              <a:t>é </a:t>
            </a:r>
            <a:r>
              <a:rPr sz="1200" spc="-10" dirty="0">
                <a:latin typeface="Arial MT"/>
                <a:cs typeface="Arial MT"/>
              </a:rPr>
              <a:t>definida </a:t>
            </a:r>
            <a:r>
              <a:rPr sz="1200" spc="-5" dirty="0">
                <a:latin typeface="Arial MT"/>
                <a:cs typeface="Arial MT"/>
              </a:rPr>
              <a:t>como a ausência </a:t>
            </a:r>
            <a:r>
              <a:rPr sz="1200" spc="-10" dirty="0">
                <a:latin typeface="Arial MT"/>
                <a:cs typeface="Arial MT"/>
              </a:rPr>
              <a:t>da </a:t>
            </a:r>
            <a:r>
              <a:rPr sz="1200" spc="-5" dirty="0">
                <a:latin typeface="Arial MT"/>
                <a:cs typeface="Arial MT"/>
              </a:rPr>
              <a:t>calota craniana,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 </a:t>
            </a:r>
            <a:r>
              <a:rPr sz="1200" spc="-10" dirty="0">
                <a:latin typeface="Arial MT"/>
                <a:cs typeface="Arial MT"/>
              </a:rPr>
              <a:t>exceção do </a:t>
            </a:r>
            <a:r>
              <a:rPr sz="1200" spc="-5" dirty="0">
                <a:latin typeface="Arial MT"/>
                <a:cs typeface="Arial MT"/>
              </a:rPr>
              <a:t>osso occipital, e </a:t>
            </a:r>
            <a:r>
              <a:rPr sz="1200" spc="-10" dirty="0">
                <a:latin typeface="Arial MT"/>
                <a:cs typeface="Arial MT"/>
              </a:rPr>
              <a:t>resulta de uma </a:t>
            </a:r>
            <a:r>
              <a:rPr sz="1200" spc="-5" dirty="0">
                <a:latin typeface="Arial MT"/>
                <a:cs typeface="Arial MT"/>
              </a:rPr>
              <a:t> falha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migração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mesênquima</a:t>
            </a:r>
            <a:r>
              <a:rPr sz="1200" spc="3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sob</a:t>
            </a:r>
            <a:r>
              <a:rPr sz="1200" spc="3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ectoderme, </a:t>
            </a:r>
            <a:r>
              <a:rPr sz="1200" spc="-10" dirty="0">
                <a:latin typeface="Arial MT"/>
                <a:cs typeface="Arial MT"/>
              </a:rPr>
              <a:t>com consequente </a:t>
            </a:r>
            <a:r>
              <a:rPr sz="1200" spc="-5" dirty="0">
                <a:latin typeface="Arial MT"/>
                <a:cs typeface="Arial MT"/>
              </a:rPr>
              <a:t>falha na formação </a:t>
            </a:r>
            <a:r>
              <a:rPr sz="1200" spc="-15" dirty="0">
                <a:latin typeface="Arial MT"/>
                <a:cs typeface="Arial MT"/>
              </a:rPr>
              <a:t>de 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tecido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ósseo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durante</a:t>
            </a:r>
            <a:r>
              <a:rPr sz="1200" spc="-5" dirty="0">
                <a:latin typeface="Arial MT"/>
                <a:cs typeface="Arial MT"/>
              </a:rPr>
              <a:t> 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desenvolvimento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dos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hemisférios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cerebrais.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Anomalias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frequentemente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associadas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incluem</a:t>
            </a:r>
            <a:r>
              <a:rPr sz="1200" spc="-5" dirty="0">
                <a:latin typeface="Arial MT"/>
                <a:cs typeface="Arial MT"/>
              </a:rPr>
              <a:t> defeitos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cardíacos,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tal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como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observado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em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nosso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caso.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27618" y="1902078"/>
            <a:ext cx="37750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0535" algn="l"/>
              </a:tabLst>
            </a:pPr>
            <a:r>
              <a:rPr sz="1200" spc="-5" dirty="0">
                <a:latin typeface="Arial MT"/>
                <a:cs typeface="Arial MT"/>
              </a:rPr>
              <a:t>U</a:t>
            </a:r>
            <a:r>
              <a:rPr sz="1200" spc="-10" dirty="0">
                <a:latin typeface="Arial MT"/>
                <a:cs typeface="Arial MT"/>
              </a:rPr>
              <a:t>l</a:t>
            </a:r>
            <a:r>
              <a:rPr sz="1200" dirty="0">
                <a:latin typeface="Arial MT"/>
                <a:cs typeface="Arial MT"/>
              </a:rPr>
              <a:t>tra</a:t>
            </a:r>
            <a:r>
              <a:rPr sz="1200" spc="-5" dirty="0">
                <a:latin typeface="Arial MT"/>
                <a:cs typeface="Arial MT"/>
              </a:rPr>
              <a:t>ss</a:t>
            </a:r>
            <a:r>
              <a:rPr sz="1200" spc="-15" dirty="0">
                <a:latin typeface="Arial MT"/>
                <a:cs typeface="Arial MT"/>
              </a:rPr>
              <a:t>on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15" dirty="0">
                <a:latin typeface="Arial MT"/>
                <a:cs typeface="Arial MT"/>
              </a:rPr>
              <a:t>g</a:t>
            </a:r>
            <a:r>
              <a:rPr sz="1200" spc="-5" dirty="0">
                <a:latin typeface="Arial MT"/>
                <a:cs typeface="Arial MT"/>
              </a:rPr>
              <a:t>r</a:t>
            </a:r>
            <a:r>
              <a:rPr sz="1200" spc="-20" dirty="0">
                <a:latin typeface="Arial MT"/>
                <a:cs typeface="Arial MT"/>
              </a:rPr>
              <a:t>a</a:t>
            </a:r>
            <a:r>
              <a:rPr sz="1200" spc="10" dirty="0">
                <a:latin typeface="Arial MT"/>
                <a:cs typeface="Arial MT"/>
              </a:rPr>
              <a:t>f</a:t>
            </a:r>
            <a:r>
              <a:rPr sz="1200" spc="-20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</a:t>
            </a:r>
            <a:r>
              <a:rPr sz="1200" spc="-20" dirty="0">
                <a:latin typeface="Arial MT"/>
                <a:cs typeface="Arial MT"/>
              </a:rPr>
              <a:t>r</a:t>
            </a:r>
            <a:r>
              <a:rPr sz="1200" dirty="0">
                <a:latin typeface="Arial MT"/>
                <a:cs typeface="Arial MT"/>
              </a:rPr>
              <a:t>é</a:t>
            </a:r>
            <a:r>
              <a:rPr sz="1200" spc="-5" dirty="0">
                <a:latin typeface="Arial MT"/>
                <a:cs typeface="Arial MT"/>
              </a:rPr>
              <a:t>-</a:t>
            </a:r>
            <a:r>
              <a:rPr sz="1200" dirty="0">
                <a:latin typeface="Arial MT"/>
                <a:cs typeface="Arial MT"/>
              </a:rPr>
              <a:t>Na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0" dirty="0">
                <a:latin typeface="Arial MT"/>
                <a:cs typeface="Arial MT"/>
              </a:rPr>
              <a:t>l</a:t>
            </a:r>
            <a:r>
              <a:rPr sz="1200" dirty="0">
                <a:latin typeface="Arial MT"/>
                <a:cs typeface="Arial MT"/>
              </a:rPr>
              <a:t>; </a:t>
            </a:r>
            <a:r>
              <a:rPr sz="1200" spc="6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15" dirty="0">
                <a:latin typeface="Arial MT"/>
                <a:cs typeface="Arial MT"/>
              </a:rPr>
              <a:t>e</a:t>
            </a:r>
            <a:r>
              <a:rPr sz="1200" spc="-5" dirty="0">
                <a:latin typeface="Arial MT"/>
                <a:cs typeface="Arial MT"/>
              </a:rPr>
              <a:t>n</a:t>
            </a:r>
            <a:r>
              <a:rPr sz="1200" spc="-15" dirty="0">
                <a:latin typeface="Arial MT"/>
                <a:cs typeface="Arial MT"/>
              </a:rPr>
              <a:t>ce</a:t>
            </a:r>
            <a:r>
              <a:rPr sz="1200" dirty="0">
                <a:latin typeface="Arial MT"/>
                <a:cs typeface="Arial MT"/>
              </a:rPr>
              <a:t>f</a:t>
            </a:r>
            <a:r>
              <a:rPr sz="1200" spc="5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spc="-2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a;	</a:t>
            </a:r>
            <a:r>
              <a:rPr sz="1200" spc="-5" dirty="0">
                <a:latin typeface="Arial MT"/>
                <a:cs typeface="Arial MT"/>
              </a:rPr>
              <a:t>Mer</a:t>
            </a:r>
            <a:r>
              <a:rPr sz="1200" spc="-15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cr</a:t>
            </a:r>
            <a:r>
              <a:rPr sz="1200" spc="-2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ni</a:t>
            </a:r>
            <a:r>
              <a:rPr sz="1200" spc="-10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;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27618" y="2084959"/>
            <a:ext cx="16243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Diagnóstico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Diferencial.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66380" y="3167888"/>
            <a:ext cx="4135754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AutoNum type="arabicPlain"/>
              <a:tabLst>
                <a:tab pos="193040" algn="l"/>
              </a:tabLst>
            </a:pPr>
            <a:r>
              <a:rPr sz="1200" dirty="0">
                <a:latin typeface="Arial MT"/>
                <a:cs typeface="Arial MT"/>
              </a:rPr>
              <a:t>-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Pelizzari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E,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20" dirty="0">
                <a:latin typeface="Arial MT"/>
                <a:cs typeface="Arial MT"/>
              </a:rPr>
              <a:t>Valdez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CM,</a:t>
            </a:r>
            <a:r>
              <a:rPr sz="1200" dirty="0">
                <a:latin typeface="Arial MT"/>
                <a:cs typeface="Arial MT"/>
              </a:rPr>
              <a:t> Picetti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Jdos</a:t>
            </a:r>
            <a:r>
              <a:rPr sz="1200" dirty="0">
                <a:latin typeface="Arial MT"/>
                <a:cs typeface="Arial MT"/>
              </a:rPr>
              <a:t> S,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Cunha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AC,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Dietrich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Fell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35" dirty="0">
                <a:latin typeface="Arial MT"/>
                <a:cs typeface="Arial MT"/>
              </a:rPr>
              <a:t>Targa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65" dirty="0">
                <a:latin typeface="Arial MT"/>
                <a:cs typeface="Arial MT"/>
              </a:rPr>
              <a:t>LV,</a:t>
            </a:r>
            <a:r>
              <a:rPr sz="1200" spc="-6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Zen</a:t>
            </a:r>
            <a:r>
              <a:rPr sz="1200" spc="-5" dirty="0">
                <a:latin typeface="Arial MT"/>
                <a:cs typeface="Arial MT"/>
              </a:rPr>
              <a:t> PR,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Rosa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0" dirty="0">
                <a:latin typeface="Arial MT"/>
                <a:cs typeface="Arial MT"/>
              </a:rPr>
              <a:t>RF. 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Characteristics</a:t>
            </a:r>
            <a:r>
              <a:rPr sz="1200" dirty="0">
                <a:latin typeface="Arial MT"/>
                <a:cs typeface="Arial MT"/>
              </a:rPr>
              <a:t> of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fetuses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evaluated</a:t>
            </a:r>
            <a:r>
              <a:rPr sz="1200" spc="-5" dirty="0">
                <a:latin typeface="Arial MT"/>
                <a:cs typeface="Arial MT"/>
              </a:rPr>
              <a:t> due</a:t>
            </a:r>
            <a:r>
              <a:rPr sz="1200" dirty="0">
                <a:latin typeface="Arial MT"/>
                <a:cs typeface="Arial MT"/>
              </a:rPr>
              <a:t> to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suspected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anencephaly:</a:t>
            </a:r>
            <a:r>
              <a:rPr sz="1200" spc="-5" dirty="0">
                <a:latin typeface="Arial MT"/>
                <a:cs typeface="Arial MT"/>
              </a:rPr>
              <a:t> a </a:t>
            </a:r>
            <a:r>
              <a:rPr sz="1200" spc="-10" dirty="0">
                <a:latin typeface="Arial MT"/>
                <a:cs typeface="Arial MT"/>
              </a:rPr>
              <a:t>population-based</a:t>
            </a:r>
            <a:r>
              <a:rPr sz="1200" spc="-5" dirty="0">
                <a:latin typeface="Arial MT"/>
                <a:cs typeface="Arial MT"/>
              </a:rPr>
              <a:t> cohort study in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southern </a:t>
            </a:r>
            <a:r>
              <a:rPr sz="1200" spc="-5" dirty="0">
                <a:latin typeface="Arial MT"/>
                <a:cs typeface="Arial MT"/>
              </a:rPr>
              <a:t> Brazil.</a:t>
            </a:r>
            <a:r>
              <a:rPr sz="1200" spc="68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Sao</a:t>
            </a:r>
            <a:r>
              <a:rPr sz="1200" spc="67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Paulo</a:t>
            </a:r>
            <a:r>
              <a:rPr sz="1200" spc="67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Med</a:t>
            </a:r>
            <a:r>
              <a:rPr sz="1200" spc="67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J.  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2015</a:t>
            </a:r>
            <a:r>
              <a:rPr sz="1200" spc="69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Mar-Apr;133(2):101-8.</a:t>
            </a:r>
            <a:endParaRPr sz="1200">
              <a:latin typeface="Arial MT"/>
              <a:cs typeface="Arial MT"/>
            </a:endParaRPr>
          </a:p>
          <a:p>
            <a:pPr marL="12700" marR="5080" algn="just">
              <a:lnSpc>
                <a:spcPct val="100000"/>
              </a:lnSpc>
              <a:buAutoNum type="arabicPlain"/>
              <a:tabLst>
                <a:tab pos="195580" algn="l"/>
                <a:tab pos="2905125" algn="l"/>
              </a:tabLst>
            </a:pPr>
            <a:r>
              <a:rPr sz="1200" dirty="0">
                <a:latin typeface="Arial MT"/>
                <a:cs typeface="Arial MT"/>
              </a:rPr>
              <a:t>-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Society</a:t>
            </a:r>
            <a:r>
              <a:rPr sz="1200" dirty="0">
                <a:latin typeface="Arial MT"/>
                <a:cs typeface="Arial MT"/>
              </a:rPr>
              <a:t> for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Maternal-Fetal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Medicine,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Monteagudo</a:t>
            </a:r>
            <a:r>
              <a:rPr sz="1200" spc="-5" dirty="0">
                <a:latin typeface="Arial MT"/>
                <a:cs typeface="Arial MT"/>
              </a:rPr>
              <a:t> A.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Exencephaly-anencephaly Sequence. Am </a:t>
            </a:r>
            <a:r>
              <a:rPr sz="1200" dirty="0">
                <a:latin typeface="Arial MT"/>
                <a:cs typeface="Arial MT"/>
              </a:rPr>
              <a:t>J Obstet </a:t>
            </a:r>
            <a:r>
              <a:rPr sz="1200" spc="-5" dirty="0">
                <a:latin typeface="Arial MT"/>
                <a:cs typeface="Arial MT"/>
              </a:rPr>
              <a:t>Gynecol.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5" dirty="0">
                <a:latin typeface="Arial MT"/>
                <a:cs typeface="Arial MT"/>
              </a:rPr>
              <a:t>2</a:t>
            </a:r>
            <a:r>
              <a:rPr sz="1200" spc="-5" dirty="0">
                <a:latin typeface="Arial MT"/>
                <a:cs typeface="Arial MT"/>
              </a:rPr>
              <a:t>0</a:t>
            </a:r>
            <a:r>
              <a:rPr sz="1200" spc="-15" dirty="0">
                <a:latin typeface="Arial MT"/>
                <a:cs typeface="Arial MT"/>
              </a:rPr>
              <a:t>2</a:t>
            </a:r>
            <a:r>
              <a:rPr sz="1200" spc="-5" dirty="0">
                <a:latin typeface="Arial MT"/>
                <a:cs typeface="Arial MT"/>
              </a:rPr>
              <a:t>0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Dec</a:t>
            </a:r>
            <a:r>
              <a:rPr sz="1200" spc="-10" dirty="0">
                <a:latin typeface="Arial MT"/>
                <a:cs typeface="Arial MT"/>
              </a:rPr>
              <a:t>;</a:t>
            </a:r>
            <a:r>
              <a:rPr sz="1200" spc="-5" dirty="0">
                <a:latin typeface="Arial MT"/>
                <a:cs typeface="Arial MT"/>
              </a:rPr>
              <a:t>2</a:t>
            </a:r>
            <a:r>
              <a:rPr sz="1200" spc="-15" dirty="0">
                <a:latin typeface="Arial MT"/>
                <a:cs typeface="Arial MT"/>
              </a:rPr>
              <a:t>2</a:t>
            </a:r>
            <a:r>
              <a:rPr sz="1200" dirty="0">
                <a:latin typeface="Arial MT"/>
                <a:cs typeface="Arial MT"/>
              </a:rPr>
              <a:t>3</a:t>
            </a:r>
            <a:r>
              <a:rPr sz="1200" spc="-20" dirty="0">
                <a:latin typeface="Arial MT"/>
                <a:cs typeface="Arial MT"/>
              </a:rPr>
              <a:t>(</a:t>
            </a:r>
            <a:r>
              <a:rPr sz="1200" spc="-5" dirty="0">
                <a:latin typeface="Arial MT"/>
                <a:cs typeface="Arial MT"/>
              </a:rPr>
              <a:t>6)</a:t>
            </a:r>
            <a:r>
              <a:rPr sz="1200" dirty="0">
                <a:latin typeface="Arial MT"/>
                <a:cs typeface="Arial MT"/>
              </a:rPr>
              <a:t>:B</a:t>
            </a:r>
            <a:r>
              <a:rPr sz="1200" spc="-5" dirty="0">
                <a:latin typeface="Arial MT"/>
                <a:cs typeface="Arial MT"/>
              </a:rPr>
              <a:t>5-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spc="-5" dirty="0">
                <a:latin typeface="Arial MT"/>
                <a:cs typeface="Arial MT"/>
              </a:rPr>
              <a:t>8</a:t>
            </a:r>
            <a:endParaRPr sz="1200">
              <a:latin typeface="Arial MT"/>
              <a:cs typeface="Arial MT"/>
            </a:endParaRPr>
          </a:p>
          <a:p>
            <a:pPr marL="12700" marR="6350" algn="just">
              <a:lnSpc>
                <a:spcPct val="100000"/>
              </a:lnSpc>
              <a:buAutoNum type="arabicPlain"/>
              <a:tabLst>
                <a:tab pos="182245" algn="l"/>
              </a:tabLst>
            </a:pPr>
            <a:r>
              <a:rPr sz="1200" dirty="0">
                <a:latin typeface="Arial MT"/>
                <a:cs typeface="Arial MT"/>
              </a:rPr>
              <a:t>-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Munteanu</a:t>
            </a:r>
            <a:r>
              <a:rPr sz="1200" dirty="0">
                <a:latin typeface="Arial MT"/>
                <a:cs typeface="Arial MT"/>
              </a:rPr>
              <a:t> O,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Cîrstoiu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MM,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Filipoiu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FM,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150" dirty="0">
                <a:latin typeface="Arial MT"/>
                <a:cs typeface="Arial MT"/>
              </a:rPr>
              <a:t>Neamţu</a:t>
            </a:r>
            <a:r>
              <a:rPr sz="1200" spc="-1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MN,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Stavarache</a:t>
            </a:r>
            <a:r>
              <a:rPr sz="1200" spc="5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I,</a:t>
            </a:r>
            <a:r>
              <a:rPr sz="1200" spc="540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Georgescu</a:t>
            </a:r>
            <a:r>
              <a:rPr sz="1200" spc="53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TA,</a:t>
            </a:r>
            <a:r>
              <a:rPr sz="1200" spc="54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Bratu</a:t>
            </a:r>
            <a:r>
              <a:rPr sz="1200" spc="55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OG,</a:t>
            </a:r>
            <a:r>
              <a:rPr sz="1200" spc="5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Iorgulescu</a:t>
            </a:r>
            <a:r>
              <a:rPr sz="1200" spc="5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G,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66380" y="4996942"/>
            <a:ext cx="4134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42315" algn="l"/>
                <a:tab pos="768350" algn="l"/>
                <a:tab pos="1024255" algn="l"/>
                <a:tab pos="1165860" algn="l"/>
                <a:tab pos="1597025" algn="l"/>
                <a:tab pos="2054225" algn="l"/>
                <a:tab pos="2269490" algn="l"/>
                <a:tab pos="2753995" algn="l"/>
                <a:tab pos="3178175" algn="l"/>
                <a:tab pos="3427729" algn="l"/>
                <a:tab pos="3994785" algn="l"/>
              </a:tabLst>
            </a:pPr>
            <a:r>
              <a:rPr sz="1200" dirty="0">
                <a:latin typeface="Arial MT"/>
                <a:cs typeface="Arial MT"/>
              </a:rPr>
              <a:t>B</a:t>
            </a:r>
            <a:r>
              <a:rPr sz="1200" spc="-10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10" dirty="0">
                <a:latin typeface="Arial MT"/>
                <a:cs typeface="Arial MT"/>
              </a:rPr>
              <a:t>î</a:t>
            </a:r>
            <a:r>
              <a:rPr sz="1200" spc="-305" dirty="0">
                <a:latin typeface="Arial MT"/>
                <a:cs typeface="Arial MT"/>
              </a:rPr>
              <a:t>lţ</a:t>
            </a:r>
            <a:r>
              <a:rPr sz="1200" spc="-27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a	</a:t>
            </a:r>
            <a:r>
              <a:rPr sz="1200" spc="-2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.		T</a:t>
            </a:r>
            <a:r>
              <a:rPr sz="1200" spc="-1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t</a:t>
            </a:r>
            <a:r>
              <a:rPr sz="1200" spc="-15" dirty="0">
                <a:latin typeface="Arial MT"/>
                <a:cs typeface="Arial MT"/>
              </a:rPr>
              <a:t>i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15" dirty="0">
                <a:latin typeface="Arial MT"/>
                <a:cs typeface="Arial MT"/>
              </a:rPr>
              <a:t>p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spc="-10" dirty="0">
                <a:latin typeface="Arial MT"/>
                <a:cs typeface="Arial MT"/>
              </a:rPr>
              <a:t>t</a:t>
            </a:r>
            <a:r>
              <a:rPr sz="1200" spc="-15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15" dirty="0">
                <a:latin typeface="Arial MT"/>
                <a:cs typeface="Arial MT"/>
              </a:rPr>
              <a:t>ge</a:t>
            </a:r>
            <a:r>
              <a:rPr sz="1200" spc="-5" dirty="0">
                <a:latin typeface="Arial MT"/>
                <a:cs typeface="Arial MT"/>
              </a:rPr>
              <a:t>nic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5" dirty="0">
                <a:latin typeface="Arial MT"/>
                <a:cs typeface="Arial MT"/>
              </a:rPr>
              <a:t>an</a:t>
            </a:r>
            <a:r>
              <a:rPr sz="1200" spc="-5" dirty="0">
                <a:latin typeface="Arial MT"/>
                <a:cs typeface="Arial MT"/>
              </a:rPr>
              <a:t>d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mo</a:t>
            </a:r>
            <a:r>
              <a:rPr sz="1200" spc="-2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p</a:t>
            </a:r>
            <a:r>
              <a:rPr sz="1200" spc="-15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20" dirty="0">
                <a:latin typeface="Arial MT"/>
                <a:cs typeface="Arial MT"/>
              </a:rPr>
              <a:t>l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15" dirty="0">
                <a:latin typeface="Arial MT"/>
                <a:cs typeface="Arial MT"/>
              </a:rPr>
              <a:t>g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20" dirty="0">
                <a:latin typeface="Arial MT"/>
                <a:cs typeface="Arial MT"/>
              </a:rPr>
              <a:t>c</a:t>
            </a:r>
            <a:r>
              <a:rPr sz="1200" spc="-5" dirty="0">
                <a:latin typeface="Arial MT"/>
                <a:cs typeface="Arial MT"/>
              </a:rPr>
              <a:t>al  s</a:t>
            </a:r>
            <a:r>
              <a:rPr sz="1200" spc="-15" dirty="0">
                <a:latin typeface="Arial MT"/>
                <a:cs typeface="Arial MT"/>
              </a:rPr>
              <a:t>p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ctr</a:t>
            </a:r>
            <a:r>
              <a:rPr sz="1200" spc="-10" dirty="0">
                <a:latin typeface="Arial MT"/>
                <a:cs typeface="Arial MT"/>
              </a:rPr>
              <a:t>u</a:t>
            </a:r>
            <a:r>
              <a:rPr sz="1200" dirty="0">
                <a:latin typeface="Arial MT"/>
                <a:cs typeface="Arial MT"/>
              </a:rPr>
              <a:t>m		</a:t>
            </a:r>
            <a:r>
              <a:rPr sz="1200" spc="-10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f	</a:t>
            </a:r>
            <a:r>
              <a:rPr sz="1200" spc="-15" dirty="0">
                <a:latin typeface="Arial MT"/>
                <a:cs typeface="Arial MT"/>
              </a:rPr>
              <a:t>ane</a:t>
            </a:r>
            <a:r>
              <a:rPr sz="1200" spc="-5" dirty="0">
                <a:latin typeface="Arial MT"/>
                <a:cs typeface="Arial MT"/>
              </a:rPr>
              <a:t>nc</a:t>
            </a:r>
            <a:r>
              <a:rPr sz="1200" spc="-15" dirty="0">
                <a:latin typeface="Arial MT"/>
                <a:cs typeface="Arial MT"/>
              </a:rPr>
              <a:t>ep</a:t>
            </a:r>
            <a:r>
              <a:rPr sz="1200" spc="-5" dirty="0">
                <a:latin typeface="Arial MT"/>
                <a:cs typeface="Arial MT"/>
              </a:rPr>
              <a:t>h</a:t>
            </a:r>
            <a:r>
              <a:rPr sz="1200" spc="-15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spc="-20" dirty="0">
                <a:latin typeface="Arial MT"/>
                <a:cs typeface="Arial MT"/>
              </a:rPr>
              <a:t>y</a:t>
            </a:r>
            <a:r>
              <a:rPr sz="1200" dirty="0">
                <a:latin typeface="Arial MT"/>
                <a:cs typeface="Arial MT"/>
              </a:rPr>
              <a:t>:	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c</a:t>
            </a:r>
            <a:r>
              <a:rPr sz="1200" spc="-15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mpr</a:t>
            </a:r>
            <a:r>
              <a:rPr sz="1200" spc="-20" dirty="0">
                <a:latin typeface="Arial MT"/>
                <a:cs typeface="Arial MT"/>
              </a:rPr>
              <a:t>e</a:t>
            </a:r>
            <a:r>
              <a:rPr sz="1200" spc="-15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spc="-15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si</a:t>
            </a:r>
            <a:r>
              <a:rPr sz="1200" spc="-20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5" dirty="0">
                <a:latin typeface="Arial MT"/>
                <a:cs typeface="Arial MT"/>
              </a:rPr>
              <a:t>re</a:t>
            </a:r>
            <a:r>
              <a:rPr sz="1200" spc="-20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iew</a:t>
            </a:r>
            <a:r>
              <a:rPr sz="1200" dirty="0">
                <a:latin typeface="Arial MT"/>
                <a:cs typeface="Arial MT"/>
              </a:rPr>
              <a:t>	</a:t>
            </a:r>
            <a:r>
              <a:rPr sz="1200" spc="-10" dirty="0">
                <a:latin typeface="Arial MT"/>
                <a:cs typeface="Arial MT"/>
              </a:rPr>
              <a:t>of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66380" y="5362702"/>
            <a:ext cx="41363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literature.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Rom</a:t>
            </a:r>
            <a:r>
              <a:rPr sz="1200" spc="9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J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Morphol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Embryol.</a:t>
            </a:r>
            <a:r>
              <a:rPr sz="1200" spc="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2020</a:t>
            </a:r>
            <a:r>
              <a:rPr sz="1200" spc="8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Apr-Jun;61(2):335-</a:t>
            </a:r>
            <a:endParaRPr sz="12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 MT"/>
                <a:cs typeface="Arial MT"/>
              </a:rPr>
              <a:t>343.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722370" y="5726429"/>
            <a:ext cx="3845560" cy="0"/>
          </a:xfrm>
          <a:custGeom>
            <a:avLst/>
            <a:gdLst/>
            <a:ahLst/>
            <a:cxnLst/>
            <a:rect l="l" t="t" r="r" b="b"/>
            <a:pathLst>
              <a:path w="3845559">
                <a:moveTo>
                  <a:pt x="384543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575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Arial MT</vt:lpstr>
      <vt:lpstr>Calibri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Planeta W</dc:creator>
  <cp:lastModifiedBy>Rafael Rosa</cp:lastModifiedBy>
  <cp:revision>2</cp:revision>
  <dcterms:created xsi:type="dcterms:W3CDTF">2022-09-08T22:30:39Z</dcterms:created>
  <dcterms:modified xsi:type="dcterms:W3CDTF">2022-09-08T22:37:41Z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2022-09-08T00:00:00Z</vt:filetime>
  </property>
</Properties>
</file>