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9" r:id="rId3"/>
    <p:sldId id="270" r:id="rId4"/>
    <p:sldId id="260" r:id="rId5"/>
    <p:sldId id="265" r:id="rId6"/>
    <p:sldId id="261" r:id="rId7"/>
    <p:sldId id="262" r:id="rId8"/>
    <p:sldId id="266" r:id="rId9"/>
    <p:sldId id="263" r:id="rId10"/>
    <p:sldId id="264" r:id="rId11"/>
    <p:sldId id="271" r:id="rId12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1"/>
    <p:restoredTop sz="94720"/>
  </p:normalViewPr>
  <p:slideViewPr>
    <p:cSldViewPr snapToGrid="0">
      <p:cViewPr varScale="1">
        <p:scale>
          <a:sx n="69" d="100"/>
          <a:sy n="69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DE9ED4-A382-1B1E-3391-C7AE4052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E154B-A672-4963-9A56-DC2186B1C4FA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38EC07-6ED0-01A8-54EB-94DF0D0AE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828236-95DE-0AE4-7633-E5EF87296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5B34-C7A7-4F63-A3BB-947D068BFD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23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600FFE-3E51-4AB3-C5E4-6DD914B6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96F0D-5990-49E1-A281-F44D1B4F46FA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CDF9CF-A13E-4DEF-1EC2-DEAF1EAE7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8CDD8E-BEDC-4264-3726-0D91A1DC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7B92B-15CC-4EEF-B22F-966F63FA5C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66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560F9F-2D5D-B0FE-7701-17DC55D85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CFEE6-E0C6-4A7C-B1BC-47ADB1747154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EFF748-926E-2668-6294-8A62C8688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196551-1C2A-C21E-82DF-CBB84606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8E2F2-7B09-44B2-9A73-0B1285A98C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3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CE2C88-F5C6-CB56-6B6D-C45055B20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55F8D-EE2E-4671-8530-09AFF9913407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321BE8-E896-6D08-9CCD-246A0E21C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0061B9-E9DB-D509-023A-3815AD4C6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0EFE9-1516-4041-99F6-90BF61EFA4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40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5DC6C5-4124-B4C9-E0AA-8E7BDA6E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4FDF1-267D-4411-90C0-0B3DDD86D569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A3724C-D861-70D5-524C-66256A5C0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6A3BF4-E4B8-DDC5-C78B-4C629E0A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1592-56DD-44A0-ABDF-ACFD52FD42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68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7CE4325-6095-B231-B69D-CD68A1738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704A3-B264-4981-817A-0E4E268D39B8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4DCD35C-9C62-131B-73B1-20E914FC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076FFC9-D1A9-E2AD-6191-AE8B036A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D914B-AC1B-4977-B65F-3FBBD40CB2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32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5D801796-6631-1BBF-32D9-AADE29C01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A0008-119C-4A29-8470-A643EE6EA5DF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CD0CD1F7-3C8C-77E7-9A85-440170989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7B18859B-D388-D036-6226-98C3F2106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3513C-5C3B-4D26-B93C-5E0FB381BE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79AB10F8-E3CD-1DB4-7407-267C9B7A6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A8635-D29D-4603-A5FD-4D8A214644D0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811CDB03-B7DA-838D-3260-D034F5EDF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F2215BAA-1B12-AE17-17A3-4857342A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653A-6027-4D6A-AC3D-F1902098EE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09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1167094D-EDDC-C883-B78E-3A611C334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4869-5775-4A67-AA61-C4BAA79DB934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D370B2F8-0697-485D-89C5-718C7C35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065A7C1C-1E8A-0647-86C4-B3AFDFFBB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7FA67-3A33-43EC-A76A-3958000EE6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99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FDAB118-FCF7-FF3B-9CE2-931CC9DC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96F7-C8E6-43E0-B8AC-5444A028C793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81D2535-6789-E3F7-7670-9965DB20B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32540C3-9481-62AB-28C7-4A4C4F72C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BCE2-F233-4CBA-A916-CBA47A1CBB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20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1C44E88-D3A1-BD68-2F7F-B90A6CA7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9B0AE-61CF-4D34-A19A-F8D7F72DBB52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A736396-0EA1-2E14-96F5-8B230A067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6238BBC-F352-9882-4E0B-93540E53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3F578-9DFF-4F7B-836E-AF4EB1F3F9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01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3ACE331C-BE73-3AEC-7783-9C89659BF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E4881493-5F49-70C0-2AFE-AAF5BF682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0672A9-2FF4-2BD8-4666-FB0BA596A4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606334-1736-4472-A931-212851D18C5B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3561BD-3AF4-6535-AB50-C3604C9F3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D4BD5E-29D9-E46A-94AD-5BFE361B9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E61927-A587-4BA5-9052-1EFC2224E1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4" descr="Logotipo&#10;&#10;Descrição gerada automaticamente">
            <a:extLst>
              <a:ext uri="{FF2B5EF4-FFF2-40B4-BE49-F238E27FC236}">
                <a16:creationId xmlns:a16="http://schemas.microsoft.com/office/drawing/2014/main" id="{67FA2DAF-040B-4C83-61C6-BE6F6065F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39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m 4" descr="Forma, Retângulo&#10;&#10;Descrição gerada automaticamente">
            <a:extLst>
              <a:ext uri="{FF2B5EF4-FFF2-40B4-BE49-F238E27FC236}">
                <a16:creationId xmlns:a16="http://schemas.microsoft.com/office/drawing/2014/main" id="{D7C60555-681B-0D20-D66F-470E247B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1916113"/>
            <a:ext cx="29225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2" descr="Uma imagem contendo Retângulo&#10;&#10;Descrição gerada automaticamente">
            <a:extLst>
              <a:ext uri="{FF2B5EF4-FFF2-40B4-BE49-F238E27FC236}">
                <a16:creationId xmlns:a16="http://schemas.microsoft.com/office/drawing/2014/main" id="{9FD5902C-5E2C-54ED-6684-FF3E2B8CC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929279"/>
            <a:ext cx="34131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CaixaDeTexto 10">
            <a:extLst>
              <a:ext uri="{FF2B5EF4-FFF2-40B4-BE49-F238E27FC236}">
                <a16:creationId xmlns:a16="http://schemas.microsoft.com/office/drawing/2014/main" id="{5292D015-A7AB-F1C7-AFC6-74A89680E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950" y="1992313"/>
            <a:ext cx="1698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D87300"/>
                </a:solidFill>
              </a:rPr>
              <a:t> </a:t>
            </a:r>
            <a:r>
              <a:rPr lang="pt-BR" altLang="pt-BR" sz="2500" b="1">
                <a:solidFill>
                  <a:schemeClr val="bg1"/>
                </a:solidFill>
              </a:rPr>
              <a:t>TÍTULO</a:t>
            </a:r>
            <a:r>
              <a:rPr lang="pt-BR" altLang="pt-BR" sz="1800" b="1">
                <a:solidFill>
                  <a:srgbClr val="D87300"/>
                </a:solidFill>
              </a:rPr>
              <a:t> </a:t>
            </a:r>
          </a:p>
        </p:txBody>
      </p:sp>
      <p:sp>
        <p:nvSpPr>
          <p:cNvPr id="2054" name="CaixaDeTexto 11">
            <a:extLst>
              <a:ext uri="{FF2B5EF4-FFF2-40B4-BE49-F238E27FC236}">
                <a16:creationId xmlns:a16="http://schemas.microsoft.com/office/drawing/2014/main" id="{37650657-5959-8066-868A-82F0CA821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578100"/>
            <a:ext cx="56622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solidFill>
                  <a:srgbClr val="024471"/>
                </a:solidFill>
              </a:rPr>
              <a:t>MALFORMAÇÃO ARTERIOVENOSA ADQUIRIDA: RELATO DE CASO</a:t>
            </a:r>
            <a:endParaRPr lang="pt-BR" altLang="pt-BR" sz="1800" dirty="0"/>
          </a:p>
        </p:txBody>
      </p:sp>
      <p:sp>
        <p:nvSpPr>
          <p:cNvPr id="2055" name="CaixaDeTexto 12">
            <a:extLst>
              <a:ext uri="{FF2B5EF4-FFF2-40B4-BE49-F238E27FC236}">
                <a16:creationId xmlns:a16="http://schemas.microsoft.com/office/drawing/2014/main" id="{9D3B42BC-01B6-1348-BA26-98797F00D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073742"/>
            <a:ext cx="24320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500" b="1" dirty="0">
                <a:solidFill>
                  <a:schemeClr val="bg1"/>
                </a:solidFill>
              </a:rPr>
              <a:t>AUTORES</a:t>
            </a:r>
            <a:endParaRPr lang="pt-BR" altLang="pt-BR" sz="2500" dirty="0">
              <a:solidFill>
                <a:schemeClr val="bg1"/>
              </a:solidFill>
            </a:endParaRPr>
          </a:p>
        </p:txBody>
      </p:sp>
      <p:sp>
        <p:nvSpPr>
          <p:cNvPr id="2056" name="CaixaDeTexto 13">
            <a:extLst>
              <a:ext uri="{FF2B5EF4-FFF2-40B4-BE49-F238E27FC236}">
                <a16:creationId xmlns:a16="http://schemas.microsoft.com/office/drawing/2014/main" id="{152A5B3A-F094-A836-DAEC-456448C55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1" y="4545013"/>
            <a:ext cx="309721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pt-BR" altLang="pt-BR" sz="1400" dirty="0"/>
              <a:t>Ana Carolina de Oliveira </a:t>
            </a:r>
            <a:r>
              <a:rPr lang="pt-BR" altLang="pt-BR" sz="1400" dirty="0" err="1"/>
              <a:t>Dornela</a:t>
            </a:r>
            <a:endParaRPr lang="pt-BR" altLang="pt-BR" sz="1400" dirty="0"/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pt-BR" altLang="pt-BR" sz="1400" dirty="0"/>
              <a:t>Flávia Nocera Nogueira </a:t>
            </a:r>
            <a:endParaRPr lang="pt-BR" altLang="pt-BR" sz="1400" dirty="0" smtClean="0"/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pt-BR" altLang="pt-BR" sz="1400" dirty="0" smtClean="0"/>
              <a:t>Heloísa Paula </a:t>
            </a:r>
            <a:r>
              <a:rPr lang="pt-BR" altLang="pt-BR" sz="1400" dirty="0" err="1" smtClean="0"/>
              <a:t>Yamaguti</a:t>
            </a:r>
            <a:endParaRPr lang="pt-BR" altLang="pt-BR" sz="1400" dirty="0"/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pt-BR" altLang="pt-BR" sz="1400" dirty="0"/>
              <a:t>Nayara Stephanie de Jesus </a:t>
            </a:r>
            <a:endParaRPr lang="pt-BR" altLang="pt-BR" sz="1400" dirty="0" smtClean="0"/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pt-BR" altLang="pt-BR" sz="1400" dirty="0" smtClean="0"/>
              <a:t>Fausto da Silva Gonçalves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pt-BR" altLang="pt-BR" sz="1400" dirty="0" smtClean="0"/>
              <a:t>Carolina </a:t>
            </a:r>
            <a:r>
              <a:rPr lang="pt-BR" altLang="pt-BR" sz="1400" dirty="0" err="1" smtClean="0"/>
              <a:t>Ciattei</a:t>
            </a:r>
            <a:r>
              <a:rPr lang="pt-BR" altLang="pt-BR" sz="1400" dirty="0" smtClean="0"/>
              <a:t> de </a:t>
            </a:r>
            <a:r>
              <a:rPr lang="pt-BR" altLang="pt-BR" sz="1400" dirty="0" smtClean="0"/>
              <a:t>Paula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400" dirty="0" smtClean="0"/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pt-BR" altLang="pt-BR" sz="1400" dirty="0"/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pt-BR" altLang="pt-BR" sz="1800" dirty="0"/>
          </a:p>
        </p:txBody>
      </p:sp>
    </p:spTree>
    <p:extLst>
      <p:ext uri="{BB962C8B-B14F-4D97-AF65-F5344CB8AC3E}">
        <p14:creationId xmlns:p14="http://schemas.microsoft.com/office/powerpoint/2010/main" val="760856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A64DC983-DA1E-5F7F-3430-087A72B3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D898408-1843-02FB-9EF8-32C69A4D6753}"/>
              </a:ext>
            </a:extLst>
          </p:cNvPr>
          <p:cNvSpPr txBox="1"/>
          <p:nvPr/>
        </p:nvSpPr>
        <p:spPr>
          <a:xfrm>
            <a:off x="5186423" y="251781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5FD66C4-F3E9-D615-8417-6E038F6E7E3E}"/>
              </a:ext>
            </a:extLst>
          </p:cNvPr>
          <p:cNvSpPr txBox="1"/>
          <p:nvPr/>
        </p:nvSpPr>
        <p:spPr>
          <a:xfrm>
            <a:off x="896816" y="2517815"/>
            <a:ext cx="1097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b="0" i="0" dirty="0" smtClean="0">
              <a:effectLst/>
              <a:latin typeface="UICTFontTextStyleBody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0" i="0" dirty="0" smtClean="0">
                <a:effectLst/>
                <a:latin typeface="UICTFontTextStyleBody"/>
              </a:rPr>
              <a:t>A </a:t>
            </a:r>
            <a:r>
              <a:rPr lang="pt-BR" b="0" i="0" dirty="0">
                <a:effectLst/>
                <a:latin typeface="UICTFontTextStyleBody"/>
              </a:rPr>
              <a:t>história natural da MAV é variável, podendo ser assintomática e reverter naturalmente, ou ser persistente e com risco de hemorragia uterina grave com necessidade de intervenções invasivas.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>
              <a:latin typeface="UICTFontTextStyleBody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effectLst/>
                <a:latin typeface="UICTFontTextStyleBody"/>
              </a:rPr>
              <a:t>Deve-se portanto, acompanhar continuadamente com a equipe da ginecologia as pacientes portadoras de MAV, devido seu potencial quadro fatal. </a:t>
            </a:r>
            <a:endParaRPr lang="pt-BR" dirty="0">
              <a:effectLst/>
              <a:latin typeface=".AppleSystemUIFon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751899" y="1383527"/>
            <a:ext cx="6675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CONCLUSÃO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906141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A64DC983-DA1E-5F7F-3430-087A72B3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220691" y="831273"/>
            <a:ext cx="4779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REFERÊNCIAS:</a:t>
            </a:r>
          </a:p>
          <a:p>
            <a:pPr algn="ctr"/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81891" y="2895600"/>
            <a:ext cx="112914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t-BR" sz="1600" dirty="0" err="1" smtClean="0"/>
              <a:t>Thakur</a:t>
            </a:r>
            <a:r>
              <a:rPr lang="pt-BR" sz="1600" dirty="0"/>
              <a:t>, M., </a:t>
            </a:r>
            <a:r>
              <a:rPr lang="pt-BR" sz="1600" dirty="0" err="1"/>
              <a:t>Strug</a:t>
            </a:r>
            <a:r>
              <a:rPr lang="pt-BR" sz="1600" dirty="0"/>
              <a:t>, M. R., De Paredes, J. G., </a:t>
            </a:r>
            <a:r>
              <a:rPr lang="pt-BR" sz="1600" dirty="0" err="1"/>
              <a:t>Rambhatla</a:t>
            </a:r>
            <a:r>
              <a:rPr lang="pt-BR" sz="1600" dirty="0"/>
              <a:t>, A., &amp; </a:t>
            </a:r>
            <a:r>
              <a:rPr lang="pt-BR" sz="1600" dirty="0" err="1"/>
              <a:t>Munoz</a:t>
            </a:r>
            <a:r>
              <a:rPr lang="pt-BR" sz="1600" dirty="0"/>
              <a:t>, M. I. C. (2021). </a:t>
            </a:r>
            <a:r>
              <a:rPr lang="pt-BR" sz="1600" dirty="0" err="1"/>
              <a:t>Ultrasonographic</a:t>
            </a:r>
            <a:r>
              <a:rPr lang="pt-BR" sz="1600" dirty="0"/>
              <a:t> </a:t>
            </a:r>
            <a:r>
              <a:rPr lang="pt-BR" sz="1600" dirty="0" err="1"/>
              <a:t>technique</a:t>
            </a:r>
            <a:r>
              <a:rPr lang="pt-BR" sz="1600" dirty="0"/>
              <a:t> </a:t>
            </a:r>
            <a:r>
              <a:rPr lang="pt-BR" sz="1600" dirty="0" err="1"/>
              <a:t>to</a:t>
            </a:r>
            <a:r>
              <a:rPr lang="pt-BR" sz="1600" dirty="0"/>
              <a:t> </a:t>
            </a:r>
            <a:r>
              <a:rPr lang="pt-BR" sz="1600" dirty="0" err="1"/>
              <a:t>differentiate</a:t>
            </a:r>
            <a:r>
              <a:rPr lang="pt-BR" sz="1600" dirty="0"/>
              <a:t> </a:t>
            </a:r>
            <a:r>
              <a:rPr lang="pt-BR" sz="1600" dirty="0" err="1"/>
              <a:t>enhanced</a:t>
            </a:r>
            <a:r>
              <a:rPr lang="pt-BR" sz="1600" dirty="0"/>
              <a:t> </a:t>
            </a:r>
            <a:r>
              <a:rPr lang="pt-BR" sz="1600" dirty="0" err="1"/>
              <a:t>myometrial</a:t>
            </a:r>
            <a:r>
              <a:rPr lang="pt-BR" sz="1600" dirty="0"/>
              <a:t> </a:t>
            </a:r>
            <a:r>
              <a:rPr lang="pt-BR" sz="1600" dirty="0" err="1"/>
              <a:t>vascularity</a:t>
            </a:r>
            <a:r>
              <a:rPr lang="pt-BR" sz="1600" dirty="0"/>
              <a:t>/</a:t>
            </a:r>
            <a:r>
              <a:rPr lang="pt-BR" sz="1600" dirty="0" err="1"/>
              <a:t>arteriovenous</a:t>
            </a:r>
            <a:r>
              <a:rPr lang="pt-BR" sz="1600" dirty="0"/>
              <a:t> </a:t>
            </a:r>
            <a:r>
              <a:rPr lang="pt-BR" sz="1600" dirty="0" err="1"/>
              <a:t>malformation</a:t>
            </a:r>
            <a:r>
              <a:rPr lang="pt-BR" sz="1600" dirty="0"/>
              <a:t> </a:t>
            </a:r>
            <a:r>
              <a:rPr lang="pt-BR" sz="1600" dirty="0" err="1"/>
              <a:t>from</a:t>
            </a:r>
            <a:r>
              <a:rPr lang="pt-BR" sz="1600" dirty="0"/>
              <a:t> </a:t>
            </a:r>
            <a:r>
              <a:rPr lang="pt-BR" sz="1600" dirty="0" err="1"/>
              <a:t>retained</a:t>
            </a:r>
            <a:r>
              <a:rPr lang="pt-BR" sz="1600" dirty="0"/>
              <a:t> </a:t>
            </a:r>
            <a:r>
              <a:rPr lang="pt-BR" sz="1600" dirty="0" err="1"/>
              <a:t>products</a:t>
            </a:r>
            <a:r>
              <a:rPr lang="pt-BR" sz="1600" dirty="0"/>
              <a:t> </a:t>
            </a:r>
            <a:r>
              <a:rPr lang="pt-BR" sz="1600" dirty="0" err="1"/>
              <a:t>of</a:t>
            </a:r>
            <a:r>
              <a:rPr lang="pt-BR" sz="1600" dirty="0"/>
              <a:t> </a:t>
            </a:r>
            <a:r>
              <a:rPr lang="pt-BR" sz="1600" dirty="0" err="1"/>
              <a:t>conception</a:t>
            </a:r>
            <a:r>
              <a:rPr lang="pt-BR" sz="1600" dirty="0"/>
              <a:t>. </a:t>
            </a:r>
            <a:r>
              <a:rPr lang="pt-BR" sz="1600" dirty="0" err="1"/>
              <a:t>Journal</a:t>
            </a:r>
            <a:r>
              <a:rPr lang="pt-BR" sz="1600" dirty="0"/>
              <a:t> </a:t>
            </a:r>
            <a:r>
              <a:rPr lang="pt-BR" sz="1600" dirty="0" err="1"/>
              <a:t>of</a:t>
            </a:r>
            <a:r>
              <a:rPr lang="pt-BR" sz="1600" dirty="0"/>
              <a:t> </a:t>
            </a:r>
            <a:r>
              <a:rPr lang="pt-BR" sz="1600" dirty="0" err="1"/>
              <a:t>Ultrasound</a:t>
            </a:r>
            <a:r>
              <a:rPr lang="pt-BR" sz="1600" dirty="0"/>
              <a:t>. </a:t>
            </a:r>
            <a:r>
              <a:rPr lang="pt-BR" sz="1600" dirty="0" smtClean="0"/>
              <a:t>doi:10.1007/s40477-021-00574-y</a:t>
            </a:r>
          </a:p>
          <a:p>
            <a:pPr marL="342900" indent="-342900">
              <a:buAutoNum type="arabicParenR"/>
            </a:pPr>
            <a:r>
              <a:rPr lang="pt-BR" sz="1600" dirty="0" err="1" smtClean="0"/>
              <a:t>Grewal</a:t>
            </a:r>
            <a:r>
              <a:rPr lang="pt-BR" sz="1600" dirty="0" smtClean="0"/>
              <a:t>, K., Al-</a:t>
            </a:r>
            <a:r>
              <a:rPr lang="pt-BR" sz="1600" dirty="0" err="1" smtClean="0"/>
              <a:t>Memar,M</a:t>
            </a:r>
            <a:r>
              <a:rPr lang="pt-BR" sz="1600" dirty="0" smtClean="0"/>
              <a:t>., </a:t>
            </a:r>
            <a:r>
              <a:rPr lang="pt-BR" sz="1600" dirty="0" err="1" smtClean="0"/>
              <a:t>Fourie,H</a:t>
            </a:r>
            <a:r>
              <a:rPr lang="pt-BR" sz="1600" dirty="0" smtClean="0"/>
              <a:t>., </a:t>
            </a:r>
            <a:r>
              <a:rPr lang="pt-BR" sz="1600" dirty="0" err="1" smtClean="0"/>
              <a:t>Salder,C</a:t>
            </a:r>
            <a:r>
              <a:rPr lang="pt-BR" sz="1600" dirty="0" smtClean="0"/>
              <a:t>., </a:t>
            </a:r>
            <a:r>
              <a:rPr lang="pt-BR" sz="1600" dirty="0" err="1" smtClean="0"/>
              <a:t>Timmerman</a:t>
            </a:r>
            <a:r>
              <a:rPr lang="pt-BR" sz="1600" dirty="0" smtClean="0"/>
              <a:t>, D., &amp; </a:t>
            </a:r>
            <a:r>
              <a:rPr lang="pt-BR" sz="1600" dirty="0" err="1" smtClean="0"/>
              <a:t>Bourne</a:t>
            </a:r>
            <a:r>
              <a:rPr lang="pt-BR" sz="1600" dirty="0" smtClean="0"/>
              <a:t>, T. </a:t>
            </a:r>
            <a:r>
              <a:rPr lang="pt-BR" sz="1600" dirty="0"/>
              <a:t>(2020). </a:t>
            </a:r>
            <a:r>
              <a:rPr lang="en-US" sz="1600" dirty="0"/>
              <a:t>Natural history of pregnancy-related enhanced </a:t>
            </a:r>
            <a:r>
              <a:rPr lang="en-US" sz="1600" dirty="0" err="1"/>
              <a:t>myometrial</a:t>
            </a:r>
            <a:r>
              <a:rPr lang="en-US" sz="1600" dirty="0"/>
              <a:t> vascularity following </a:t>
            </a:r>
            <a:r>
              <a:rPr lang="en-US" sz="1600" dirty="0" smtClean="0"/>
              <a:t>miscarriage. </a:t>
            </a:r>
            <a:r>
              <a:rPr lang="pt-BR" sz="1600" dirty="0" err="1" smtClean="0"/>
              <a:t>Ultrasound</a:t>
            </a:r>
            <a:r>
              <a:rPr lang="pt-BR" sz="1600" dirty="0" smtClean="0"/>
              <a:t> </a:t>
            </a:r>
            <a:r>
              <a:rPr lang="pt-BR" sz="1600" dirty="0" err="1"/>
              <a:t>Obstet</a:t>
            </a:r>
            <a:r>
              <a:rPr lang="pt-BR" sz="1600" dirty="0"/>
              <a:t> </a:t>
            </a:r>
            <a:r>
              <a:rPr lang="pt-BR" sz="1600" dirty="0" err="1" smtClean="0"/>
              <a:t>Gynecol</a:t>
            </a:r>
            <a:r>
              <a:rPr lang="pt-BR" sz="1600" dirty="0" smtClean="0"/>
              <a:t>. </a:t>
            </a:r>
            <a:r>
              <a:rPr lang="en-US" sz="1600" dirty="0"/>
              <a:t>Published online in Wiley Online Library (wileyonlinelibrary.com). DOI: </a:t>
            </a:r>
            <a:r>
              <a:rPr lang="en-US" sz="1600" dirty="0" smtClean="0"/>
              <a:t>10.1002/uog.21872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Farias, M., Santi, C., Lima, A., Teixeira, S.,</a:t>
            </a:r>
            <a:r>
              <a:rPr lang="pt-BR" sz="1600" dirty="0"/>
              <a:t> &amp;</a:t>
            </a:r>
            <a:r>
              <a:rPr lang="en-US" sz="1600" dirty="0" smtClean="0"/>
              <a:t> </a:t>
            </a:r>
            <a:r>
              <a:rPr lang="en-US" sz="1600" dirty="0" err="1" smtClean="0"/>
              <a:t>Biase</a:t>
            </a:r>
            <a:r>
              <a:rPr lang="en-US" sz="1600" dirty="0" smtClean="0"/>
              <a:t>, T. (2014</a:t>
            </a:r>
            <a:r>
              <a:rPr lang="en-US" sz="1600" dirty="0"/>
              <a:t>). Radiological findings of uterine arteriovenous malformation: a case report of an unusual and life-threatening cause of abnormal vaginal </a:t>
            </a:r>
            <a:r>
              <a:rPr lang="en-US" sz="1600" dirty="0" smtClean="0"/>
              <a:t>bleeding. </a:t>
            </a:r>
            <a:r>
              <a:rPr lang="pt-BR" sz="1600" dirty="0" err="1"/>
              <a:t>Radiol</a:t>
            </a:r>
            <a:r>
              <a:rPr lang="pt-BR" sz="1600" dirty="0"/>
              <a:t> Bras. 2014 Mar/Abr;47(2):122–124.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5458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A64DC983-DA1E-5F7F-3430-087A72B3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4C8ECF0-E26E-737E-1BEA-3946BB556710}"/>
              </a:ext>
            </a:extLst>
          </p:cNvPr>
          <p:cNvSpPr txBox="1"/>
          <p:nvPr/>
        </p:nvSpPr>
        <p:spPr>
          <a:xfrm>
            <a:off x="211014" y="2972148"/>
            <a:ext cx="117201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0" i="0" dirty="0" smtClean="0">
                <a:effectLst/>
                <a:latin typeface="UICTFontTextStyleBody"/>
              </a:rPr>
              <a:t> </a:t>
            </a:r>
            <a:r>
              <a:rPr lang="pt-BR" b="0" i="0" dirty="0">
                <a:effectLst/>
                <a:latin typeface="UICTFontTextStyleBody"/>
              </a:rPr>
              <a:t>A malformação arteriovenosa (MAV) é uma patologia rara relacionada a 1% dos casos de sangramento uterino anormal, podendo ser potencialmente grave. 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pt-BR" b="0" i="0" dirty="0">
              <a:effectLst/>
              <a:latin typeface="UICTFontTextStyleBody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pt-BR" dirty="0">
              <a:latin typeface="UICTFontTextStyleBody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096000" y="723924"/>
            <a:ext cx="3130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INTRODUÇÃO</a:t>
            </a:r>
            <a:endParaRPr lang="pt-BR" sz="3200" dirty="0">
              <a:latin typeface=".AppleSystemUIFont"/>
            </a:endParaRPr>
          </a:p>
        </p:txBody>
      </p:sp>
    </p:spTree>
    <p:extLst>
      <p:ext uri="{BB962C8B-B14F-4D97-AF65-F5344CB8AC3E}">
        <p14:creationId xmlns:p14="http://schemas.microsoft.com/office/powerpoint/2010/main" val="127575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A64DC983-DA1E-5F7F-3430-087A72B3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096000" y="723924"/>
            <a:ext cx="3130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ETIOLOGIAS</a:t>
            </a:r>
            <a:endParaRPr lang="pt-BR" sz="3200" dirty="0">
              <a:latin typeface=".AppleSystemUIFon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C8ECF0-E26E-737E-1BEA-3946BB556710}"/>
              </a:ext>
            </a:extLst>
          </p:cNvPr>
          <p:cNvSpPr txBox="1"/>
          <p:nvPr/>
        </p:nvSpPr>
        <p:spPr>
          <a:xfrm>
            <a:off x="4088187" y="2032623"/>
            <a:ext cx="8719274" cy="2222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arenR"/>
            </a:pPr>
            <a:r>
              <a:rPr lang="pt-BR" dirty="0" smtClean="0">
                <a:latin typeface="UICTFontTextStyleBody"/>
              </a:rPr>
              <a:t>Congênita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pt-BR" dirty="0" smtClean="0">
                <a:latin typeface="UICTFontTextStyleBody"/>
              </a:rPr>
              <a:t>Adquirida</a:t>
            </a:r>
            <a:r>
              <a:rPr lang="pt-BR" dirty="0">
                <a:latin typeface="UICTFontTextStyleBody"/>
              </a:rPr>
              <a:t>: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pt-BR" dirty="0">
                <a:latin typeface="UICTFontTextStyleBody"/>
              </a:rPr>
              <a:t>Após procedimento cirúrgico </a:t>
            </a:r>
            <a:r>
              <a:rPr lang="pt-BR" dirty="0">
                <a:latin typeface=".AppleSystemUIFont"/>
              </a:rPr>
              <a:t>(abortamento, curetagem)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pt-BR" dirty="0">
                <a:latin typeface=".AppleSystemUIFont"/>
              </a:rPr>
              <a:t>Após infecção intra uterina </a:t>
            </a:r>
            <a:endParaRPr lang="pt-BR" dirty="0">
              <a:latin typeface="UICTFontTextStyleBody"/>
            </a:endParaRPr>
          </a:p>
        </p:txBody>
      </p:sp>
    </p:spTree>
    <p:extLst>
      <p:ext uri="{BB962C8B-B14F-4D97-AF65-F5344CB8AC3E}">
        <p14:creationId xmlns:p14="http://schemas.microsoft.com/office/powerpoint/2010/main" val="8292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A64DC983-DA1E-5F7F-3430-087A72B3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C2473E2-2901-0172-8713-E6448C1BE8D7}"/>
              </a:ext>
            </a:extLst>
          </p:cNvPr>
          <p:cNvSpPr txBox="1"/>
          <p:nvPr/>
        </p:nvSpPr>
        <p:spPr>
          <a:xfrm>
            <a:off x="4144800" y="1459302"/>
            <a:ext cx="7733607" cy="239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b="1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UICTFontTextStyleBody"/>
              </a:rPr>
              <a:t>J.D.S.P</a:t>
            </a:r>
            <a:r>
              <a:rPr lang="pt-BR" b="0" i="0" dirty="0">
                <a:effectLst/>
                <a:latin typeface="UICTFontTextStyleBody"/>
              </a:rPr>
              <a:t>, feminino, G2PC1A1, com história prévia curetagem uterina em 2017 por suspeita de Doença Molar, diagnosticada</a:t>
            </a:r>
            <a:r>
              <a:rPr lang="pt-BR" dirty="0">
                <a:latin typeface="UICTFontTextStyleBody"/>
              </a:rPr>
              <a:t> em USTV eletivo após evoluir com quadro de amenorreia secundária pós cesariana (2015).</a:t>
            </a:r>
            <a:r>
              <a:rPr lang="pt-BR" b="0" i="0" dirty="0">
                <a:effectLst/>
                <a:latin typeface="UICTFontTextStyleBody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>
              <a:latin typeface="UICTFontTextStyleBody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208274" y="556870"/>
            <a:ext cx="3130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RELATO DE CASO</a:t>
            </a:r>
            <a:endParaRPr lang="pt-BR" sz="3200" dirty="0">
              <a:latin typeface=".AppleSystemUIFon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C2473E2-2901-0172-8713-E6448C1BE8D7}"/>
              </a:ext>
            </a:extLst>
          </p:cNvPr>
          <p:cNvSpPr txBox="1"/>
          <p:nvPr/>
        </p:nvSpPr>
        <p:spPr>
          <a:xfrm>
            <a:off x="538142" y="3028386"/>
            <a:ext cx="1134026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b="1" dirty="0"/>
          </a:p>
          <a:p>
            <a:pPr algn="just"/>
            <a:endParaRPr lang="pt-BR" dirty="0">
              <a:latin typeface="UICTFontTextStyleBody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0" i="0" dirty="0">
                <a:effectLst/>
                <a:latin typeface="UICTFontTextStyleBody"/>
              </a:rPr>
              <a:t>Progrediu com dois episódios de sangramento uterino isolados e durante investigação ultrassonográfica evidenciou-se o diagnóstico de MAV (vasos tortuosos de alto fluxo, acometendo toda parede anterior</a:t>
            </a:r>
            <a:r>
              <a:rPr lang="pt-BR" b="0" i="0" dirty="0" smtClean="0">
                <a:effectLst/>
                <a:latin typeface="UICTFontTextStyleBody"/>
              </a:rPr>
              <a:t>) </a:t>
            </a:r>
            <a:r>
              <a:rPr lang="pt-BR" b="0" i="0" dirty="0">
                <a:effectLst/>
                <a:latin typeface="UICTFontTextStyleBody"/>
              </a:rPr>
              <a:t>sendo confirmado pela </a:t>
            </a:r>
            <a:r>
              <a:rPr lang="pt-BR" b="0" i="0" dirty="0" err="1">
                <a:effectLst/>
                <a:latin typeface="UICTFontTextStyleBody"/>
              </a:rPr>
              <a:t>angiotomografia</a:t>
            </a:r>
            <a:r>
              <a:rPr lang="pt-BR" b="0" i="0" dirty="0">
                <a:effectLst/>
                <a:latin typeface="UICTFontTextStyleBody"/>
              </a:rPr>
              <a:t> arterial. </a:t>
            </a:r>
            <a:endParaRPr lang="pt-BR" b="0" i="0" dirty="0" smtClean="0">
              <a:effectLst/>
              <a:latin typeface="UICTFontTextStyleBody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latin typeface="UICTFontTextStyleBody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0" i="0" dirty="0" smtClean="0">
                <a:effectLst/>
                <a:latin typeface="UICTFontTextStyleBody"/>
              </a:rPr>
              <a:t>Esses </a:t>
            </a:r>
            <a:r>
              <a:rPr lang="pt-BR" b="0" i="0" dirty="0">
                <a:effectLst/>
                <a:latin typeface="UICTFontTextStyleBody"/>
              </a:rPr>
              <a:t>dois episódios foram tratados com embolização com melhora.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721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A64DC983-DA1E-5F7F-3430-087A72B3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C2473E2-2901-0172-8713-E6448C1BE8D7}"/>
              </a:ext>
            </a:extLst>
          </p:cNvPr>
          <p:cNvSpPr txBox="1"/>
          <p:nvPr/>
        </p:nvSpPr>
        <p:spPr>
          <a:xfrm>
            <a:off x="4290646" y="1659285"/>
            <a:ext cx="7725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0" i="0" dirty="0" smtClean="0">
                <a:effectLst/>
                <a:latin typeface="UICTFontTextStyleBody"/>
              </a:rPr>
              <a:t>Seis </a:t>
            </a:r>
            <a:r>
              <a:rPr lang="pt-BR" b="0" i="0" dirty="0">
                <a:effectLst/>
                <a:latin typeface="UICTFontTextStyleBody"/>
              </a:rPr>
              <a:t>meses após, evoluiu com sangramento via vaginal volumoso, choque hipovolêmico e instabilidade hemodinâmica.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latin typeface="UICTFontTextStyleBody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096000" y="723924"/>
            <a:ext cx="3130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RELATO DE CASO</a:t>
            </a:r>
            <a:endParaRPr lang="pt-BR" sz="3200" dirty="0">
              <a:latin typeface=".AppleSystemUIFon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C2473E2-2901-0172-8713-E6448C1BE8D7}"/>
              </a:ext>
            </a:extLst>
          </p:cNvPr>
          <p:cNvSpPr txBox="1"/>
          <p:nvPr/>
        </p:nvSpPr>
        <p:spPr>
          <a:xfrm>
            <a:off x="1678204" y="2739810"/>
            <a:ext cx="97166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0" i="0" dirty="0" smtClean="0">
                <a:effectLst/>
                <a:latin typeface="UICTFontTextStyleBody"/>
              </a:rPr>
              <a:t> </a:t>
            </a:r>
            <a:endParaRPr lang="pt-BR" dirty="0">
              <a:latin typeface="UICTFontTextStyleBody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UICTFontTextStyleBody"/>
              </a:rPr>
              <a:t>R</a:t>
            </a:r>
            <a:r>
              <a:rPr lang="pt-BR" dirty="0" smtClean="0">
                <a:latin typeface="UICTFontTextStyleBody"/>
              </a:rPr>
              <a:t>ealizou-se </a:t>
            </a:r>
            <a:r>
              <a:rPr lang="pt-BR" dirty="0">
                <a:latin typeface="UICTFontTextStyleBody"/>
              </a:rPr>
              <a:t>então:</a:t>
            </a:r>
            <a:r>
              <a:rPr lang="pt-BR" dirty="0">
                <a:latin typeface=".AppleSystemUIFon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.AppleSystemUIFont"/>
              </a:rPr>
              <a:t>- hi</a:t>
            </a:r>
            <a:r>
              <a:rPr lang="pt-BR" b="0" i="0" dirty="0" smtClean="0">
                <a:effectLst/>
                <a:latin typeface="UICTFontTextStyleBody"/>
              </a:rPr>
              <a:t>sterectomia </a:t>
            </a:r>
            <a:r>
              <a:rPr lang="pt-BR" b="0" i="0" dirty="0">
                <a:effectLst/>
                <a:latin typeface="UICTFontTextStyleBody"/>
              </a:rPr>
              <a:t>abdominal total</a:t>
            </a:r>
            <a:r>
              <a:rPr lang="pt-BR" dirty="0">
                <a:latin typeface="UICTFontTextStyleBody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b="0" i="0" dirty="0" smtClean="0">
                <a:effectLst/>
                <a:latin typeface="UICTFontTextStyleBody"/>
              </a:rPr>
              <a:t>- </a:t>
            </a:r>
            <a:r>
              <a:rPr lang="pt-BR" b="0" i="0" dirty="0" err="1" smtClean="0">
                <a:effectLst/>
                <a:latin typeface="UICTFontTextStyleBody"/>
              </a:rPr>
              <a:t>salpingectomia</a:t>
            </a:r>
            <a:r>
              <a:rPr lang="pt-BR" b="0" i="0" dirty="0" smtClean="0">
                <a:effectLst/>
                <a:latin typeface="UICTFontTextStyleBody"/>
              </a:rPr>
              <a:t> </a:t>
            </a:r>
            <a:r>
              <a:rPr lang="pt-BR" b="0" i="0" dirty="0">
                <a:effectLst/>
                <a:latin typeface="UICTFontTextStyleBody"/>
              </a:rPr>
              <a:t>bilateral </a:t>
            </a:r>
            <a:endParaRPr lang="pt-BR" dirty="0">
              <a:latin typeface="UICTFontTextStyleBody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UICTFontTextStyleBody"/>
              </a:rPr>
              <a:t>- </a:t>
            </a:r>
            <a:r>
              <a:rPr lang="pt-BR" dirty="0" err="1">
                <a:latin typeface="UICTFontTextStyleBody"/>
              </a:rPr>
              <a:t>c</a:t>
            </a:r>
            <a:r>
              <a:rPr lang="pt-BR" b="0" i="0" dirty="0" err="1" smtClean="0">
                <a:effectLst/>
                <a:latin typeface="UICTFontTextStyleBody"/>
              </a:rPr>
              <a:t>istectomia</a:t>
            </a:r>
            <a:r>
              <a:rPr lang="pt-BR" b="0" i="0" dirty="0" smtClean="0">
                <a:effectLst/>
                <a:latin typeface="UICTFontTextStyleBody"/>
              </a:rPr>
              <a:t> </a:t>
            </a:r>
            <a:r>
              <a:rPr lang="pt-BR" b="0" i="0" dirty="0">
                <a:effectLst/>
                <a:latin typeface="UICTFontTextStyleBody"/>
              </a:rPr>
              <a:t>parcial para controle do sangramento</a:t>
            </a:r>
            <a:r>
              <a:rPr lang="pt-BR" dirty="0">
                <a:latin typeface="UICTFontTextStyleBody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UICTFontTextStyleBody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UICTFontTextStyleBody"/>
              </a:rPr>
              <a:t>Identificado MAV invadindo </a:t>
            </a:r>
            <a:r>
              <a:rPr lang="pt-BR" dirty="0" err="1">
                <a:latin typeface="UICTFontTextStyleBody"/>
              </a:rPr>
              <a:t>miometrio</a:t>
            </a:r>
            <a:r>
              <a:rPr lang="pt-BR" dirty="0">
                <a:latin typeface="UICTFontTextStyleBody"/>
              </a:rPr>
              <a:t> em parede anterior e parede vesical posterior.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959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A64DC983-DA1E-5F7F-3430-087A72B3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D898408-1843-02FB-9EF8-32C69A4D6753}"/>
              </a:ext>
            </a:extLst>
          </p:cNvPr>
          <p:cNvSpPr txBox="1"/>
          <p:nvPr/>
        </p:nvSpPr>
        <p:spPr>
          <a:xfrm>
            <a:off x="5186423" y="251781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5F8F62E-156B-8741-5B62-8B5E5DB7B618}"/>
              </a:ext>
            </a:extLst>
          </p:cNvPr>
          <p:cNvSpPr txBox="1"/>
          <p:nvPr/>
        </p:nvSpPr>
        <p:spPr>
          <a:xfrm>
            <a:off x="1270662" y="2652188"/>
            <a:ext cx="103879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 </a:t>
            </a:r>
            <a:r>
              <a:rPr lang="pt-BR" b="0" i="0" dirty="0">
                <a:effectLst/>
                <a:latin typeface="UICTFontTextStyleBody"/>
              </a:rPr>
              <a:t>O padrão ouro para diagnóstico é a angiografia, mas o exame mais utilizado é a ultrassonografia, por não ser invasiva e mais acessível, apresentando um papel primordial no diagnóstico</a:t>
            </a:r>
            <a:r>
              <a:rPr lang="pt-BR" b="0" i="0" dirty="0" smtClean="0">
                <a:effectLst/>
                <a:latin typeface="UICTFontTextStyleBody"/>
              </a:rPr>
              <a:t>.</a:t>
            </a:r>
            <a:endParaRPr lang="pt-BR" dirty="0">
              <a:latin typeface="UICTFontTextStyleBody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effectLst/>
                <a:latin typeface="UICTFontTextStyleBody"/>
              </a:rPr>
              <a:t> </a:t>
            </a:r>
            <a:r>
              <a:rPr lang="pt-BR" dirty="0">
                <a:effectLst/>
                <a:latin typeface="UICTFontTextStyleBody"/>
              </a:rPr>
              <a:t>Diagnóstico diferencial:</a:t>
            </a:r>
            <a:endParaRPr lang="pt-BR" dirty="0">
              <a:latin typeface="UICTFontTextStyleBody"/>
            </a:endParaRPr>
          </a:p>
          <a:p>
            <a:pPr algn="just">
              <a:lnSpc>
                <a:spcPct val="150000"/>
              </a:lnSpc>
            </a:pPr>
            <a:r>
              <a:rPr lang="pt-BR" b="0" i="0" dirty="0">
                <a:effectLst/>
                <a:latin typeface="UICTFontTextStyleBody"/>
              </a:rPr>
              <a:t>- O principal são os restos ovulares &gt;&gt; casos clínicos duvidosos, não se deve realizar instrumentalização uterina empírica.  </a:t>
            </a:r>
            <a:endParaRPr lang="pt-BR" dirty="0">
              <a:effectLst/>
              <a:latin typeface=".AppleSystemUIFon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096000" y="723924"/>
            <a:ext cx="3130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DIAGNÓSTICO</a:t>
            </a:r>
            <a:endParaRPr lang="pt-BR" sz="3200" dirty="0">
              <a:latin typeface=".AppleSystemUIFont"/>
            </a:endParaRPr>
          </a:p>
        </p:txBody>
      </p:sp>
    </p:spTree>
    <p:extLst>
      <p:ext uri="{BB962C8B-B14F-4D97-AF65-F5344CB8AC3E}">
        <p14:creationId xmlns:p14="http://schemas.microsoft.com/office/powerpoint/2010/main" val="136318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A64DC983-DA1E-5F7F-3430-087A72B3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D898408-1843-02FB-9EF8-32C69A4D6753}"/>
              </a:ext>
            </a:extLst>
          </p:cNvPr>
          <p:cNvSpPr txBox="1"/>
          <p:nvPr/>
        </p:nvSpPr>
        <p:spPr>
          <a:xfrm>
            <a:off x="5186423" y="251781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D39C4D8-7D3E-5A44-831D-D28015F51CB1}"/>
              </a:ext>
            </a:extLst>
          </p:cNvPr>
          <p:cNvSpPr txBox="1"/>
          <p:nvPr/>
        </p:nvSpPr>
        <p:spPr>
          <a:xfrm>
            <a:off x="331430" y="2630835"/>
            <a:ext cx="528797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400" dirty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400" b="1" dirty="0">
                <a:latin typeface="UICTFontTextStyleBody"/>
              </a:rPr>
              <a:t>P</a:t>
            </a:r>
            <a:r>
              <a:rPr lang="pt-BR" sz="1400" b="1" i="0" dirty="0">
                <a:effectLst/>
                <a:latin typeface="UICTFontTextStyleBody"/>
              </a:rPr>
              <a:t>resença de massa não homogênea, mal definida, com múltiplas estruturas </a:t>
            </a:r>
            <a:r>
              <a:rPr lang="pt-BR" sz="1400" b="1" i="0" dirty="0" err="1">
                <a:effectLst/>
                <a:latin typeface="UICTFontTextStyleBody"/>
              </a:rPr>
              <a:t>miometriais</a:t>
            </a:r>
            <a:r>
              <a:rPr lang="pt-BR" sz="1400" b="1" i="0" dirty="0">
                <a:effectLst/>
                <a:latin typeface="UICTFontTextStyleBody"/>
              </a:rPr>
              <a:t> e </a:t>
            </a:r>
            <a:r>
              <a:rPr lang="pt-BR" sz="1400" b="1" i="0" dirty="0" err="1">
                <a:effectLst/>
                <a:latin typeface="UICTFontTextStyleBody"/>
              </a:rPr>
              <a:t>endometriais</a:t>
            </a:r>
            <a:r>
              <a:rPr lang="pt-BR" sz="1400" b="1" i="0" dirty="0">
                <a:effectLst/>
                <a:latin typeface="UICTFontTextStyleBody"/>
              </a:rPr>
              <a:t> </a:t>
            </a:r>
            <a:r>
              <a:rPr lang="pt-BR" sz="1400" b="1" i="0" dirty="0" err="1">
                <a:effectLst/>
                <a:latin typeface="UICTFontTextStyleBody"/>
              </a:rPr>
              <a:t>hipoecoicas</a:t>
            </a:r>
            <a:r>
              <a:rPr lang="pt-BR" sz="1400" b="1" i="0" dirty="0">
                <a:effectLst/>
                <a:latin typeface="UICTFontTextStyleBody"/>
              </a:rPr>
              <a:t> císticas ou tubulares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endParaRPr lang="pt-BR" sz="1400" b="1" i="0" dirty="0">
              <a:effectLst/>
              <a:latin typeface="UICTFontTextStyleBody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400" b="1" dirty="0">
                <a:latin typeface="UICTFontTextStyleBody"/>
              </a:rPr>
              <a:t>Pode ter </a:t>
            </a:r>
            <a:r>
              <a:rPr lang="pt-BR" sz="1400" b="1" i="0" dirty="0">
                <a:effectLst/>
                <a:latin typeface="UICTFontTextStyleBody"/>
              </a:rPr>
              <a:t>tamanhos variáveis, associado com espessamento focal ou assimétrico do endométrio e </a:t>
            </a:r>
            <a:r>
              <a:rPr lang="pt-BR" sz="1400" b="1" i="0" dirty="0" err="1">
                <a:effectLst/>
                <a:latin typeface="UICTFontTextStyleBody"/>
              </a:rPr>
              <a:t>miometrio</a:t>
            </a:r>
            <a:r>
              <a:rPr lang="pt-BR" sz="1400" b="1" i="0" dirty="0">
                <a:effectLst/>
                <a:latin typeface="UICTFontTextStyleBody"/>
              </a:rPr>
              <a:t>.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sz="1400" b="0" i="0" dirty="0">
              <a:effectLst/>
              <a:latin typeface="UICTFontTextStyleBody"/>
            </a:endParaRPr>
          </a:p>
          <a:p>
            <a:pPr algn="l"/>
            <a:endParaRPr lang="pt-BR" sz="1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0" t="9224" r="25221" b="23148"/>
          <a:stretch/>
        </p:blipFill>
        <p:spPr>
          <a:xfrm>
            <a:off x="6096000" y="2224867"/>
            <a:ext cx="4920762" cy="35968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4751899" y="1383527"/>
            <a:ext cx="6675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CARACTERÍSTICAS </a:t>
            </a:r>
            <a:r>
              <a:rPr lang="pt-BR" sz="2800" b="1" dirty="0" smtClean="0"/>
              <a:t>ULTRASSONOGRÁFICAS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826643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A64DC983-DA1E-5F7F-3430-087A72B3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D898408-1843-02FB-9EF8-32C69A4D6753}"/>
              </a:ext>
            </a:extLst>
          </p:cNvPr>
          <p:cNvSpPr txBox="1"/>
          <p:nvPr/>
        </p:nvSpPr>
        <p:spPr>
          <a:xfrm>
            <a:off x="5186423" y="251781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5" t="10149" r="21157" b="19499"/>
          <a:stretch/>
        </p:blipFill>
        <p:spPr>
          <a:xfrm>
            <a:off x="5650708" y="2199002"/>
            <a:ext cx="5348470" cy="356156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9131" y="3023176"/>
            <a:ext cx="5424854" cy="1524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>
                <a:latin typeface="UICTFontTextStyleBody"/>
              </a:rPr>
              <a:t>Ao </a:t>
            </a:r>
            <a:r>
              <a:rPr lang="pt-BR" sz="1600" dirty="0" smtClean="0">
                <a:latin typeface="UICTFontTextStyleBody"/>
              </a:rPr>
              <a:t>Doppler</a:t>
            </a:r>
            <a:r>
              <a:rPr lang="pt-BR" sz="1600" dirty="0">
                <a:latin typeface="UICTFontTextStyleBody"/>
              </a:rPr>
              <a:t>, apresenta-se como imagem de mosaico colorido com vasos espessados e fluxo reverso, com alta velocidade de pico sistólico, fluxo de baixa resistência e baixa </a:t>
            </a:r>
            <a:r>
              <a:rPr lang="pt-BR" sz="1600" dirty="0" err="1">
                <a:latin typeface="UICTFontTextStyleBody"/>
              </a:rPr>
              <a:t>pulsatilidade</a:t>
            </a:r>
            <a:r>
              <a:rPr lang="pt-BR" sz="1600" dirty="0">
                <a:latin typeface="UICTFontTextStyleBody"/>
              </a:rPr>
              <a:t> de onda arterial.</a:t>
            </a:r>
            <a:endParaRPr lang="pt-BR" sz="1600" dirty="0">
              <a:latin typeface=".AppleSystemUIFon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751899" y="1383527"/>
            <a:ext cx="6675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CARACTERÍSTICAS </a:t>
            </a:r>
            <a:r>
              <a:rPr lang="pt-BR" sz="2800" b="1" dirty="0" smtClean="0"/>
              <a:t>ULTRASSONOGRÁFICAS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90695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A64DC983-DA1E-5F7F-3430-087A72B3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D898408-1843-02FB-9EF8-32C69A4D6753}"/>
              </a:ext>
            </a:extLst>
          </p:cNvPr>
          <p:cNvSpPr txBox="1"/>
          <p:nvPr/>
        </p:nvSpPr>
        <p:spPr>
          <a:xfrm>
            <a:off x="5186423" y="251781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5FD66C4-F3E9-D615-8417-6E038F6E7E3E}"/>
              </a:ext>
            </a:extLst>
          </p:cNvPr>
          <p:cNvSpPr txBox="1"/>
          <p:nvPr/>
        </p:nvSpPr>
        <p:spPr>
          <a:xfrm>
            <a:off x="1336432" y="2656169"/>
            <a:ext cx="9679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sz="2800" b="1" dirty="0"/>
          </a:p>
          <a:p>
            <a:pPr marL="285750" indent="-285750" algn="l">
              <a:buFontTx/>
              <a:buChar char="-"/>
            </a:pPr>
            <a:r>
              <a:rPr lang="pt-BR" sz="2400" dirty="0"/>
              <a:t>Embolização de artéria uterina (preferencial) </a:t>
            </a:r>
            <a:endParaRPr lang="pt-BR" sz="2400" dirty="0" smtClean="0"/>
          </a:p>
          <a:p>
            <a:pPr marL="285750" indent="-285750" algn="l">
              <a:buFontTx/>
              <a:buChar char="-"/>
            </a:pPr>
            <a:endParaRPr lang="pt-BR" sz="2400" dirty="0"/>
          </a:p>
          <a:p>
            <a:pPr marL="285750" indent="-285750" algn="l">
              <a:buFontTx/>
              <a:buChar char="-"/>
            </a:pPr>
            <a:r>
              <a:rPr lang="pt-BR" sz="2400" dirty="0"/>
              <a:t>Histerectomia (pacientes sem desejo reprodutivo)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751899" y="1383527"/>
            <a:ext cx="6675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TRATAMENTO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451568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567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.AppleSystemUIFont</vt:lpstr>
      <vt:lpstr>Arial</vt:lpstr>
      <vt:lpstr>Calibri</vt:lpstr>
      <vt:lpstr>Calibri Light</vt:lpstr>
      <vt:lpstr>UICTFontTextStyleBody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Planeta W</dc:creator>
  <cp:lastModifiedBy>Micro</cp:lastModifiedBy>
  <cp:revision>26</cp:revision>
  <dcterms:created xsi:type="dcterms:W3CDTF">2023-08-01T17:59:45Z</dcterms:created>
  <dcterms:modified xsi:type="dcterms:W3CDTF">2023-09-22T00:32:34Z</dcterms:modified>
</cp:coreProperties>
</file>