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embeddedFontLst>
    <p:embeddedFont>
      <p:font typeface="Roboto Thin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3" roundtripDataSignature="AMtx7miixocSRHeokFx6mdErDMTYOsbj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Thin-bold.fntdata"/><Relationship Id="rId11" Type="http://schemas.openxmlformats.org/officeDocument/2006/relationships/slide" Target="slides/slide6.xml"/><Relationship Id="rId22" Type="http://schemas.openxmlformats.org/officeDocument/2006/relationships/font" Target="fonts/RobotoThin-boldItalic.fntdata"/><Relationship Id="rId10" Type="http://schemas.openxmlformats.org/officeDocument/2006/relationships/slide" Target="slides/slide5.xml"/><Relationship Id="rId21" Type="http://schemas.openxmlformats.org/officeDocument/2006/relationships/font" Target="fonts/RobotoThin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Thin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399fe6ba86_1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399fe6ba86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39b200b816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139b200b81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1399fe6ba86_1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1399fe6ba86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399fe6ba86_1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1399fe6ba86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9b200b816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39b200b816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>
  <p:cSld name="Slide de Título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>
  <p:cSld name="Título e Conteúd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rma, Retângulo&#10;&#10;Descrição gerada automaticamente" id="14" name="Google Shape;14;p1"/>
          <p:cNvPicPr preferRelativeResize="0"/>
          <p:nvPr/>
        </p:nvPicPr>
        <p:blipFill rotWithShape="1">
          <a:blip r:embed="rId3">
            <a:alphaModFix/>
          </a:blip>
          <a:srcRect b="38129" l="9320" r="12223" t="32539"/>
          <a:stretch/>
        </p:blipFill>
        <p:spPr>
          <a:xfrm>
            <a:off x="4456519" y="3923441"/>
            <a:ext cx="6451325" cy="13566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rma, Retângulo&#10;&#10;Descrição gerada automaticamente" id="15" name="Google Shape;15;p1"/>
          <p:cNvPicPr preferRelativeResize="0"/>
          <p:nvPr/>
        </p:nvPicPr>
        <p:blipFill rotWithShape="1">
          <a:blip r:embed="rId3">
            <a:alphaModFix/>
          </a:blip>
          <a:srcRect b="37087" l="9320" r="12223" t="29273"/>
          <a:stretch/>
        </p:blipFill>
        <p:spPr>
          <a:xfrm>
            <a:off x="4456523" y="2200956"/>
            <a:ext cx="6451325" cy="102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"/>
          <p:cNvSpPr txBox="1"/>
          <p:nvPr/>
        </p:nvSpPr>
        <p:spPr>
          <a:xfrm>
            <a:off x="5169875" y="2333650"/>
            <a:ext cx="5200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D87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t-BR" sz="2000">
                <a:solidFill>
                  <a:srgbClr val="D87300"/>
                </a:solidFill>
                <a:latin typeface="Calibri"/>
                <a:ea typeface="Calibri"/>
                <a:cs typeface="Calibri"/>
                <a:sym typeface="Calibri"/>
              </a:rPr>
              <a:t>ACHADOS ULTRASSONOGRÁFICOS DA SÍNDROME DE MIRIZZI</a:t>
            </a:r>
            <a:endParaRPr b="1" sz="2000">
              <a:solidFill>
                <a:srgbClr val="D87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D873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7" name="Google Shape;17;p1"/>
          <p:cNvSpPr txBox="1"/>
          <p:nvPr/>
        </p:nvSpPr>
        <p:spPr>
          <a:xfrm>
            <a:off x="4734825" y="3091962"/>
            <a:ext cx="3236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rgbClr val="024471"/>
                </a:solidFill>
                <a:latin typeface="Calibri"/>
                <a:ea typeface="Calibri"/>
                <a:cs typeface="Calibri"/>
                <a:sym typeface="Calibri"/>
              </a:rPr>
              <a:t>Revisão de Literatura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"/>
          <p:cNvSpPr txBox="1"/>
          <p:nvPr/>
        </p:nvSpPr>
        <p:spPr>
          <a:xfrm>
            <a:off x="4840409" y="3993599"/>
            <a:ext cx="266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D87300"/>
                </a:solidFill>
                <a:latin typeface="Calibri"/>
                <a:ea typeface="Calibri"/>
                <a:cs typeface="Calibri"/>
                <a:sym typeface="Calibri"/>
              </a:rPr>
              <a:t>AUTORE</a:t>
            </a:r>
            <a:r>
              <a:rPr b="1" lang="pt-BR" sz="1800">
                <a:solidFill>
                  <a:srgbClr val="D873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 sz="1800">
              <a:solidFill>
                <a:srgbClr val="D87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 txBox="1"/>
          <p:nvPr/>
        </p:nvSpPr>
        <p:spPr>
          <a:xfrm>
            <a:off x="4734826" y="4564432"/>
            <a:ext cx="309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Letícia de Oliveira Pinto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Leonardo de Souza Piber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"/>
          <p:cNvSpPr txBox="1"/>
          <p:nvPr/>
        </p:nvSpPr>
        <p:spPr>
          <a:xfrm>
            <a:off x="380175" y="4975685"/>
            <a:ext cx="11582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Figura 5. Exame de ultrassonografia endoscópica </a:t>
            </a:r>
            <a:endParaRPr>
              <a:solidFill>
                <a:schemeClr val="dk1"/>
              </a:solidFill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(A) d</a:t>
            </a:r>
            <a:r>
              <a:rPr lang="pt-BR">
                <a:solidFill>
                  <a:schemeClr val="dk1"/>
                </a:solidFill>
              </a:rPr>
              <a:t>ucto cístico dilatado </a:t>
            </a:r>
            <a:endParaRPr>
              <a:solidFill>
                <a:schemeClr val="dk1"/>
              </a:solidFill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(B) ducto biliar comum dilatado, proximal ao cálculo obstrutivo no ducto cístico</a:t>
            </a:r>
            <a:endParaRPr>
              <a:solidFill>
                <a:schemeClr val="dk1"/>
              </a:solidFill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F</a:t>
            </a:r>
            <a:r>
              <a:rPr lang="pt-BR">
                <a:solidFill>
                  <a:schemeClr val="dk1"/>
                </a:solidFill>
              </a:rPr>
              <a:t>igura 6. Exame de colangiopancreatografia retrógrada endoscópica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Um cálculo (B) no ducto cístico (A) que se moveu levemente com o uso do cateter durante</a:t>
            </a:r>
            <a:r>
              <a:rPr lang="pt-BR"/>
              <a:t> </a:t>
            </a:r>
            <a:r>
              <a:rPr lang="pt-BR">
                <a:solidFill>
                  <a:schemeClr val="dk1"/>
                </a:solidFill>
              </a:rPr>
              <a:t>CPRE.</a:t>
            </a:r>
            <a:endParaRPr/>
          </a:p>
        </p:txBody>
      </p:sp>
      <p:pic>
        <p:nvPicPr>
          <p:cNvPr id="118" name="Google Shape;11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5113" y="1371600"/>
            <a:ext cx="4026544" cy="342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1654" y="1371600"/>
            <a:ext cx="5695233" cy="318844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"/>
          <p:cNvSpPr txBox="1"/>
          <p:nvPr/>
        </p:nvSpPr>
        <p:spPr>
          <a:xfrm>
            <a:off x="304793" y="6534890"/>
            <a:ext cx="6778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Rayapudi et al.</a:t>
            </a:r>
            <a:r>
              <a:rPr lang="pt-BR" sz="1200"/>
              <a:t> </a:t>
            </a:r>
            <a:r>
              <a:rPr lang="pt-BR" sz="1200">
                <a:solidFill>
                  <a:schemeClr val="dk1"/>
                </a:solidFill>
              </a:rPr>
              <a:t>Case Rep Gastroenterol 2013. doi: 10.1159/000351170</a:t>
            </a:r>
            <a:endParaRPr sz="1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/>
          <p:nvPr/>
        </p:nvSpPr>
        <p:spPr>
          <a:xfrm>
            <a:off x="369000" y="4911788"/>
            <a:ext cx="122919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Figura 7. Imagens de exames US, RM em T2 e CPRM, respectivamente. 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(A) Imagens ultrassonográficas do fígado em corte oblíquo mostram uma imagem ecogênica</a:t>
            </a:r>
            <a:r>
              <a:rPr lang="pt-BR"/>
              <a:t> </a:t>
            </a:r>
            <a:r>
              <a:rPr lang="pt-BR">
                <a:solidFill>
                  <a:schemeClr val="dk1"/>
                </a:solidFill>
              </a:rPr>
              <a:t>cálculo no colo da vesícula biliar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(seta vermelha) com dilatação biliar intra-hepática a montante (seta branca);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(B) Imagem de RM mostrando estrutura hipointensa no colo da vesícula biliar (seta vermelha) com edema de parede adjacente;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(C)</a:t>
            </a:r>
            <a:r>
              <a:rPr lang="pt-BR"/>
              <a:t> </a:t>
            </a:r>
            <a:r>
              <a:rPr lang="pt-BR">
                <a:solidFill>
                  <a:schemeClr val="dk1"/>
                </a:solidFill>
              </a:rPr>
              <a:t>Os achados de CPRM são consistentes com o diagnóstico de síndrome de Mirizzi mostrando compressão extrínseca do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DBC superior devido ao cálculo biliar (seta amarela) e dilatação a montante.</a:t>
            </a: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323" y="1442750"/>
            <a:ext cx="10391998" cy="340168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7"/>
          <p:cNvSpPr txBox="1"/>
          <p:nvPr/>
        </p:nvSpPr>
        <p:spPr>
          <a:xfrm>
            <a:off x="304232" y="6364581"/>
            <a:ext cx="8287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Gandhi, et al. Clinical Imaging, 2019. doi:</a:t>
            </a:r>
            <a:r>
              <a:rPr lang="pt-BR" sz="1200"/>
              <a:t> </a:t>
            </a:r>
            <a:r>
              <a:rPr lang="pt-BR" sz="1200">
                <a:solidFill>
                  <a:schemeClr val="dk1"/>
                </a:solidFill>
              </a:rPr>
              <a:t>10.1016/j.clinimag.2019.11.015</a:t>
            </a:r>
            <a:endParaRPr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/>
          <p:nvPr/>
        </p:nvSpPr>
        <p:spPr>
          <a:xfrm>
            <a:off x="203663" y="4812699"/>
            <a:ext cx="116841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Figura 8. Imagens de TC, RM em T2, CPRM e RM com contraste, respectivamente.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UcParenBoth"/>
            </a:pPr>
            <a:r>
              <a:rPr lang="pt-BR">
                <a:solidFill>
                  <a:schemeClr val="dk1"/>
                </a:solidFill>
              </a:rPr>
              <a:t>C</a:t>
            </a:r>
            <a:r>
              <a:rPr lang="pt-BR">
                <a:solidFill>
                  <a:schemeClr val="dk1"/>
                </a:solidFill>
              </a:rPr>
              <a:t>álculo biliar heterogeneamente denso na região porta hepatis (seta) com ar no ducto biliar extra-hepático adjacente e nos ductos biliares intra-hepáticos (pontas de seta);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UcParenBoth"/>
            </a:pPr>
            <a:r>
              <a:rPr lang="pt-BR">
                <a:solidFill>
                  <a:schemeClr val="dk1"/>
                </a:solidFill>
              </a:rPr>
              <a:t>Cálculo biliar hipointenso causando efeito de massa no ducto hepático (seta);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UcParenBoth"/>
            </a:pPr>
            <a:r>
              <a:rPr lang="pt-BR">
                <a:solidFill>
                  <a:schemeClr val="dk1"/>
                </a:solidFill>
              </a:rPr>
              <a:t>Estreitamento do ducto hepático comum e do ducto biliar comum (seta) com dilatação do ducto biliar intra-hepático a montante (pontas de seta)</a:t>
            </a:r>
            <a:endParaRPr>
              <a:solidFill>
                <a:schemeClr val="dk1"/>
              </a:solidFill>
            </a:endParaRPr>
          </a:p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UcParenBoth"/>
            </a:pPr>
            <a:r>
              <a:rPr lang="pt-BR">
                <a:solidFill>
                  <a:schemeClr val="dk1"/>
                </a:solidFill>
              </a:rPr>
              <a:t>Parede duodenal aderida à parede da vesícula biliar (seta).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434604" y="6534909"/>
            <a:ext cx="7112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Tran A et al. Emergency Radiology. 2021. doi: 10.1007/s10140-021-01999-y</a:t>
            </a:r>
            <a:endParaRPr sz="1200"/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 b="27536" l="29581" r="7544" t="42183"/>
          <a:stretch/>
        </p:blipFill>
        <p:spPr>
          <a:xfrm>
            <a:off x="406025" y="1482875"/>
            <a:ext cx="11279400" cy="305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99fe6ba86_1_47"/>
          <p:cNvSpPr txBox="1"/>
          <p:nvPr/>
        </p:nvSpPr>
        <p:spPr>
          <a:xfrm>
            <a:off x="376825" y="1597700"/>
            <a:ext cx="88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24471"/>
                </a:solidFill>
              </a:rPr>
              <a:t>CONSIDERAÇÕES FINAIS: </a:t>
            </a:r>
            <a:endParaRPr b="1" sz="1800">
              <a:solidFill>
                <a:srgbClr val="024471"/>
              </a:solidFill>
            </a:endParaRPr>
          </a:p>
        </p:txBody>
      </p:sp>
      <p:sp>
        <p:nvSpPr>
          <p:cNvPr id="140" name="Google Shape;140;g1399fe6ba86_1_47"/>
          <p:cNvSpPr txBox="1"/>
          <p:nvPr/>
        </p:nvSpPr>
        <p:spPr>
          <a:xfrm>
            <a:off x="376825" y="2456825"/>
            <a:ext cx="111537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 sz="2000"/>
              <a:t>O US é o principal método de imagem ao </a:t>
            </a:r>
            <a:r>
              <a:rPr lang="pt-BR" sz="2000">
                <a:solidFill>
                  <a:schemeClr val="dk1"/>
                </a:solidFill>
              </a:rPr>
              <a:t>servir de estudo preliminar mais comum em doenças agudas da vesícula biliar;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 sz="2000"/>
              <a:t>C</a:t>
            </a:r>
            <a:r>
              <a:rPr lang="pt-BR" sz="2000"/>
              <a:t>asos de achados ambíguos ou potenciais complicações, TC, RM e CPRM são utilizadas;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pt-BR" sz="2000"/>
              <a:t>Os principais achados ultrassonográficos presentes na Síndrome de Mirizzi são: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pt-BR" sz="2000"/>
              <a:t>Cálculo biliar obstrutivo no colo da vesícula biliar ou ducto cístico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pt-BR" sz="2000"/>
              <a:t>Vesícula biliar atrófica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pt-BR" sz="2000"/>
              <a:t>Dilatação dos ductos hepáticos proximais a obstrução </a:t>
            </a:r>
            <a:endParaRPr sz="20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pt-BR" sz="2000"/>
              <a:t>Ducto biliar comum de calibre normal no segmento distal à obstrução.</a:t>
            </a:r>
            <a:endParaRPr sz="20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"/>
          <p:cNvSpPr txBox="1"/>
          <p:nvPr/>
        </p:nvSpPr>
        <p:spPr>
          <a:xfrm>
            <a:off x="542625" y="1612775"/>
            <a:ext cx="400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024471"/>
                </a:solidFill>
              </a:rPr>
              <a:t>INTRODUÇÃO:</a:t>
            </a:r>
            <a:endParaRPr b="1" sz="2000">
              <a:solidFill>
                <a:srgbClr val="024471"/>
              </a:solidFill>
            </a:endParaRPr>
          </a:p>
        </p:txBody>
      </p:sp>
      <p:sp>
        <p:nvSpPr>
          <p:cNvPr id="25" name="Google Shape;25;p2"/>
          <p:cNvSpPr txBox="1"/>
          <p:nvPr/>
        </p:nvSpPr>
        <p:spPr>
          <a:xfrm>
            <a:off x="519150" y="2105375"/>
            <a:ext cx="11153700" cy="3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1800"/>
              <a:t>Síndrome de Mirizzi (SM)</a:t>
            </a:r>
            <a:r>
              <a:rPr lang="pt-BR" sz="1600"/>
              <a:t> </a:t>
            </a:r>
            <a:endParaRPr sz="16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 sz="1600"/>
              <a:t>Complicação rara da colelitíase </a:t>
            </a:r>
            <a:endParaRPr sz="1600"/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 sz="1600"/>
              <a:t>Compreensão externa do ducto hepático comum por cálculos biliares </a:t>
            </a:r>
            <a:endParaRPr sz="1600"/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 sz="1600"/>
              <a:t>Sexo feminino</a:t>
            </a:r>
            <a:endParaRPr sz="1600"/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 sz="1600"/>
              <a:t>Idade avançada</a:t>
            </a:r>
            <a:endParaRPr sz="1600"/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 sz="1600"/>
              <a:t>1 a 2% de dos casos de colelitíase sintomática </a:t>
            </a:r>
            <a:endParaRPr sz="1600"/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 sz="1600"/>
              <a:t>Risco para câncer de vesícula biliar. </a:t>
            </a:r>
            <a:endParaRPr sz="1600"/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pt-BR" sz="1600"/>
              <a:t>Sintomas inespecíficos:</a:t>
            </a:r>
            <a:endParaRPr sz="1600"/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  <p:sp>
        <p:nvSpPr>
          <p:cNvPr id="26" name="Google Shape;26;p2"/>
          <p:cNvSpPr/>
          <p:nvPr/>
        </p:nvSpPr>
        <p:spPr>
          <a:xfrm>
            <a:off x="2260875" y="4883475"/>
            <a:ext cx="1431900" cy="1446900"/>
          </a:xfrm>
          <a:prstGeom prst="ellipse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2"/>
          <p:cNvSpPr txBox="1"/>
          <p:nvPr/>
        </p:nvSpPr>
        <p:spPr>
          <a:xfrm>
            <a:off x="2198025" y="4966575"/>
            <a:ext cx="15576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600"/>
              <a:t>DOR</a:t>
            </a:r>
            <a:endParaRPr b="1" sz="16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600"/>
              <a:t>ABDOMINAL</a:t>
            </a:r>
            <a:endParaRPr sz="1600"/>
          </a:p>
        </p:txBody>
      </p:sp>
      <p:sp>
        <p:nvSpPr>
          <p:cNvPr id="28" name="Google Shape;28;p2"/>
          <p:cNvSpPr/>
          <p:nvPr/>
        </p:nvSpPr>
        <p:spPr>
          <a:xfrm>
            <a:off x="4041100" y="4883475"/>
            <a:ext cx="1431900" cy="14469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2"/>
          <p:cNvSpPr txBox="1"/>
          <p:nvPr/>
        </p:nvSpPr>
        <p:spPr>
          <a:xfrm>
            <a:off x="3978250" y="4966575"/>
            <a:ext cx="15576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1600"/>
              <a:t>CÓLICA</a:t>
            </a:r>
            <a:endParaRPr b="1" sz="16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1600"/>
              <a:t>BILIAR</a:t>
            </a:r>
            <a:endParaRPr b="1" sz="1600"/>
          </a:p>
        </p:txBody>
      </p:sp>
      <p:sp>
        <p:nvSpPr>
          <p:cNvPr id="30" name="Google Shape;30;p2"/>
          <p:cNvSpPr/>
          <p:nvPr/>
        </p:nvSpPr>
        <p:spPr>
          <a:xfrm>
            <a:off x="5821325" y="4883475"/>
            <a:ext cx="1431900" cy="1446900"/>
          </a:xfrm>
          <a:prstGeom prst="ellipse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"/>
          <p:cNvSpPr txBox="1"/>
          <p:nvPr/>
        </p:nvSpPr>
        <p:spPr>
          <a:xfrm>
            <a:off x="5758475" y="4824975"/>
            <a:ext cx="15576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600"/>
              <a:t>FEBRE</a:t>
            </a:r>
            <a:endParaRPr b="1" sz="16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/>
          </a:p>
        </p:txBody>
      </p:sp>
      <p:sp>
        <p:nvSpPr>
          <p:cNvPr id="32" name="Google Shape;32;p2"/>
          <p:cNvSpPr/>
          <p:nvPr/>
        </p:nvSpPr>
        <p:spPr>
          <a:xfrm>
            <a:off x="7601550" y="4883475"/>
            <a:ext cx="1431900" cy="1446900"/>
          </a:xfrm>
          <a:prstGeom prst="ellipse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2"/>
          <p:cNvSpPr txBox="1"/>
          <p:nvPr/>
        </p:nvSpPr>
        <p:spPr>
          <a:xfrm>
            <a:off x="7538700" y="5108175"/>
            <a:ext cx="15576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pt-BR" sz="1600"/>
              <a:t>ICTERÍCIA</a:t>
            </a:r>
            <a:endParaRPr b="1"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139b200b816_0_16"/>
          <p:cNvSpPr txBox="1"/>
          <p:nvPr/>
        </p:nvSpPr>
        <p:spPr>
          <a:xfrm>
            <a:off x="587850" y="1627825"/>
            <a:ext cx="400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024471"/>
                </a:solidFill>
              </a:rPr>
              <a:t>OBJETIVOS:</a:t>
            </a:r>
            <a:endParaRPr b="1" sz="2000">
              <a:solidFill>
                <a:srgbClr val="024471"/>
              </a:solidFill>
            </a:endParaRPr>
          </a:p>
        </p:txBody>
      </p:sp>
      <p:sp>
        <p:nvSpPr>
          <p:cNvPr id="39" name="Google Shape;39;g139b200b816_0_16"/>
          <p:cNvSpPr txBox="1"/>
          <p:nvPr/>
        </p:nvSpPr>
        <p:spPr>
          <a:xfrm>
            <a:off x="452175" y="2803475"/>
            <a:ext cx="111537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2000"/>
              <a:t>Evidenciar os achados ultrassonográficos clássicos da Síndrome de Mirizzi. </a:t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399fe6ba86_1_19"/>
          <p:cNvSpPr/>
          <p:nvPr/>
        </p:nvSpPr>
        <p:spPr>
          <a:xfrm>
            <a:off x="1921850" y="3541575"/>
            <a:ext cx="7882800" cy="31200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g1399fe6ba86_1_19"/>
          <p:cNvSpPr txBox="1"/>
          <p:nvPr/>
        </p:nvSpPr>
        <p:spPr>
          <a:xfrm>
            <a:off x="376825" y="1597700"/>
            <a:ext cx="400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024471"/>
                </a:solidFill>
              </a:rPr>
              <a:t>MÉTODO:</a:t>
            </a:r>
            <a:endParaRPr b="1" sz="2000">
              <a:solidFill>
                <a:srgbClr val="024471"/>
              </a:solidFill>
            </a:endParaRPr>
          </a:p>
        </p:txBody>
      </p:sp>
      <p:sp>
        <p:nvSpPr>
          <p:cNvPr id="46" name="Google Shape;46;g1399fe6ba86_1_19"/>
          <p:cNvSpPr txBox="1"/>
          <p:nvPr/>
        </p:nvSpPr>
        <p:spPr>
          <a:xfrm>
            <a:off x="467250" y="2260875"/>
            <a:ext cx="111537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600"/>
              <a:t>Trata-se de revisão dos achados ultrassonográficos e outros métodos de imagem presentes nos artigos publicados entre 2012 a 2022 e obtidos pela busca bibliográfica na base de dados PubMed através da combinação dos termos “Mirizzi Syndrome”. “imaging diagnosis” e “ultrasound”. Após análise dos artigos com base no título, resumo e presença de imagens ultrassonográficas, </a:t>
            </a:r>
            <a:r>
              <a:rPr lang="pt-BR" sz="1600"/>
              <a:t>10 relatos</a:t>
            </a:r>
            <a:r>
              <a:rPr lang="pt-BR" sz="1600"/>
              <a:t> de casos foram selecionados conforme mostra fluxograma abaixo:</a:t>
            </a:r>
            <a:endParaRPr sz="1600"/>
          </a:p>
        </p:txBody>
      </p:sp>
      <p:sp>
        <p:nvSpPr>
          <p:cNvPr id="47" name="Google Shape;47;g1399fe6ba86_1_19"/>
          <p:cNvSpPr txBox="1"/>
          <p:nvPr/>
        </p:nvSpPr>
        <p:spPr>
          <a:xfrm>
            <a:off x="4220300" y="3700325"/>
            <a:ext cx="2366400" cy="738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Busca por artigos, publicados entre 2012 a 2022, na base de dados PubMed</a:t>
            </a:r>
            <a:endParaRPr sz="1200"/>
          </a:p>
        </p:txBody>
      </p:sp>
      <p:cxnSp>
        <p:nvCxnSpPr>
          <p:cNvPr id="48" name="Google Shape;48;g1399fe6ba86_1_19"/>
          <p:cNvCxnSpPr>
            <a:stCxn id="47" idx="2"/>
          </p:cNvCxnSpPr>
          <p:nvPr/>
        </p:nvCxnSpPr>
        <p:spPr>
          <a:xfrm flipH="1">
            <a:off x="5396000" y="4439225"/>
            <a:ext cx="7500" cy="399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" name="Google Shape;49;g1399fe6ba86_1_19"/>
          <p:cNvSpPr txBox="1"/>
          <p:nvPr/>
        </p:nvSpPr>
        <p:spPr>
          <a:xfrm>
            <a:off x="4220300" y="4968100"/>
            <a:ext cx="2366400" cy="369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98 artigos encontrados</a:t>
            </a:r>
            <a:endParaRPr sz="1200"/>
          </a:p>
        </p:txBody>
      </p:sp>
      <p:cxnSp>
        <p:nvCxnSpPr>
          <p:cNvPr id="50" name="Google Shape;50;g1399fe6ba86_1_19"/>
          <p:cNvCxnSpPr/>
          <p:nvPr/>
        </p:nvCxnSpPr>
        <p:spPr>
          <a:xfrm flipH="1">
            <a:off x="5392250" y="5337400"/>
            <a:ext cx="7500" cy="399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" name="Google Shape;51;g1399fe6ba86_1_19"/>
          <p:cNvSpPr txBox="1"/>
          <p:nvPr/>
        </p:nvSpPr>
        <p:spPr>
          <a:xfrm>
            <a:off x="4216550" y="5866275"/>
            <a:ext cx="2366400" cy="369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10 relatos de caso selecionados </a:t>
            </a:r>
            <a:endParaRPr sz="1200"/>
          </a:p>
        </p:txBody>
      </p:sp>
      <p:sp>
        <p:nvSpPr>
          <p:cNvPr id="52" name="Google Shape;52;g1399fe6ba86_1_19"/>
          <p:cNvSpPr txBox="1"/>
          <p:nvPr/>
        </p:nvSpPr>
        <p:spPr>
          <a:xfrm>
            <a:off x="2258650" y="4297575"/>
            <a:ext cx="1675200" cy="10065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Descritores: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“Mirizzi Syndrome”.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chemeClr val="dk1"/>
                </a:solidFill>
              </a:rPr>
              <a:t>“imaging diagnosis” e “ultrasound”.</a:t>
            </a:r>
            <a:endParaRPr sz="1200"/>
          </a:p>
        </p:txBody>
      </p:sp>
      <p:sp>
        <p:nvSpPr>
          <p:cNvPr id="53" name="Google Shape;53;g1399fe6ba86_1_19"/>
          <p:cNvSpPr txBox="1"/>
          <p:nvPr/>
        </p:nvSpPr>
        <p:spPr>
          <a:xfrm>
            <a:off x="6904875" y="5337400"/>
            <a:ext cx="2515500" cy="7941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Inclusão dos artigos com título, resumo e presença de imagens ultrassonográficas pertinentes.</a:t>
            </a:r>
            <a:endParaRPr sz="12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399fe6ba86_1_34"/>
          <p:cNvSpPr txBox="1"/>
          <p:nvPr/>
        </p:nvSpPr>
        <p:spPr>
          <a:xfrm>
            <a:off x="376825" y="1597700"/>
            <a:ext cx="8892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024471"/>
                </a:solidFill>
              </a:rPr>
              <a:t>DISCUSSÃO:</a:t>
            </a:r>
            <a:endParaRPr b="1" sz="2000">
              <a:solidFill>
                <a:srgbClr val="024471"/>
              </a:solidFill>
            </a:endParaRPr>
          </a:p>
        </p:txBody>
      </p:sp>
      <p:sp>
        <p:nvSpPr>
          <p:cNvPr id="59" name="Google Shape;59;g1399fe6ba86_1_34"/>
          <p:cNvSpPr txBox="1"/>
          <p:nvPr/>
        </p:nvSpPr>
        <p:spPr>
          <a:xfrm>
            <a:off x="437125" y="2090300"/>
            <a:ext cx="5214900" cy="52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b="1" lang="pt-BR" sz="1600">
                <a:solidFill>
                  <a:schemeClr val="dk1"/>
                </a:solidFill>
              </a:rPr>
              <a:t>Evolução do quadro clínico:</a:t>
            </a:r>
            <a:endParaRPr b="1" sz="1600">
              <a:solidFill>
                <a:schemeClr val="dk1"/>
              </a:solidFill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eriod"/>
            </a:pPr>
            <a:r>
              <a:rPr b="1" lang="pt-BR" sz="1600">
                <a:solidFill>
                  <a:schemeClr val="dk1"/>
                </a:solidFill>
              </a:rPr>
              <a:t>Achados clínicos e complicações associadas ao diagnóstico tardio: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pt-BR" sz="1600">
                <a:solidFill>
                  <a:schemeClr val="dk1"/>
                </a:solidFill>
              </a:rPr>
              <a:t>obstrução do ducto hepático comum;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pt-BR" sz="1600">
                <a:solidFill>
                  <a:schemeClr val="dk1"/>
                </a:solidFill>
              </a:rPr>
              <a:t>dilatação das vias biliares;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pt-BR" sz="1600">
                <a:solidFill>
                  <a:schemeClr val="dk1"/>
                </a:solidFill>
              </a:rPr>
              <a:t>necrose;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pt-BR" sz="1600">
                <a:solidFill>
                  <a:schemeClr val="dk1"/>
                </a:solidFill>
              </a:rPr>
              <a:t>perfuração;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pt-BR" sz="1600">
                <a:solidFill>
                  <a:schemeClr val="dk1"/>
                </a:solidFill>
              </a:rPr>
              <a:t>hemorragia intraluminal;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pt-BR" sz="1600">
                <a:solidFill>
                  <a:schemeClr val="dk1"/>
                </a:solidFill>
              </a:rPr>
              <a:t>iatrogenia no ato cirúrgico;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pt-BR" sz="1600">
                <a:solidFill>
                  <a:schemeClr val="dk1"/>
                </a:solidFill>
              </a:rPr>
              <a:t>colangite enfisematosa.</a:t>
            </a:r>
            <a:endParaRPr sz="1600">
              <a:solidFill>
                <a:schemeClr val="dk1"/>
              </a:solidFill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45720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60" name="Google Shape;60;g1399fe6ba86_1_34"/>
          <p:cNvSpPr txBox="1"/>
          <p:nvPr/>
        </p:nvSpPr>
        <p:spPr>
          <a:xfrm>
            <a:off x="0" y="0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Chaudhry MBH, et al. BMJ Case Rep 2017. doi:10.1136/bcr-2017-219582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1" name="Google Shape;61;g1399fe6ba86_1_34"/>
          <p:cNvSpPr txBox="1"/>
          <p:nvPr/>
        </p:nvSpPr>
        <p:spPr>
          <a:xfrm>
            <a:off x="6770839" y="5554850"/>
            <a:ext cx="4002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u="none" strike="noStrike">
                <a:latin typeface="Arial"/>
                <a:ea typeface="Arial"/>
                <a:cs typeface="Arial"/>
                <a:sym typeface="Arial"/>
              </a:rPr>
              <a:t>Kopf, Schima,</a:t>
            </a:r>
            <a:r>
              <a:rPr lang="pt-BR"/>
              <a:t> </a:t>
            </a:r>
            <a:r>
              <a:rPr b="0" i="0" lang="pt-BR" u="none" strike="noStrike">
                <a:latin typeface="Arial"/>
                <a:ea typeface="Arial"/>
                <a:cs typeface="Arial"/>
                <a:sym typeface="Arial"/>
              </a:rPr>
              <a:t>Meng</a:t>
            </a:r>
            <a:r>
              <a:rPr lang="pt-BR"/>
              <a:t>. </a:t>
            </a:r>
            <a:r>
              <a:rPr b="0" lang="pt-BR" u="none" strike="noStrike">
                <a:latin typeface="Arial"/>
                <a:ea typeface="Arial"/>
                <a:cs typeface="Arial"/>
                <a:sym typeface="Arial"/>
              </a:rPr>
              <a:t>Radiologe</a:t>
            </a:r>
            <a:r>
              <a:rPr i="1" lang="pt-BR"/>
              <a:t> </a:t>
            </a:r>
            <a:r>
              <a:rPr b="0" i="0" lang="pt-BR" u="none" strike="noStrike">
                <a:latin typeface="Arial"/>
                <a:ea typeface="Arial"/>
                <a:cs typeface="Arial"/>
                <a:sym typeface="Arial"/>
              </a:rPr>
              <a:t>2019.</a:t>
            </a:r>
            <a:r>
              <a:rPr lang="pt-BR"/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u="none" strike="noStrike">
                <a:latin typeface="Arial"/>
                <a:ea typeface="Arial"/>
                <a:cs typeface="Arial"/>
                <a:sym typeface="Arial"/>
              </a:rPr>
              <a:t>doi</a:t>
            </a:r>
            <a:r>
              <a:rPr lang="pt-BR"/>
              <a:t>: </a:t>
            </a:r>
            <a:r>
              <a:rPr b="0" i="0" lang="pt-BR" u="none" strike="noStrike">
                <a:latin typeface="Arial"/>
                <a:ea typeface="Arial"/>
                <a:cs typeface="Arial"/>
                <a:sym typeface="Arial"/>
              </a:rPr>
              <a:t>10.1007/s00117-019-0504-y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g1399fe6ba86_1_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1646" y="1597701"/>
            <a:ext cx="5741016" cy="38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g1399fe6ba86_1_34"/>
          <p:cNvSpPr/>
          <p:nvPr/>
        </p:nvSpPr>
        <p:spPr>
          <a:xfrm>
            <a:off x="681625" y="2818550"/>
            <a:ext cx="21402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>
                <a:solidFill>
                  <a:schemeClr val="dk1"/>
                </a:solidFill>
              </a:rPr>
              <a:t>resposta inflamatória crônica local</a:t>
            </a:r>
            <a:endParaRPr/>
          </a:p>
        </p:txBody>
      </p:sp>
      <p:cxnSp>
        <p:nvCxnSpPr>
          <p:cNvPr id="64" name="Google Shape;64;g1399fe6ba86_1_34"/>
          <p:cNvCxnSpPr/>
          <p:nvPr/>
        </p:nvCxnSpPr>
        <p:spPr>
          <a:xfrm>
            <a:off x="2979375" y="3187850"/>
            <a:ext cx="542700" cy="7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" name="Google Shape;65;g1399fe6ba86_1_34"/>
          <p:cNvSpPr/>
          <p:nvPr/>
        </p:nvSpPr>
        <p:spPr>
          <a:xfrm>
            <a:off x="3527238" y="2822300"/>
            <a:ext cx="19287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</a:rPr>
              <a:t>erosão e fístula  na parede ductal.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9b200b816_0_35"/>
          <p:cNvSpPr/>
          <p:nvPr/>
        </p:nvSpPr>
        <p:spPr>
          <a:xfrm>
            <a:off x="467250" y="2140300"/>
            <a:ext cx="4356000" cy="2697900"/>
          </a:xfrm>
          <a:prstGeom prst="rect">
            <a:avLst/>
          </a:prstGeom>
          <a:solidFill>
            <a:srgbClr val="07376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g139b200b816_0_35"/>
          <p:cNvSpPr txBox="1"/>
          <p:nvPr/>
        </p:nvSpPr>
        <p:spPr>
          <a:xfrm>
            <a:off x="391800" y="2140300"/>
            <a:ext cx="4356000" cy="24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pt-BR" sz="1700">
                <a:solidFill>
                  <a:schemeClr val="lt1"/>
                </a:solidFill>
              </a:rPr>
              <a:t>US de abdome;</a:t>
            </a:r>
            <a:endParaRPr sz="1700">
              <a:solidFill>
                <a:schemeClr val="lt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pt-BR" sz="1700">
                <a:solidFill>
                  <a:schemeClr val="lt1"/>
                </a:solidFill>
              </a:rPr>
              <a:t>TC de abdome;</a:t>
            </a:r>
            <a:endParaRPr sz="1700">
              <a:solidFill>
                <a:schemeClr val="lt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pt-BR" sz="1700">
                <a:solidFill>
                  <a:schemeClr val="lt1"/>
                </a:solidFill>
              </a:rPr>
              <a:t>Colangiopancreatografia RM;</a:t>
            </a:r>
            <a:endParaRPr sz="1700">
              <a:solidFill>
                <a:schemeClr val="lt1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pt-BR" sz="1700">
                <a:solidFill>
                  <a:schemeClr val="lt1"/>
                </a:solidFill>
              </a:rPr>
              <a:t>Colangiopancreatografia retrógrada endoscópica (CPRE).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72" name="Google Shape;72;g139b200b816_0_35"/>
          <p:cNvSpPr/>
          <p:nvPr/>
        </p:nvSpPr>
        <p:spPr>
          <a:xfrm>
            <a:off x="467250" y="2140300"/>
            <a:ext cx="4356000" cy="6783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g139b200b816_0_35"/>
          <p:cNvSpPr txBox="1"/>
          <p:nvPr/>
        </p:nvSpPr>
        <p:spPr>
          <a:xfrm>
            <a:off x="505050" y="2248600"/>
            <a:ext cx="428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lt1"/>
                </a:solidFill>
              </a:rPr>
              <a:t>M</a:t>
            </a:r>
            <a:r>
              <a:rPr b="1" lang="pt-BR" sz="1800">
                <a:solidFill>
                  <a:schemeClr val="lt1"/>
                </a:solidFill>
              </a:rPr>
              <a:t>étodos de diagnóstico por imagem: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74" name="Google Shape;74;g139b200b816_0_35"/>
          <p:cNvSpPr/>
          <p:nvPr/>
        </p:nvSpPr>
        <p:spPr>
          <a:xfrm rot="-5400000">
            <a:off x="10104175" y="4224000"/>
            <a:ext cx="1326375" cy="2102775"/>
          </a:xfrm>
          <a:prstGeom prst="flowChartOffpageConnector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139b200b816_0_35"/>
          <p:cNvSpPr/>
          <p:nvPr/>
        </p:nvSpPr>
        <p:spPr>
          <a:xfrm>
            <a:off x="6892639" y="4610334"/>
            <a:ext cx="1139400" cy="1327800"/>
          </a:xfrm>
          <a:prstGeom prst="rect">
            <a:avLst/>
          </a:prstGeom>
          <a:solidFill>
            <a:srgbClr val="B02C20"/>
          </a:solidFill>
          <a:ln>
            <a:noFill/>
          </a:ln>
          <a:effectLst>
            <a:outerShdw blurRad="71438" rotWithShape="0" algn="bl" dir="2700000" dist="28575">
              <a:srgbClr val="000000">
                <a:alpha val="17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g139b200b816_0_35"/>
          <p:cNvSpPr/>
          <p:nvPr/>
        </p:nvSpPr>
        <p:spPr>
          <a:xfrm>
            <a:off x="6692200" y="4610350"/>
            <a:ext cx="1507200" cy="13281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CPRE</a:t>
            </a:r>
            <a:endParaRPr sz="35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77" name="Google Shape;77;g139b200b816_0_35"/>
          <p:cNvSpPr/>
          <p:nvPr/>
        </p:nvSpPr>
        <p:spPr>
          <a:xfrm flipH="1">
            <a:off x="7183009" y="3081429"/>
            <a:ext cx="3045000" cy="1328100"/>
          </a:xfrm>
          <a:prstGeom prst="rect">
            <a:avLst/>
          </a:prstGeom>
          <a:solidFill>
            <a:srgbClr val="02447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g139b200b816_0_35"/>
          <p:cNvSpPr/>
          <p:nvPr/>
        </p:nvSpPr>
        <p:spPr>
          <a:xfrm rot="-5400000">
            <a:off x="9067490" y="2574723"/>
            <a:ext cx="1329697" cy="2343078"/>
          </a:xfrm>
          <a:prstGeom prst="flowChartOffpageConnector">
            <a:avLst/>
          </a:prstGeom>
          <a:solidFill>
            <a:srgbClr val="02447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139b200b816_0_35"/>
          <p:cNvSpPr/>
          <p:nvPr/>
        </p:nvSpPr>
        <p:spPr>
          <a:xfrm>
            <a:off x="7183020" y="3233862"/>
            <a:ext cx="37143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</a:rPr>
              <a:t>Após suspeita clínica + US,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lt1"/>
                </a:solidFill>
              </a:rPr>
              <a:t>Útil para excluir malignidades hepáticas </a:t>
            </a:r>
            <a:r>
              <a:rPr lang="pt-BR">
                <a:solidFill>
                  <a:schemeClr val="lt1"/>
                </a:solidFill>
              </a:rPr>
              <a:t>e vesiculares</a:t>
            </a:r>
            <a:r>
              <a:rPr lang="pt-BR">
                <a:solidFill>
                  <a:schemeClr val="lt1"/>
                </a:solidFill>
              </a:rPr>
              <a:t> (inflamação pode ser fator de confusão)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0" name="Google Shape;80;g139b200b816_0_35"/>
          <p:cNvSpPr/>
          <p:nvPr/>
        </p:nvSpPr>
        <p:spPr>
          <a:xfrm>
            <a:off x="6043561" y="3081414"/>
            <a:ext cx="1139400" cy="1327800"/>
          </a:xfrm>
          <a:prstGeom prst="rect">
            <a:avLst/>
          </a:prstGeom>
          <a:solidFill>
            <a:srgbClr val="B02C20"/>
          </a:solidFill>
          <a:ln>
            <a:noFill/>
          </a:ln>
          <a:effectLst>
            <a:outerShdw blurRad="71438" rotWithShape="0" algn="bl" dir="2700000" dist="28575">
              <a:srgbClr val="000000">
                <a:alpha val="17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139b200b816_0_35"/>
          <p:cNvSpPr/>
          <p:nvPr/>
        </p:nvSpPr>
        <p:spPr>
          <a:xfrm>
            <a:off x="6043561" y="3081429"/>
            <a:ext cx="1139400" cy="13281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TC</a:t>
            </a:r>
            <a:endParaRPr sz="35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82" name="Google Shape;82;g139b200b816_0_35"/>
          <p:cNvSpPr/>
          <p:nvPr/>
        </p:nvSpPr>
        <p:spPr>
          <a:xfrm flipH="1">
            <a:off x="6249023" y="1552490"/>
            <a:ext cx="3045000" cy="1328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139b200b816_0_35"/>
          <p:cNvSpPr/>
          <p:nvPr/>
        </p:nvSpPr>
        <p:spPr>
          <a:xfrm rot="-5400000">
            <a:off x="8126972" y="1045784"/>
            <a:ext cx="1329697" cy="2343078"/>
          </a:xfrm>
          <a:prstGeom prst="flowChartOffpageConnector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139b200b816_0_35"/>
          <p:cNvSpPr/>
          <p:nvPr/>
        </p:nvSpPr>
        <p:spPr>
          <a:xfrm>
            <a:off x="6249025" y="1554201"/>
            <a:ext cx="3607800" cy="13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</a:rPr>
              <a:t>Avaliação inicial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>
                <a:solidFill>
                  <a:schemeClr val="lt1"/>
                </a:solidFill>
              </a:rPr>
              <a:t>Cálculos impactados no infundíbulo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</a:rPr>
              <a:t>Ductos intra e extra-hepáticos dilatados acima do nível da obstrução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5" name="Google Shape;85;g139b200b816_0_35"/>
          <p:cNvSpPr/>
          <p:nvPr/>
        </p:nvSpPr>
        <p:spPr>
          <a:xfrm>
            <a:off x="5109575" y="1552475"/>
            <a:ext cx="1139400" cy="1327800"/>
          </a:xfrm>
          <a:prstGeom prst="rect">
            <a:avLst/>
          </a:prstGeom>
          <a:solidFill>
            <a:srgbClr val="B02C20"/>
          </a:solidFill>
          <a:ln>
            <a:noFill/>
          </a:ln>
          <a:effectLst>
            <a:outerShdw blurRad="71438" rotWithShape="0" algn="bl" dir="2700000" dist="28575">
              <a:srgbClr val="000000">
                <a:alpha val="17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139b200b816_0_35"/>
          <p:cNvSpPr/>
          <p:nvPr/>
        </p:nvSpPr>
        <p:spPr>
          <a:xfrm>
            <a:off x="5109575" y="1552490"/>
            <a:ext cx="1139400" cy="13281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rPr>
              <a:t>US</a:t>
            </a:r>
            <a:endParaRPr sz="3500">
              <a:solidFill>
                <a:srgbClr val="FFFFFF"/>
              </a:solidFill>
              <a:latin typeface="Roboto Thin"/>
              <a:ea typeface="Roboto Thin"/>
              <a:cs typeface="Roboto Thin"/>
              <a:sym typeface="Roboto Thin"/>
            </a:endParaRPr>
          </a:p>
        </p:txBody>
      </p:sp>
      <p:sp>
        <p:nvSpPr>
          <p:cNvPr id="87" name="Google Shape;87;g139b200b816_0_35"/>
          <p:cNvSpPr/>
          <p:nvPr/>
        </p:nvSpPr>
        <p:spPr>
          <a:xfrm flipH="1">
            <a:off x="8032087" y="4610349"/>
            <a:ext cx="3045000" cy="13281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139b200b816_0_35"/>
          <p:cNvSpPr/>
          <p:nvPr/>
        </p:nvSpPr>
        <p:spPr>
          <a:xfrm>
            <a:off x="8130186" y="4762996"/>
            <a:ext cx="3204300" cy="10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Identificação rápida do cálculo e da compressão extrínseca do ducto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Boa visualização de fístula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</a:rPr>
              <a:t>Possível uso terapêutico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"/>
          <p:cNvSpPr txBox="1"/>
          <p:nvPr/>
        </p:nvSpPr>
        <p:spPr>
          <a:xfrm>
            <a:off x="186443" y="5273939"/>
            <a:ext cx="11698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Figura 1.  US de fígado e de vesícula biliar (GB).</a:t>
            </a:r>
            <a:endParaRPr>
              <a:solidFill>
                <a:schemeClr val="dk1"/>
              </a:solidFill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(A) US (corte transversal) mostrando ducto cístico dilatado com bile espessa em seu lúmen</a:t>
            </a:r>
            <a:r>
              <a:rPr lang="pt-BR"/>
              <a:t>, </a:t>
            </a:r>
            <a:r>
              <a:rPr lang="pt-BR">
                <a:solidFill>
                  <a:schemeClr val="dk1"/>
                </a:solidFill>
              </a:rPr>
              <a:t>(*) vesícula biliar parece normal;</a:t>
            </a:r>
            <a:endParaRPr>
              <a:solidFill>
                <a:schemeClr val="dk1"/>
              </a:solidFill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(B) US (corte longitudinal) mostra um foco heterogêneo mal visualizado com sombra acústica posterior em região porta hepática (setas brancas).</a:t>
            </a:r>
            <a:endParaRPr/>
          </a:p>
        </p:txBody>
      </p:sp>
      <p:pic>
        <p:nvPicPr>
          <p:cNvPr id="94" name="Google Shape;9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824" y="1726925"/>
            <a:ext cx="10646353" cy="324418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"/>
          <p:cNvSpPr txBox="1"/>
          <p:nvPr/>
        </p:nvSpPr>
        <p:spPr>
          <a:xfrm>
            <a:off x="556004" y="6380384"/>
            <a:ext cx="7112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Chaudhry MBH, et al. BMJ Case Rep 2017. doi:10.1136/bcr-2017-219582</a:t>
            </a:r>
            <a:endParaRPr sz="1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"/>
          <p:cNvSpPr txBox="1"/>
          <p:nvPr/>
        </p:nvSpPr>
        <p:spPr>
          <a:xfrm>
            <a:off x="304794" y="5603527"/>
            <a:ext cx="11582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Figura 2. Ultrassonografia mostrando características da síndrome de Mirizzi, uma vesícula biliar de parede espessa com um grande cálculo biliar impactado na bolsa de Hartmann (infundíbulo da vesícula biliar).</a:t>
            </a:r>
            <a:endParaRPr/>
          </a:p>
        </p:txBody>
      </p:sp>
      <p:sp>
        <p:nvSpPr>
          <p:cNvPr id="101" name="Google Shape;101;p9"/>
          <p:cNvSpPr txBox="1"/>
          <p:nvPr/>
        </p:nvSpPr>
        <p:spPr>
          <a:xfrm>
            <a:off x="304818" y="6411225"/>
            <a:ext cx="10035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Ann Hepatobiliary Pancreat Surg 2017.</a:t>
            </a:r>
            <a:r>
              <a:rPr lang="pt-BR" sz="1200"/>
              <a:t> doi: </a:t>
            </a:r>
            <a:r>
              <a:rPr lang="pt-BR" sz="1200">
                <a:solidFill>
                  <a:schemeClr val="dk1"/>
                </a:solidFill>
              </a:rPr>
              <a:t>10.14701/ahbps.2017.21.3.122</a:t>
            </a:r>
            <a:endParaRPr sz="1200"/>
          </a:p>
        </p:txBody>
      </p:sp>
      <p:pic>
        <p:nvPicPr>
          <p:cNvPr id="102" name="Google Shape;10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51226" y="1489239"/>
            <a:ext cx="8081548" cy="382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9"/>
          <p:cNvSpPr txBox="1"/>
          <p:nvPr/>
        </p:nvSpPr>
        <p:spPr>
          <a:xfrm>
            <a:off x="-180875" y="969950"/>
            <a:ext cx="9442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2447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8"/>
          <p:cNvPicPr preferRelativeResize="0"/>
          <p:nvPr/>
        </p:nvPicPr>
        <p:blipFill rotWithShape="1">
          <a:blip r:embed="rId3">
            <a:alphaModFix/>
          </a:blip>
          <a:srcRect b="9934" l="0" r="0" t="0"/>
          <a:stretch/>
        </p:blipFill>
        <p:spPr>
          <a:xfrm>
            <a:off x="432900" y="1248575"/>
            <a:ext cx="3942201" cy="522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9350" y="2423473"/>
            <a:ext cx="3942200" cy="257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8"/>
          <p:cNvSpPr txBox="1"/>
          <p:nvPr/>
        </p:nvSpPr>
        <p:spPr>
          <a:xfrm>
            <a:off x="678275" y="6527800"/>
            <a:ext cx="8033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Pariani D et al. Surgery in Reports Case 2013. doi: </a:t>
            </a:r>
            <a:r>
              <a:rPr lang="pt-BR" sz="1200">
                <a:solidFill>
                  <a:schemeClr val="dk1"/>
                </a:solidFill>
              </a:rPr>
              <a:t>US268760/2013/1155.10/org.doi.dx://http</a:t>
            </a:r>
            <a:endParaRPr sz="1200"/>
          </a:p>
        </p:txBody>
      </p:sp>
      <p:sp>
        <p:nvSpPr>
          <p:cNvPr id="111" name="Google Shape;111;p8"/>
          <p:cNvSpPr txBox="1"/>
          <p:nvPr/>
        </p:nvSpPr>
        <p:spPr>
          <a:xfrm>
            <a:off x="4375100" y="1452075"/>
            <a:ext cx="643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Figura 3. US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(a, b) Parede de vesícula biliar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espessa e 01 cálculo grande (50mm) impactado na bolsa de Hartmann.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2" name="Google Shape;112;p8"/>
          <p:cNvSpPr txBox="1"/>
          <p:nvPr/>
        </p:nvSpPr>
        <p:spPr>
          <a:xfrm>
            <a:off x="5893375" y="5093000"/>
            <a:ext cx="6617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Figura 4. US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Compressão do ducto hepático comum com dilatação do segmento extra-hepático, acima da obstrução (seta branca).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Segmento inferior não visualizado.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2020-07-13T13:18:12Z</dcterms:created>
  <dc:creator>Planeta W</dc:creator>
</cp:coreProperties>
</file>