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/>
    <p:restoredTop sz="94754"/>
  </p:normalViewPr>
  <p:slideViewPr>
    <p:cSldViewPr snapToGrid="0">
      <p:cViewPr varScale="1">
        <p:scale>
          <a:sx n="156" d="100"/>
          <a:sy n="156" d="100"/>
        </p:scale>
        <p:origin x="7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9ACBD-F8D3-F695-F5B1-DF1ADD62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5B02-8E52-704A-BE88-7CC8CF9D4820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A39DF8-C557-91F4-E1FB-62AA2704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F5A0F8-959B-774E-E197-D7826A4E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BC95-F675-B644-910E-0F4B34C7E4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3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55783-DFDA-4A44-8364-68D564A3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831E-6343-6E44-82D3-6E2F1CF1680E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A27A3E-0484-96B9-C98A-003F1E3B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0D33F-8D3B-11E0-6F94-46C628E3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83F1-AC0A-374C-ABFB-2EC5B865E7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49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07C61F-D7F9-7606-5642-117E548E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9BC6-CF1D-5B4D-96C6-27629EE14008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6C7E3-06DD-216A-4675-4AEC9C89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2E620-CA44-F5B7-A84B-E2CE3A18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E879-BB08-7D4F-8E32-5200FEC684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61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9DE81-CB52-60CA-2D90-C56A34E5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43DC-2D64-7247-8232-9A7D2DD427AA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8EB157-F013-03C9-076F-423E3C14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82BA91-EC22-BBF1-E20E-58401D9C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1978-3222-F043-8F33-400E828D75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6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ED1944-8E6C-B7CA-7C96-5993AB7D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1D39-6D5E-1842-B9BF-1B598AC83394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F71BB9-EC3F-BE6A-4374-7E72D924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0BCF42-19C7-5B83-9BCE-92576497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3771-8B65-B14F-97D5-90D683CFCD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86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3E31FB1-16F4-961D-C24B-46344929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FA57-6C2E-914B-BEFC-BE7087DA9B62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3F7FC03-9B9E-351D-52AE-E94133E8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EE3ABCB-6E38-08FF-57A9-1863C584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CACD-3D75-FA4A-BA65-261B6D0622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8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1FE1049-C11D-6183-95EF-89731F84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7462-A57A-9149-99C0-6DBEEA44A9FA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B43BBE6-53FE-7C91-49A6-1206BC1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CB6D85A-DA31-E2FC-9FAE-850DC8BC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6404-ACA9-D148-9F4C-27245980DA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0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3EFE6F0-7437-9A9D-F814-81150A67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BB17-3362-4F4C-BA4A-17A67857F1C1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28F40F0-2BD1-F7B2-0F14-EE54F8A4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FEA3E709-4490-C81C-5075-1E41E092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6109-E233-504F-AD64-1CA3381A1D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3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B2265C2-BE91-F83F-D9D4-139A304F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1E0A-4DEC-F643-B1CA-26F7565A850A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8DFCB118-9EAB-9A0A-A3A5-73E0BBB1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4F48640-04BE-9304-185B-00233F39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22C3-F27C-EE45-8E31-E7DDCC497D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56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27D528A-F655-FD88-69C6-56208295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4129-3594-D440-BE9F-6AFAA0C085C8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BD00CB8-A3DD-3EA8-2235-8B715684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035FA0B-9758-014A-87DA-A179E64B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9371-65C0-3646-9811-2FAC78CC57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71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79F8772-AD66-6F0D-CDEA-62D86AEF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EA7E-C717-DA41-B1B9-3ECE7575CCD4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4FD4C8C-D7B2-664C-3330-8D51797A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920ED16-588E-247F-3FC3-E7E1C6C8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C556-8C5E-C248-A235-70E9E76453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22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CB08AD9-7074-9DB0-EC52-9B2DCC943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1D930ED-A398-1F6A-210A-194311789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87E1F-6AD9-FDBD-5A5D-ACB29EB06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13498E-58BE-814F-A2B2-417ED59A7147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DF808C-0667-281D-B6EF-D1E85AB45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7D16BA-B073-E6D4-3590-E70B26FCC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671D5A-D5E0-7A44-8516-E952D6E5B9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4" descr="Logotipo&#10;&#10;Descrição gerada automaticamente">
            <a:extLst>
              <a:ext uri="{FF2B5EF4-FFF2-40B4-BE49-F238E27FC236}">
                <a16:creationId xmlns:a16="http://schemas.microsoft.com/office/drawing/2014/main" id="{5CCCE2E8-41E5-826E-DB55-BF77B47E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2FCFC9C6-9C80-DBB7-2703-6F7B53E6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916113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D8FA2353-0048-BA7A-4BB8-73981927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146550"/>
            <a:ext cx="3413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10">
            <a:extLst>
              <a:ext uri="{FF2B5EF4-FFF2-40B4-BE49-F238E27FC236}">
                <a16:creationId xmlns:a16="http://schemas.microsoft.com/office/drawing/2014/main" id="{902E4074-B20A-2D2C-8785-F2677644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75" y="1992313"/>
            <a:ext cx="1698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  <a:r>
              <a:rPr lang="pt-BR" altLang="pt-BR" sz="2500" b="1" dirty="0">
                <a:solidFill>
                  <a:schemeClr val="bg1"/>
                </a:solidFill>
              </a:rPr>
              <a:t>TÍTULO</a:t>
            </a: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2054" name="CaixaDeTexto 11">
            <a:extLst>
              <a:ext uri="{FF2B5EF4-FFF2-40B4-BE49-F238E27FC236}">
                <a16:creationId xmlns:a16="http://schemas.microsoft.com/office/drawing/2014/main" id="{CEA8320C-B1B0-13E2-5AED-3607DEC5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770" y="2767280"/>
            <a:ext cx="59506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Avaliação ultrassonográfica com transdutores de alta frequência de carcinomas basocelular e espinocelular em pacientes candidatos a cirurgia de </a:t>
            </a:r>
            <a:r>
              <a:rPr lang="pt-BR" altLang="pt-BR" sz="20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Mohs</a:t>
            </a:r>
            <a:r>
              <a:rPr lang="pt-BR" altLang="pt-BR" sz="2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pt-BR" altLang="pt-BR" sz="2000" dirty="0">
              <a:latin typeface="Apple Braille" pitchFamily="2" charset="0"/>
              <a:cs typeface="Arial" panose="020B0604020202020204" pitchFamily="34" charset="0"/>
            </a:endParaRPr>
          </a:p>
        </p:txBody>
      </p:sp>
      <p:sp>
        <p:nvSpPr>
          <p:cNvPr id="2055" name="CaixaDeTexto 12">
            <a:extLst>
              <a:ext uri="{FF2B5EF4-FFF2-40B4-BE49-F238E27FC236}">
                <a16:creationId xmlns:a16="http://schemas.microsoft.com/office/drawing/2014/main" id="{5C5F5B6C-D4B3-EDD8-2AF9-D0B9C8E0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91013"/>
            <a:ext cx="2432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>
                <a:solidFill>
                  <a:schemeClr val="bg1"/>
                </a:solidFill>
              </a:rPr>
              <a:t>AUTORES</a:t>
            </a:r>
            <a:endParaRPr lang="pt-BR" altLang="pt-BR" sz="2500">
              <a:solidFill>
                <a:schemeClr val="bg1"/>
              </a:solidFill>
            </a:endParaRPr>
          </a:p>
        </p:txBody>
      </p:sp>
      <p:sp>
        <p:nvSpPr>
          <p:cNvPr id="2056" name="CaixaDeTexto 13">
            <a:extLst>
              <a:ext uri="{FF2B5EF4-FFF2-40B4-BE49-F238E27FC236}">
                <a16:creationId xmlns:a16="http://schemas.microsoft.com/office/drawing/2014/main" id="{97E6540C-046B-6ACA-7BE7-A263151A1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4881563"/>
            <a:ext cx="3095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pple Braille" pitchFamily="2" charset="0"/>
                <a:cs typeface="Arial" panose="020B0604020202020204" pitchFamily="34" charset="0"/>
              </a:rPr>
              <a:t>Vilas Boas T. V. ; Abdala, S. M.; Simião A.; Colpas P.T.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4">
            <a:extLst>
              <a:ext uri="{FF2B5EF4-FFF2-40B4-BE49-F238E27FC236}">
                <a16:creationId xmlns:a16="http://schemas.microsoft.com/office/drawing/2014/main" id="{49E7CD9C-9E26-97EA-5A67-87104A95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Google Shape;152;g1e567c219eb_0_13">
            <a:extLst>
              <a:ext uri="{FF2B5EF4-FFF2-40B4-BE49-F238E27FC236}">
                <a16:creationId xmlns:a16="http://schemas.microsoft.com/office/drawing/2014/main" id="{F1F893D5-99EF-7124-5D7E-8E03F8CC0B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53" y="2934806"/>
            <a:ext cx="3590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Google Shape;153;g1e567c219eb_0_13">
            <a:extLst>
              <a:ext uri="{FF2B5EF4-FFF2-40B4-BE49-F238E27FC236}">
                <a16:creationId xmlns:a16="http://schemas.microsoft.com/office/drawing/2014/main" id="{387433B3-9C1C-CC06-AF33-0D36DA17E5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8" y="2934806"/>
            <a:ext cx="3542393" cy="27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6">
            <a:extLst>
              <a:ext uri="{FF2B5EF4-FFF2-40B4-BE49-F238E27FC236}">
                <a16:creationId xmlns:a16="http://schemas.microsoft.com/office/drawing/2014/main" id="{C290C1A2-575A-63A9-25BA-D8610F46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270" y="1754812"/>
            <a:ext cx="43819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Imagem ultrassonográfica com Power Doppler para avaliação de retalho após cirurgia de </a:t>
            </a:r>
            <a:r>
              <a:rPr lang="pt-BR" altLang="pt-BR" sz="12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Mohs</a:t>
            </a:r>
            <a:r>
              <a:rPr lang="pt-BR" altLang="pt-BR" sz="12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 Nota-se presença de vascularização da margem esquerda das fotos, indicando viabilidade do retalho e na margem direita, nota-se silêncio vascular, não se caracterizando estruturas vasculares ao Doppler. Fotos: Arquivo pessoal.</a:t>
            </a:r>
            <a:endParaRPr lang="pt-BR" altLang="pt-BR" sz="1200" dirty="0">
              <a:solidFill>
                <a:srgbClr val="000000"/>
              </a:solidFill>
              <a:latin typeface="Apple Braille" pitchFamily="2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4">
            <a:extLst>
              <a:ext uri="{FF2B5EF4-FFF2-40B4-BE49-F238E27FC236}">
                <a16:creationId xmlns:a16="http://schemas.microsoft.com/office/drawing/2014/main" id="{F5F58E03-A09B-0974-7800-DB30B1AB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ixaDeTexto 2">
            <a:extLst>
              <a:ext uri="{FF2B5EF4-FFF2-40B4-BE49-F238E27FC236}">
                <a16:creationId xmlns:a16="http://schemas.microsoft.com/office/drawing/2014/main" id="{08EF1CDC-3322-B011-ADD1-B1FFA656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949" y="3145085"/>
            <a:ext cx="101822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 ultrassonografia com transdutores de alta frequência é uma ferramenta que veio para </a:t>
            </a:r>
            <a:r>
              <a:rPr lang="pt-BR" altLang="pt-BR" sz="1600" dirty="0">
                <a:solidFill>
                  <a:schemeClr val="accent1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auxiliar o dermatologista permitindo o direcionamento da biópsia e a avaliação pré-cirúrgica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do comprometimento de estruturas adjacentes, como cartilagem, musculatura e estruturas vasculares arteriais, permitindo uma melhor programação cirúrgica das margens que serão retiradas e menor tempo cirúrgico, além de fornecer informações sobre a </a:t>
            </a:r>
            <a:r>
              <a:rPr lang="pt-BR" altLang="pt-BR" sz="1600" dirty="0">
                <a:solidFill>
                  <a:schemeClr val="accent1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viabilidade do enxerto / retalho 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através do Doppler no acompanhamento pós-cirúrgicos e surgimento de possíveis complicações como hematomas e seromas.</a:t>
            </a:r>
            <a:endParaRPr lang="pt-BR" altLang="pt-BR" sz="1600" dirty="0">
              <a:latin typeface="Apple Braille" pitchFamily="2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292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23527DA3-72EC-5CF9-1B0F-B866D1BB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887538"/>
            <a:ext cx="36068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aixaDeTexto 10">
            <a:extLst>
              <a:ext uri="{FF2B5EF4-FFF2-40B4-BE49-F238E27FC236}">
                <a16:creationId xmlns:a16="http://schemas.microsoft.com/office/drawing/2014/main" id="{E0A5EC6D-B985-C5EF-C71F-D5E057132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1952625"/>
            <a:ext cx="2243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CONSIDERAÇÕES FINAIS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4">
            <a:extLst>
              <a:ext uri="{FF2B5EF4-FFF2-40B4-BE49-F238E27FC236}">
                <a16:creationId xmlns:a16="http://schemas.microsoft.com/office/drawing/2014/main" id="{95F219F1-D629-938B-C6A7-DADEE7BA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0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2">
            <a:extLst>
              <a:ext uri="{FF2B5EF4-FFF2-40B4-BE49-F238E27FC236}">
                <a16:creationId xmlns:a16="http://schemas.microsoft.com/office/drawing/2014/main" id="{0AF4344E-D1C3-AEB2-FD01-F9D065B4F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358" y="2321053"/>
            <a:ext cx="7700701" cy="338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sz="1400" dirty="0">
                <a:latin typeface="Apple Braille" pitchFamily="2" charset="0"/>
              </a:rPr>
              <a:t>1-Płocka, M. </a:t>
            </a:r>
            <a:r>
              <a:rPr lang="en-US" sz="1400" dirty="0" err="1">
                <a:latin typeface="Apple Braille" pitchFamily="2" charset="0"/>
              </a:rPr>
              <a:t>Czajkowski</a:t>
            </a:r>
            <a:r>
              <a:rPr lang="en-US" sz="1400" dirty="0">
                <a:latin typeface="Apple Braille" pitchFamily="2" charset="0"/>
              </a:rPr>
              <a:t>, R.  High-frequency ultrasound in the diagnosis and treatment of skin neoplasms, Adv Dermatol </a:t>
            </a:r>
            <a:r>
              <a:rPr lang="en-US" sz="1400" dirty="0" err="1">
                <a:latin typeface="Apple Braille" pitchFamily="2" charset="0"/>
              </a:rPr>
              <a:t>Allergol</a:t>
            </a:r>
            <a:r>
              <a:rPr lang="en-US" sz="1400" dirty="0">
                <a:latin typeface="Apple Braille" pitchFamily="2" charset="0"/>
              </a:rPr>
              <a:t> 2023; XL2:204–207.</a:t>
            </a:r>
            <a:endParaRPr lang="pt-BR" sz="1400" dirty="0">
              <a:latin typeface="Apple Braille" pitchFamily="2" charset="0"/>
            </a:endParaRPr>
          </a:p>
          <a:p>
            <a:pPr algn="just"/>
            <a:r>
              <a:rPr lang="en-US" sz="1400" dirty="0">
                <a:latin typeface="Apple Braille" pitchFamily="2" charset="0"/>
              </a:rPr>
              <a:t>2- </a:t>
            </a:r>
            <a:r>
              <a:rPr lang="en-US" sz="1400" dirty="0" err="1">
                <a:latin typeface="Apple Braille" pitchFamily="2" charset="0"/>
              </a:rPr>
              <a:t>Wortsman</a:t>
            </a:r>
            <a:r>
              <a:rPr lang="en-US" sz="1400" dirty="0">
                <a:latin typeface="Apple Braille" pitchFamily="2" charset="0"/>
              </a:rPr>
              <a:t>, Ximena. Top applications of dermatologic ultrasonography that can modify management. Ultrasonography, 2023, 42:2,183.</a:t>
            </a:r>
            <a:endParaRPr lang="pt-BR" sz="1400" dirty="0">
              <a:latin typeface="Apple Braille" pitchFamily="2" charset="0"/>
            </a:endParaRPr>
          </a:p>
          <a:p>
            <a:pPr algn="just"/>
            <a:r>
              <a:rPr lang="pt-BR" sz="1400" dirty="0">
                <a:latin typeface="Apple Braille" pitchFamily="2" charset="0"/>
              </a:rPr>
              <a:t>3- </a:t>
            </a:r>
            <a:r>
              <a:rPr lang="pt-BR" sz="1400" dirty="0" err="1">
                <a:latin typeface="Apple Braille" pitchFamily="2" charset="0"/>
              </a:rPr>
              <a:t>Zattar</a:t>
            </a:r>
            <a:r>
              <a:rPr lang="pt-BR" sz="1400" dirty="0">
                <a:latin typeface="Apple Braille" pitchFamily="2" charset="0"/>
              </a:rPr>
              <a:t>, L. Ultrassonografia dermatológica, 2021.</a:t>
            </a:r>
          </a:p>
          <a:p>
            <a:pPr algn="just"/>
            <a:r>
              <a:rPr lang="pt-BR" sz="1400" dirty="0">
                <a:latin typeface="Apple Braille" pitchFamily="2" charset="0"/>
              </a:rPr>
              <a:t>4 -. </a:t>
            </a:r>
            <a:r>
              <a:rPr lang="pt-BR" sz="1400" dirty="0" err="1">
                <a:latin typeface="Apple Braille" pitchFamily="2" charset="0"/>
              </a:rPr>
              <a:t>Bittner</a:t>
            </a:r>
            <a:r>
              <a:rPr lang="pt-BR" sz="1400" dirty="0">
                <a:latin typeface="Apple Braille" pitchFamily="2" charset="0"/>
              </a:rPr>
              <a:t> GC, </a:t>
            </a:r>
            <a:r>
              <a:rPr lang="pt-BR" sz="1400" dirty="0" err="1">
                <a:latin typeface="Apple Braille" pitchFamily="2" charset="0"/>
              </a:rPr>
              <a:t>Cerci</a:t>
            </a:r>
            <a:r>
              <a:rPr lang="pt-BR" sz="1400" dirty="0">
                <a:latin typeface="Apple Braille" pitchFamily="2" charset="0"/>
              </a:rPr>
              <a:t> FB, </a:t>
            </a:r>
            <a:r>
              <a:rPr lang="pt-BR" sz="1400" dirty="0" err="1">
                <a:latin typeface="Apple Braille" pitchFamily="2" charset="0"/>
              </a:rPr>
              <a:t>Kubo</a:t>
            </a:r>
            <a:r>
              <a:rPr lang="pt-BR" sz="1400" dirty="0">
                <a:latin typeface="Apple Braille" pitchFamily="2" charset="0"/>
              </a:rPr>
              <a:t> EM, </a:t>
            </a:r>
            <a:r>
              <a:rPr lang="pt-BR" sz="1400" dirty="0" err="1">
                <a:latin typeface="Apple Braille" pitchFamily="2" charset="0"/>
              </a:rPr>
              <a:t>Tolkachjov</a:t>
            </a:r>
            <a:r>
              <a:rPr lang="pt-BR" sz="1400" dirty="0">
                <a:latin typeface="Apple Braille" pitchFamily="2" charset="0"/>
              </a:rPr>
              <a:t> S. Mohs </a:t>
            </a:r>
            <a:r>
              <a:rPr lang="pt-BR" sz="1400" dirty="0" err="1">
                <a:latin typeface="Apple Braille" pitchFamily="2" charset="0"/>
              </a:rPr>
              <a:t>micrographic</a:t>
            </a:r>
            <a:r>
              <a:rPr lang="pt-BR" sz="1400" dirty="0">
                <a:latin typeface="Apple Braille" pitchFamily="2" charset="0"/>
              </a:rPr>
              <a:t> </a:t>
            </a:r>
            <a:r>
              <a:rPr lang="pt-BR" sz="1400" dirty="0" err="1">
                <a:latin typeface="Apple Braille" pitchFamily="2" charset="0"/>
              </a:rPr>
              <a:t>surgery</a:t>
            </a:r>
            <a:r>
              <a:rPr lang="pt-BR" sz="1400" dirty="0">
                <a:latin typeface="Apple Braille" pitchFamily="2" charset="0"/>
              </a:rPr>
              <a:t>: a review of </a:t>
            </a:r>
            <a:r>
              <a:rPr lang="pt-BR" sz="1400" dirty="0" err="1">
                <a:latin typeface="Apple Braille" pitchFamily="2" charset="0"/>
              </a:rPr>
              <a:t>indications</a:t>
            </a:r>
            <a:r>
              <a:rPr lang="pt-BR" sz="1400" dirty="0">
                <a:latin typeface="Apple Braille" pitchFamily="2" charset="0"/>
              </a:rPr>
              <a:t>, </a:t>
            </a:r>
            <a:r>
              <a:rPr lang="pt-BR" sz="1400" dirty="0" err="1">
                <a:latin typeface="Apple Braille" pitchFamily="2" charset="0"/>
              </a:rPr>
              <a:t>technique</a:t>
            </a:r>
            <a:r>
              <a:rPr lang="pt-BR" sz="1400" dirty="0">
                <a:latin typeface="Apple Braille" pitchFamily="2" charset="0"/>
              </a:rPr>
              <a:t>, </a:t>
            </a:r>
            <a:r>
              <a:rPr lang="pt-BR" sz="1400" dirty="0" err="1">
                <a:latin typeface="Apple Braille" pitchFamily="2" charset="0"/>
              </a:rPr>
              <a:t>outcomes</a:t>
            </a:r>
            <a:r>
              <a:rPr lang="pt-BR" sz="1400" dirty="0">
                <a:latin typeface="Apple Braille" pitchFamily="2" charset="0"/>
              </a:rPr>
              <a:t>, and </a:t>
            </a:r>
            <a:r>
              <a:rPr lang="pt-BR" sz="1400" dirty="0" err="1">
                <a:latin typeface="Apple Braille" pitchFamily="2" charset="0"/>
              </a:rPr>
              <a:t>considerations</a:t>
            </a:r>
            <a:r>
              <a:rPr lang="pt-BR" sz="1400" dirty="0">
                <a:latin typeface="Apple Braille" pitchFamily="2" charset="0"/>
              </a:rPr>
              <a:t>. </a:t>
            </a:r>
            <a:r>
              <a:rPr lang="pt-BR" sz="1400" dirty="0" err="1">
                <a:latin typeface="Apple Braille" pitchFamily="2" charset="0"/>
              </a:rPr>
              <a:t>An</a:t>
            </a:r>
            <a:r>
              <a:rPr lang="pt-BR" sz="1400" dirty="0">
                <a:latin typeface="Apple Braille" pitchFamily="2" charset="0"/>
              </a:rPr>
              <a:t> </a:t>
            </a:r>
            <a:r>
              <a:rPr lang="pt-BR" sz="1400" dirty="0" err="1">
                <a:latin typeface="Apple Braille" pitchFamily="2" charset="0"/>
              </a:rPr>
              <a:t>Bras</a:t>
            </a:r>
            <a:r>
              <a:rPr lang="pt-BR" sz="1400" dirty="0">
                <a:latin typeface="Apple Braille" pitchFamily="2" charset="0"/>
              </a:rPr>
              <a:t> Dermatol. 2021;96:263–77.</a:t>
            </a:r>
          </a:p>
          <a:p>
            <a:pPr algn="just"/>
            <a:r>
              <a:rPr lang="en-US" sz="1400" dirty="0">
                <a:latin typeface="Apple Braille" pitchFamily="2" charset="0"/>
              </a:rPr>
              <a:t>5- </a:t>
            </a:r>
            <a:r>
              <a:rPr lang="en-US" sz="1400" dirty="0" err="1">
                <a:latin typeface="Apple Braille" pitchFamily="2" charset="0"/>
              </a:rPr>
              <a:t>Barcaui</a:t>
            </a:r>
            <a:r>
              <a:rPr lang="en-US" sz="1400" dirty="0">
                <a:latin typeface="Apple Braille" pitchFamily="2" charset="0"/>
              </a:rPr>
              <a:t>, et al. </a:t>
            </a:r>
            <a:r>
              <a:rPr lang="en-US" sz="1400" dirty="0" err="1">
                <a:latin typeface="Apple Braille" pitchFamily="2" charset="0"/>
              </a:rPr>
              <a:t>High­frequency</a:t>
            </a:r>
            <a:r>
              <a:rPr lang="en-US" sz="1400" dirty="0">
                <a:latin typeface="Apple Braille" pitchFamily="2" charset="0"/>
              </a:rPr>
              <a:t> ultrasound (22MHz) in the evaluation of malignant cutaneous neoplasms.. Surg </a:t>
            </a:r>
            <a:r>
              <a:rPr lang="en-US" sz="1400" dirty="0" err="1">
                <a:latin typeface="Apple Braille" pitchFamily="2" charset="0"/>
              </a:rPr>
              <a:t>Cosmet</a:t>
            </a:r>
            <a:r>
              <a:rPr lang="en-US" sz="1400" dirty="0">
                <a:latin typeface="Apple Braille" pitchFamily="2" charset="0"/>
              </a:rPr>
              <a:t> Dermatol, 2014;6(2):105­11.</a:t>
            </a:r>
            <a:endParaRPr lang="pt-BR" sz="1400" dirty="0">
              <a:latin typeface="Apple Braille" pitchFamily="2" charset="0"/>
            </a:endParaRPr>
          </a:p>
          <a:p>
            <a:pPr algn="just"/>
            <a:r>
              <a:rPr lang="en-US" sz="1400" dirty="0">
                <a:latin typeface="Apple Braille" pitchFamily="2" charset="0"/>
              </a:rPr>
              <a:t>6- </a:t>
            </a:r>
            <a:r>
              <a:rPr lang="en-US" sz="1400" dirty="0" err="1">
                <a:latin typeface="Apple Braille" pitchFamily="2" charset="0"/>
              </a:rPr>
              <a:t>Marmur</a:t>
            </a:r>
            <a:r>
              <a:rPr lang="en-US" sz="1400" dirty="0">
                <a:latin typeface="Apple Braille" pitchFamily="2" charset="0"/>
              </a:rPr>
              <a:t> ES, Berkowitz EZ, Fuchs BS, Singer GK, Yoo JY. Use of high-frequency, high-resolution ultrasound before Mohs surgery. Dermatol Surg. 2010 Jun;36(6):841-7. doi: 10.1111/j.1524-4725.2010.01558.x. PMID: 20618368.</a:t>
            </a:r>
            <a:endParaRPr lang="pt-BR" sz="1400" dirty="0">
              <a:latin typeface="Apple Braille" pitchFamily="2" charset="0"/>
            </a:endParaRPr>
          </a:p>
          <a:p>
            <a:pPr algn="just"/>
            <a:r>
              <a:rPr lang="pt-BR" sz="1400" dirty="0">
                <a:latin typeface="Apple Braille" pitchFamily="2" charset="0"/>
              </a:rPr>
              <a:t>7- </a:t>
            </a:r>
            <a:r>
              <a:rPr lang="pt-BR" sz="1400" dirty="0" err="1">
                <a:latin typeface="Apple Braille" pitchFamily="2" charset="0"/>
              </a:rPr>
              <a:t>Finato</a:t>
            </a:r>
            <a:r>
              <a:rPr lang="pt-BR" sz="1400" dirty="0">
                <a:latin typeface="Apple Braille" pitchFamily="2" charset="0"/>
              </a:rPr>
              <a:t>; Vargas. Imagem em dermatologia e cirurgia plástica, 2023. </a:t>
            </a:r>
          </a:p>
        </p:txBody>
      </p:sp>
      <p:pic>
        <p:nvPicPr>
          <p:cNvPr id="13316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20719E45-C84D-9CE1-684B-56C0BDBE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36" y="635324"/>
            <a:ext cx="36068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aixaDeTexto 10">
            <a:extLst>
              <a:ext uri="{FF2B5EF4-FFF2-40B4-BE49-F238E27FC236}">
                <a16:creationId xmlns:a16="http://schemas.microsoft.com/office/drawing/2014/main" id="{69D0FB25-F7BD-7399-9E5F-435755848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458" y="838523"/>
            <a:ext cx="224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REFERÊNCIAS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FD13C546-D679-7A5F-3671-5FEC2071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ixaDeTexto 2">
            <a:extLst>
              <a:ext uri="{FF2B5EF4-FFF2-40B4-BE49-F238E27FC236}">
                <a16:creationId xmlns:a16="http://schemas.microsoft.com/office/drawing/2014/main" id="{C8D9D08D-24DF-9B74-FD26-872EF73B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41" y="2924328"/>
            <a:ext cx="11815175" cy="22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 Cirurgia Micrográfica de Mohs (CMM) é uma técnica utilizada para pacientes com </a:t>
            </a:r>
            <a:r>
              <a:rPr lang="pt-BR" altLang="pt-BR" sz="1600" dirty="0">
                <a:solidFill>
                  <a:srgbClr val="0070C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carcinomas basocelular e espinocelular, tumores de pele mais comuns originados da epiderme, não melanocíticos</a:t>
            </a:r>
            <a:r>
              <a:rPr lang="pt-BR" altLang="pt-BR" sz="16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, o primeiro em maior número, e estão relacionados a exposição solar crônica e acumulada e ao envelhecimento</a:t>
            </a:r>
            <a:r>
              <a:rPr lang="pt-BR" altLang="pt-BR" sz="1600" baseline="300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(1)</a:t>
            </a:r>
            <a:r>
              <a:rPr lang="pt-BR" altLang="pt-BR" sz="16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 Esta técnica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também vem sendo aplicada para outros tipos de cânceres, como o melanoma, minimizando a retirada de pele saudável ao redor, com boa porcentagem de cura </a:t>
            </a:r>
            <a:r>
              <a:rPr lang="pt-BR" altLang="pt-BR" sz="16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(2)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pt-BR" altLang="pt-BR" sz="1600" baseline="30000" dirty="0">
              <a:latin typeface="Apple Braille" pitchFamily="2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Apple Braille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Com o advento da ultrassonografia dermatológica com </a:t>
            </a:r>
            <a:r>
              <a:rPr lang="pt-BR" altLang="pt-BR" sz="1600" dirty="0">
                <a:solidFill>
                  <a:srgbClr val="0070C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transdutores de alta frequência e o aprimoramento da técnica</a:t>
            </a:r>
            <a:r>
              <a:rPr lang="pt-BR" altLang="pt-BR" sz="1600" dirty="0">
                <a:solidFill>
                  <a:schemeClr val="accent1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pt-BR" altLang="pt-BR" sz="1600" dirty="0">
                <a:solidFill>
                  <a:schemeClr val="accent4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novas aplicabilidades para esse método de imagem estão surgindo e agregando </a:t>
            </a:r>
            <a:r>
              <a:rPr lang="pt-BR" altLang="pt-BR" sz="1600" dirty="0">
                <a:solidFill>
                  <a:srgbClr val="0070C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melhorias na assistência aos pacientes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pt-BR" altLang="pt-BR" sz="1600" dirty="0">
              <a:latin typeface="Apple Braille" pitchFamily="2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Apple Braille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Dessa forma, a ultrassonografia dermatológica veio para </a:t>
            </a:r>
            <a:r>
              <a:rPr lang="pt-BR" altLang="pt-BR" sz="1600" dirty="0">
                <a:solidFill>
                  <a:srgbClr val="0070C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agregar informações no planejamento cirúrgico </a:t>
            </a:r>
            <a:r>
              <a:rPr lang="pt-BR" altLang="pt-BR" sz="16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desta técnica tão minuciosa</a:t>
            </a:r>
            <a:r>
              <a:rPr lang="pt-BR" altLang="pt-BR" sz="1600" dirty="0">
                <a:solidFill>
                  <a:srgbClr val="0070C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</p:txBody>
      </p:sp>
      <p:pic>
        <p:nvPicPr>
          <p:cNvPr id="3076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8FA5820F-1444-29EF-B5C2-A7CFCAE2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887538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ixaDeTexto 10">
            <a:extLst>
              <a:ext uri="{FF2B5EF4-FFF2-40B4-BE49-F238E27FC236}">
                <a16:creationId xmlns:a16="http://schemas.microsoft.com/office/drawing/2014/main" id="{A5A29D06-620D-4181-7E52-8A7DEC48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017713"/>
            <a:ext cx="169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INTRODUÇÃO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4">
            <a:extLst>
              <a:ext uri="{FF2B5EF4-FFF2-40B4-BE49-F238E27FC236}">
                <a16:creationId xmlns:a16="http://schemas.microsoft.com/office/drawing/2014/main" id="{A8142366-16A0-FCD6-EC56-2ADF7C83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ixaDeTexto 2">
            <a:extLst>
              <a:ext uri="{FF2B5EF4-FFF2-40B4-BE49-F238E27FC236}">
                <a16:creationId xmlns:a16="http://schemas.microsoft.com/office/drawing/2014/main" id="{DF842B3D-EAC1-EAB9-3BEF-F2822340D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408" y="3250004"/>
            <a:ext cx="10182225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pt-BR" altLang="pt-BR" sz="18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Demonstrar os benefícios da avaliação ultrassonográfica pré-cirúrgica dos pacientes com indicação de CMM.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v"/>
            </a:pPr>
            <a:endParaRPr lang="pt-BR" altLang="pt-BR" sz="1800" dirty="0">
              <a:solidFill>
                <a:srgbClr val="000000"/>
              </a:solidFill>
              <a:latin typeface="Apple Braille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pt-BR" altLang="pt-BR" sz="18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Apresentar os benefícios do acompanhamento pós</a:t>
            </a:r>
            <a:r>
              <a:rPr lang="pt-BR" altLang="pt-BR" sz="1800" dirty="0">
                <a:latin typeface="Apple Braille" pitchFamily="2" charset="0"/>
              </a:rPr>
              <a:t>-</a:t>
            </a:r>
            <a:r>
              <a:rPr lang="pt-BR" altLang="pt-BR" sz="18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cirúrgico avaliando a viabilidade dos enxertos e retalhos, bem como nas possíveis complicações</a:t>
            </a:r>
            <a:r>
              <a:rPr lang="pt-BR" altLang="pt-BR" sz="1800" dirty="0">
                <a:latin typeface="Apple Braille" pitchFamily="2" charset="0"/>
              </a:rPr>
              <a:t> </a:t>
            </a:r>
            <a:r>
              <a:rPr lang="pt-BR" altLang="pt-BR" sz="18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que venham a surgir, como hematomas e seromas.</a:t>
            </a:r>
            <a:endParaRPr lang="pt-BR" altLang="pt-BR" sz="1800" dirty="0">
              <a:solidFill>
                <a:srgbClr val="000000"/>
              </a:solidFill>
              <a:latin typeface="Apple Braille" pitchFamily="2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00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5A8AB4C4-FAD1-C0C1-9C62-FB80F6BD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881188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aixaDeTexto 10">
            <a:extLst>
              <a:ext uri="{FF2B5EF4-FFF2-40B4-BE49-F238E27FC236}">
                <a16:creationId xmlns:a16="http://schemas.microsoft.com/office/drawing/2014/main" id="{F9CB57EC-F479-7A6F-217D-D7B2A428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2011363"/>
            <a:ext cx="169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OBJETIVOS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4">
            <a:extLst>
              <a:ext uri="{FF2B5EF4-FFF2-40B4-BE49-F238E27FC236}">
                <a16:creationId xmlns:a16="http://schemas.microsoft.com/office/drawing/2014/main" id="{7B64B1BF-72B1-7B83-E08F-9B7F5F61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86BAFE4-FA27-7244-F6AD-8D15E4EC471F}"/>
              </a:ext>
            </a:extLst>
          </p:cNvPr>
          <p:cNvSpPr txBox="1"/>
          <p:nvPr/>
        </p:nvSpPr>
        <p:spPr>
          <a:xfrm>
            <a:off x="1670050" y="3268663"/>
            <a:ext cx="9031288" cy="144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endParaRPr lang="pt-BR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+mj-lt"/>
              <a:buAutoNum type="arabicPeriod"/>
              <a:defRPr/>
            </a:pPr>
            <a:r>
              <a:rPr lang="pt-B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Bittner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G., et al. Cirurgia </a:t>
            </a:r>
            <a:r>
              <a:rPr lang="pt-B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micrográfica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Mohs: revisão de indicações, técnica, resultados e considerações.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+mj-lt"/>
              <a:buAutoNum type="arabicPeriod"/>
              <a:defRPr/>
            </a:pPr>
            <a:r>
              <a:rPr lang="pt-B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Marmur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Ellen, et al. Use of High-Frequency, High-</a:t>
            </a:r>
            <a:r>
              <a:rPr lang="pt-B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Ultrasound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Before Mohs Surgery.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+mj-lt"/>
              <a:buAutoNum type="arabicPeriod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Saito, M. SBUS, 2021. Ultrassonografia aplicada a dermatologia e cosmiatria.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+mj-lt"/>
              <a:buAutoNum type="arabicPeriod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Zattar, L. e Cerri, G.G. Ultrassonografia dermatológica, 2021.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+mj-lt"/>
              <a:buAutoNum type="arabicPeriod"/>
              <a:defRPr/>
            </a:pPr>
            <a:r>
              <a:rPr lang="pt-B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Finato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V. e Vargas, E. Imagem em Dermatologia e Cirurgia Plástica, 2023.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endParaRPr lang="pt-BR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4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7CF339D1-1AFF-D390-BF88-9C774666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651000"/>
            <a:ext cx="36210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aixaDeTexto 10">
            <a:extLst>
              <a:ext uri="{FF2B5EF4-FFF2-40B4-BE49-F238E27FC236}">
                <a16:creationId xmlns:a16="http://schemas.microsoft.com/office/drawing/2014/main" id="{A2B30CFD-2C4C-4A34-86D8-7D28BF58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1835150"/>
            <a:ext cx="185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REFERÊNCIA</a:t>
            </a:r>
          </a:p>
        </p:txBody>
      </p:sp>
      <p:pic>
        <p:nvPicPr>
          <p:cNvPr id="5126" name="Imagem 4">
            <a:extLst>
              <a:ext uri="{FF2B5EF4-FFF2-40B4-BE49-F238E27FC236}">
                <a16:creationId xmlns:a16="http://schemas.microsoft.com/office/drawing/2014/main" id="{4DDE446D-7BD8-C944-9DD1-0E235D17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5" descr="Forma, Retângulo&#10;&#10;Descrição gerada automaticamente">
            <a:extLst>
              <a:ext uri="{FF2B5EF4-FFF2-40B4-BE49-F238E27FC236}">
                <a16:creationId xmlns:a16="http://schemas.microsoft.com/office/drawing/2014/main" id="{A9195E01-C06B-838D-56B5-BD0576C2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620838"/>
            <a:ext cx="32146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CaixaDeTexto 10">
            <a:extLst>
              <a:ext uri="{FF2B5EF4-FFF2-40B4-BE49-F238E27FC236}">
                <a16:creationId xmlns:a16="http://schemas.microsoft.com/office/drawing/2014/main" id="{9A373AA5-407C-B2BB-949A-EBB6F533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1782763"/>
            <a:ext cx="182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MÉTODO</a:t>
            </a:r>
          </a:p>
        </p:txBody>
      </p:sp>
      <p:sp>
        <p:nvSpPr>
          <p:cNvPr id="5129" name="CaixaDeTexto 2">
            <a:extLst>
              <a:ext uri="{FF2B5EF4-FFF2-40B4-BE49-F238E27FC236}">
                <a16:creationId xmlns:a16="http://schemas.microsoft.com/office/drawing/2014/main" id="{0A93B823-2CF5-8616-0792-5B39E13EA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2883590"/>
            <a:ext cx="4398224" cy="2929007"/>
          </a:xfrm>
          <a:prstGeom prst="rect">
            <a:avLst/>
          </a:prstGeom>
          <a:noFill/>
          <a:ln w="9525">
            <a:solidFill>
              <a:schemeClr val="accent1">
                <a:hueOff val="0"/>
                <a:satOff val="0"/>
                <a:lumOff val="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altLang="pt-BR" sz="16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Utilizou-se aparelho ultrassonográfico portátil </a:t>
            </a:r>
            <a:r>
              <a:rPr lang="pt-BR" altLang="pt-BR" sz="1600" dirty="0" err="1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Logic</a:t>
            </a:r>
            <a:r>
              <a:rPr lang="pt-BR" altLang="pt-BR" sz="16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E, com sonda de alta frequência (22 </a:t>
            </a:r>
            <a:r>
              <a:rPr lang="pt-BR" altLang="pt-BR" sz="1600" dirty="0" err="1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mHz</a:t>
            </a:r>
            <a:r>
              <a:rPr lang="pt-BR" altLang="pt-BR" sz="16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), com </a:t>
            </a:r>
            <a:r>
              <a:rPr lang="pt-BR" altLang="pt-BR" sz="1600" i="1" dirty="0" err="1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footprint</a:t>
            </a:r>
            <a:r>
              <a:rPr lang="pt-BR" altLang="pt-BR" sz="1600" dirty="0"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pequeno, para a avaliação das lesões que foram submetidas a CMM.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Para a realização do exame, foi aplicado uma generosa camada de gel com temperatura ambiente, de consistência mais firme, sem compressão, com posicionamento do foco na lesão, a fim de obter as camadas da pele com maior precisão </a:t>
            </a:r>
            <a:r>
              <a:rPr lang="pt-BR" altLang="pt-BR" sz="16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(3)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e delimitar com clareza a lesão estudada e suas relações </a:t>
            </a:r>
            <a:r>
              <a:rPr lang="pt-BR" altLang="pt-BR" sz="16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(2)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5130" name="Imagem 7">
            <a:extLst>
              <a:ext uri="{FF2B5EF4-FFF2-40B4-BE49-F238E27FC236}">
                <a16:creationId xmlns:a16="http://schemas.microsoft.com/office/drawing/2014/main" id="{E7B59020-7032-8A15-3F51-C76B9E92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11" y="2899914"/>
            <a:ext cx="4181523" cy="22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Dobrada para Cima 5">
            <a:extLst>
              <a:ext uri="{FF2B5EF4-FFF2-40B4-BE49-F238E27FC236}">
                <a16:creationId xmlns:a16="http://schemas.microsoft.com/office/drawing/2014/main" id="{34436E76-3D2E-1F6C-23F1-A59BCD923F04}"/>
              </a:ext>
            </a:extLst>
          </p:cNvPr>
          <p:cNvSpPr/>
          <p:nvPr/>
        </p:nvSpPr>
        <p:spPr>
          <a:xfrm>
            <a:off x="7437438" y="5270502"/>
            <a:ext cx="1249837" cy="443671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AAB79E-BF3E-D09E-5670-39E18F1C7239}"/>
              </a:ext>
            </a:extLst>
          </p:cNvPr>
          <p:cNvSpPr txBox="1"/>
          <p:nvPr/>
        </p:nvSpPr>
        <p:spPr>
          <a:xfrm>
            <a:off x="8952139" y="5270502"/>
            <a:ext cx="264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Imagem ultrassonográfica modo B, demonstrando com clareza as camadas da pele com padrão normal</a:t>
            </a:r>
            <a:r>
              <a:rPr lang="pt-BR" altLang="pt-BR" sz="12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(3)</a:t>
            </a:r>
            <a:endParaRPr lang="pt-BR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4">
            <a:extLst>
              <a:ext uri="{FF2B5EF4-FFF2-40B4-BE49-F238E27FC236}">
                <a16:creationId xmlns:a16="http://schemas.microsoft.com/office/drawing/2014/main" id="{E962AEDA-AE90-E058-E3FA-3AE57AE3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2">
            <a:extLst>
              <a:ext uri="{FF2B5EF4-FFF2-40B4-BE49-F238E27FC236}">
                <a16:creationId xmlns:a16="http://schemas.microsoft.com/office/drawing/2014/main" id="{022C2239-2BAB-A075-853C-29300CC7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" y="2736813"/>
            <a:ext cx="11488737" cy="20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 CMM é uma técnica que demarca o tumor e suas margens cirúrgicas </a:t>
            </a:r>
            <a:r>
              <a:rPr lang="pt-BR" altLang="pt-BR" sz="16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(4) 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 serem excisadas no primeiro estágio (geralmente 1 a 2 mm), com o auxílio de lupas cirúrgicas ou da </a:t>
            </a:r>
            <a:r>
              <a:rPr lang="pt-BR" altLang="pt-BR" sz="16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dermatoscopia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 Faz-se a remoção do tumor clinicamente evidente, sendo realizadas marcas de orientação, geralmente nas posições de 12, 3 e 6 horas, tornando possível a localização do tumor residual caso seja observado no exame microscópico. Em seguida, a margem demarcada é removida com a lâmina de bisturi que pode ser angulada em 45° e 90° em relação à pele. Se tumor residual for observado no exame microscópico (margens positivas), o processo é repetido . A alta taxa de cura com esta técnica é possível já que praticamente 100% das margens são checadas pelo microscópio, durante a cirurgia . Após a obtenção da margem livre, é realizada a reconstrução da ferida (resultante da “retirada“ do tumor). </a:t>
            </a:r>
            <a:endParaRPr lang="pt-BR" altLang="pt-BR" sz="1600" dirty="0">
              <a:latin typeface="Apple Braille" pitchFamily="2" charset="0"/>
            </a:endParaRPr>
          </a:p>
        </p:txBody>
      </p:sp>
      <p:pic>
        <p:nvPicPr>
          <p:cNvPr id="6148" name="Google Shape;99;p3">
            <a:extLst>
              <a:ext uri="{FF2B5EF4-FFF2-40B4-BE49-F238E27FC236}">
                <a16:creationId xmlns:a16="http://schemas.microsoft.com/office/drawing/2014/main" id="{48CB34B5-D3E7-3E81-F823-38EB95D936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11" y="4541876"/>
            <a:ext cx="4686064" cy="13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m 5" descr="Forma, Retângulo&#10;&#10;Descrição gerada automaticamente">
            <a:extLst>
              <a:ext uri="{FF2B5EF4-FFF2-40B4-BE49-F238E27FC236}">
                <a16:creationId xmlns:a16="http://schemas.microsoft.com/office/drawing/2014/main" id="{605B7ABE-A901-DF2F-FC8E-B4AE82BC2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620838"/>
            <a:ext cx="32146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CaixaDeTexto 10">
            <a:extLst>
              <a:ext uri="{FF2B5EF4-FFF2-40B4-BE49-F238E27FC236}">
                <a16:creationId xmlns:a16="http://schemas.microsoft.com/office/drawing/2014/main" id="{B3156067-4F6D-7572-1B11-E58278228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1782763"/>
            <a:ext cx="182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MÉTODO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DA61B1-305F-B7E0-9BA4-C72C6376C869}"/>
              </a:ext>
            </a:extLst>
          </p:cNvPr>
          <p:cNvSpPr txBox="1"/>
          <p:nvPr/>
        </p:nvSpPr>
        <p:spPr>
          <a:xfrm>
            <a:off x="7886699" y="4717812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Demonstração das etapas da cirurgia de </a:t>
            </a:r>
            <a:r>
              <a:rPr lang="pt-BR" sz="1100" dirty="0" err="1"/>
              <a:t>Mohs</a:t>
            </a:r>
            <a:r>
              <a:rPr lang="pt-BR" altLang="pt-BR" sz="11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(4)</a:t>
            </a:r>
            <a:r>
              <a:rPr lang="pt-BR" sz="11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4">
            <a:extLst>
              <a:ext uri="{FF2B5EF4-FFF2-40B4-BE49-F238E27FC236}">
                <a16:creationId xmlns:a16="http://schemas.microsoft.com/office/drawing/2014/main" id="{6A4E5776-50B8-92F0-CA17-BB7F27EB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ixaDeTexto 2">
            <a:extLst>
              <a:ext uri="{FF2B5EF4-FFF2-40B4-BE49-F238E27FC236}">
                <a16:creationId xmlns:a16="http://schemas.microsoft.com/office/drawing/2014/main" id="{2B428ABC-5800-BCAA-63E4-655AC7F0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825750"/>
            <a:ext cx="10825990" cy="27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 avaliação ultrassonográfica em pacientes com lesões suspeitas que serão submetidas a biópsia ou a CMM, nos permite </a:t>
            </a:r>
            <a:r>
              <a:rPr lang="pt-BR" altLang="pt-BR" sz="1600" dirty="0">
                <a:solidFill>
                  <a:schemeClr val="accent1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estudar e identificar as principais características e suas relações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com as estruturas adjacentes.</a:t>
            </a:r>
          </a:p>
          <a:p>
            <a:pPr algn="just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Os carcinomas </a:t>
            </a:r>
            <a:r>
              <a:rPr lang="pt-BR" altLang="pt-BR" sz="16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basocelulares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(CBC) se apresentam à ultrassonografia como lesões </a:t>
            </a:r>
            <a:r>
              <a:rPr lang="pt-BR" altLang="pt-BR" sz="16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dermoepidérmicas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, ovais ou em faixa, margem pouco irregulares, hipoecogênicas com pontos </a:t>
            </a:r>
            <a:r>
              <a:rPr lang="pt-BR" altLang="pt-BR" sz="16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hiperecogênicos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de permeio (podem representar ninhos compactos de células neoplásicas), bem comuns nesse tipo de tumor, porém não é </a:t>
            </a:r>
            <a:r>
              <a:rPr lang="pt-BR" altLang="pt-BR" sz="16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patognomônico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e a presença de sete ou mais pontos, têm sido relacionados a risco maior de recorrência </a:t>
            </a:r>
            <a:r>
              <a:rPr lang="pt-BR" altLang="pt-BR" sz="16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(1,2,5)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 O estudo Doppler evidencia exuberante vascularização na base e no centro da lesão.</a:t>
            </a:r>
          </a:p>
          <a:p>
            <a:pPr algn="just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Já o carcinoma espinocelular (CEC), também é hipoecogênico em faixa, localização </a:t>
            </a:r>
            <a:r>
              <a:rPr lang="pt-BR" altLang="pt-BR" sz="16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dermoepidérmica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, porém não é comum apresentar os pontos </a:t>
            </a:r>
            <a:r>
              <a:rPr lang="pt-BR" altLang="pt-BR" sz="16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hiperecogênicos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de permeio e a vascularização é moderada ao Doppler, além de ser mais comum o envolvimento de estruturas mais profundas, em relação ao CBC </a:t>
            </a:r>
            <a:r>
              <a:rPr lang="pt-BR" altLang="pt-BR" sz="1600" baseline="300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(1,2,5)</a:t>
            </a:r>
            <a:r>
              <a:rPr lang="pt-BR" altLang="pt-BR" sz="16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pt-BR" altLang="pt-BR" sz="1600" baseline="30000" dirty="0">
              <a:solidFill>
                <a:srgbClr val="000000"/>
              </a:solidFill>
              <a:latin typeface="Apple Braille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72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32645472-D4A5-CDFF-BD91-47832160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550988"/>
            <a:ext cx="4867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aixaDeTexto 10">
            <a:extLst>
              <a:ext uri="{FF2B5EF4-FFF2-40B4-BE49-F238E27FC236}">
                <a16:creationId xmlns:a16="http://schemas.microsoft.com/office/drawing/2014/main" id="{9464C39B-0A50-7B7A-6A5F-43631765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1758950"/>
            <a:ext cx="39798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DISCUSSÃO E APRESENTAÇÃO DE IMAGENS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4">
            <a:extLst>
              <a:ext uri="{FF2B5EF4-FFF2-40B4-BE49-F238E27FC236}">
                <a16:creationId xmlns:a16="http://schemas.microsoft.com/office/drawing/2014/main" id="{A00DD26B-DE3B-AA7D-DB93-4C277A3A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Google Shape;111;p5">
            <a:extLst>
              <a:ext uri="{FF2B5EF4-FFF2-40B4-BE49-F238E27FC236}">
                <a16:creationId xmlns:a16="http://schemas.microsoft.com/office/drawing/2014/main" id="{8CC61DEF-1695-FAF1-1260-B8F25BCDD4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r="10193" b="13300"/>
          <a:stretch>
            <a:fillRect/>
          </a:stretch>
        </p:blipFill>
        <p:spPr bwMode="auto">
          <a:xfrm>
            <a:off x="7111660" y="280988"/>
            <a:ext cx="16986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Google Shape;112;p5">
            <a:extLst>
              <a:ext uri="{FF2B5EF4-FFF2-40B4-BE49-F238E27FC236}">
                <a16:creationId xmlns:a16="http://schemas.microsoft.com/office/drawing/2014/main" id="{23266B26-CB15-62F0-015B-BF6A3DF30A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7" y="3162979"/>
            <a:ext cx="213201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Google Shape;113;p5">
            <a:extLst>
              <a:ext uri="{FF2B5EF4-FFF2-40B4-BE49-F238E27FC236}">
                <a16:creationId xmlns:a16="http://schemas.microsoft.com/office/drawing/2014/main" id="{D538ECE4-C2B1-0F68-CB41-39C91C762B4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/>
          <a:stretch>
            <a:fillRect/>
          </a:stretch>
        </p:blipFill>
        <p:spPr bwMode="auto">
          <a:xfrm>
            <a:off x="5287965" y="3162979"/>
            <a:ext cx="25828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Google Shape;114;p5">
            <a:extLst>
              <a:ext uri="{FF2B5EF4-FFF2-40B4-BE49-F238E27FC236}">
                <a16:creationId xmlns:a16="http://schemas.microsoft.com/office/drawing/2014/main" id="{E7EE3466-65EF-8887-BD83-66342FBAEC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t="8289"/>
          <a:stretch>
            <a:fillRect/>
          </a:stretch>
        </p:blipFill>
        <p:spPr bwMode="auto">
          <a:xfrm>
            <a:off x="8671153" y="3150982"/>
            <a:ext cx="25082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Google Shape;118;p5">
            <a:extLst>
              <a:ext uri="{FF2B5EF4-FFF2-40B4-BE49-F238E27FC236}">
                <a16:creationId xmlns:a16="http://schemas.microsoft.com/office/drawing/2014/main" id="{87F8711E-DE8C-6BFA-DCB7-6E9132C2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938" y="1766888"/>
            <a:ext cx="2466068" cy="10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pt-BR" altLang="pt-B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Carcinoma </a:t>
            </a:r>
            <a:r>
              <a:rPr lang="pt-BR" altLang="pt-BR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basocelular</a:t>
            </a:r>
            <a:r>
              <a:rPr lang="pt-BR" altLang="pt-B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Imagem clínica de um paciente sexo masculino, 75 anos, dados clínicos de exposição solar ao longo da vida laboral. Lesão localizada na região zigomática esquerda.</a:t>
            </a:r>
          </a:p>
        </p:txBody>
      </p:sp>
      <p:sp>
        <p:nvSpPr>
          <p:cNvPr id="7176" name="Google Shape;115;p5">
            <a:extLst>
              <a:ext uri="{FF2B5EF4-FFF2-40B4-BE49-F238E27FC236}">
                <a16:creationId xmlns:a16="http://schemas.microsoft.com/office/drawing/2014/main" id="{B4B1055E-87F9-FD5A-D7F1-41DAFAC4E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609" y="5304601"/>
            <a:ext cx="4611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avaliação ultrassonográfica evidencia lesão nodular circunscrita, hipoecogênica, com focos </a:t>
            </a:r>
            <a:r>
              <a:rPr lang="pt-BR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hiperecogênicos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permeio, localizada na derme, superficialmente, com discreto reforço acústico posterior, com vascularização exuberante central e periférica ao Doppler. </a:t>
            </a:r>
            <a:endParaRPr lang="pt-BR" altLang="pt-BR" sz="1200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Google Shape;118;p5">
            <a:extLst>
              <a:ext uri="{FF2B5EF4-FFF2-40B4-BE49-F238E27FC236}">
                <a16:creationId xmlns:a16="http://schemas.microsoft.com/office/drawing/2014/main" id="{1EDB6FEB-8A85-4173-E903-39D28DFA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188" y="4753345"/>
            <a:ext cx="1884022" cy="7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pt-BR" altLang="pt-B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Imagem da  </a:t>
            </a:r>
            <a:r>
              <a:rPr lang="pt-BR" altLang="pt-BR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Dermatoscopia</a:t>
            </a:r>
            <a:r>
              <a:rPr lang="pt-BR" altLang="pt-B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Área rosa leitosa, com poucas crisálidas e vasos arboriformes.</a:t>
            </a:r>
            <a:endParaRPr lang="pt-BR" altLang="pt-BR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4">
            <a:extLst>
              <a:ext uri="{FF2B5EF4-FFF2-40B4-BE49-F238E27FC236}">
                <a16:creationId xmlns:a16="http://schemas.microsoft.com/office/drawing/2014/main" id="{F034C0AE-D555-51F0-6966-9B5669B6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Google Shape;115;p5">
            <a:extLst>
              <a:ext uri="{FF2B5EF4-FFF2-40B4-BE49-F238E27FC236}">
                <a16:creationId xmlns:a16="http://schemas.microsoft.com/office/drawing/2014/main" id="{7245D2A5-54FD-85C5-E8C9-49144BB8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208" y="5058815"/>
            <a:ext cx="6213233" cy="9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A avaliação ultrassonográfica evidencia lesão nodular circunscrita, hipoecogênica, com focos </a:t>
            </a:r>
            <a:r>
              <a:rPr lang="pt-BR" altLang="pt-BR" sz="14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hiperecogênicos</a:t>
            </a: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de permeio, localizada na derme, superficialmente, com irregularidades da superfície epidérmica, discreto reforço acústico posterior e vascularização central e periférica ao Doppler. </a:t>
            </a:r>
            <a:endParaRPr lang="pt-BR" altLang="pt-BR" sz="1400" dirty="0">
              <a:solidFill>
                <a:srgbClr val="000000"/>
              </a:solidFill>
              <a:latin typeface="Apple Braille" pitchFamily="2" charset="0"/>
              <a:ea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9224" name="Google Shape;123;p6">
            <a:extLst>
              <a:ext uri="{FF2B5EF4-FFF2-40B4-BE49-F238E27FC236}">
                <a16:creationId xmlns:a16="http://schemas.microsoft.com/office/drawing/2014/main" id="{0F3DCCC3-600C-71B1-AF74-0E6CFA18C9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50" y="363998"/>
            <a:ext cx="19605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Google Shape;124;p6">
            <a:extLst>
              <a:ext uri="{FF2B5EF4-FFF2-40B4-BE49-F238E27FC236}">
                <a16:creationId xmlns:a16="http://schemas.microsoft.com/office/drawing/2014/main" id="{7A80E49C-EA4F-0DDC-C929-C9721ECCD4A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91" y="3063746"/>
            <a:ext cx="18319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oogle Shape;125;p6">
            <a:extLst>
              <a:ext uri="{FF2B5EF4-FFF2-40B4-BE49-F238E27FC236}">
                <a16:creationId xmlns:a16="http://schemas.microsoft.com/office/drawing/2014/main" id="{9DD034E5-A37C-C6CE-3CAE-7B51B8A2DE3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/>
          <a:stretch>
            <a:fillRect/>
          </a:stretch>
        </p:blipFill>
        <p:spPr bwMode="auto">
          <a:xfrm>
            <a:off x="5228603" y="3063746"/>
            <a:ext cx="29479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Google Shape;126;p6">
            <a:extLst>
              <a:ext uri="{FF2B5EF4-FFF2-40B4-BE49-F238E27FC236}">
                <a16:creationId xmlns:a16="http://schemas.microsoft.com/office/drawing/2014/main" id="{C795A295-363D-D6B2-3AA2-6C08D0A7C1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t="9494"/>
          <a:stretch>
            <a:fillRect/>
          </a:stretch>
        </p:blipFill>
        <p:spPr bwMode="auto">
          <a:xfrm>
            <a:off x="8468138" y="3056764"/>
            <a:ext cx="29956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Google Shape;128;p6">
            <a:extLst>
              <a:ext uri="{FF2B5EF4-FFF2-40B4-BE49-F238E27FC236}">
                <a16:creationId xmlns:a16="http://schemas.microsoft.com/office/drawing/2014/main" id="{B9C86EE0-6DAF-32DF-D156-5CB2FE2C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959666"/>
            <a:ext cx="4749800" cy="738623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pt-BR" altLang="pt-BR" sz="1400" dirty="0">
                <a:latin typeface="Apple Braille" pitchFamily="2" charset="0"/>
                <a:cs typeface="Arial" panose="020B0604020202020204" pitchFamily="34" charset="0"/>
              </a:rPr>
              <a:t>Carcinoma basocelular. Imagem clínica de uma paciente sexo feminino, 68 anos.  Lesão localizada na região do </a:t>
            </a:r>
            <a:r>
              <a:rPr lang="pt-BR" altLang="pt-BR" sz="1400" dirty="0" err="1">
                <a:latin typeface="Apple Braille" pitchFamily="2" charset="0"/>
                <a:cs typeface="Arial" panose="020B0604020202020204" pitchFamily="34" charset="0"/>
              </a:rPr>
              <a:t>peri-orbitária</a:t>
            </a:r>
            <a:r>
              <a:rPr lang="pt-BR" altLang="pt-BR" sz="1400" dirty="0">
                <a:latin typeface="Apple Braille" pitchFamily="2" charset="0"/>
                <a:cs typeface="Arial" panose="020B0604020202020204" pitchFamily="34" charset="0"/>
              </a:rPr>
              <a:t> esquerda.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0831CF-F547-9DCC-A347-B782D5BAD49C}"/>
              </a:ext>
            </a:extLst>
          </p:cNvPr>
          <p:cNvSpPr txBox="1"/>
          <p:nvPr/>
        </p:nvSpPr>
        <p:spPr>
          <a:xfrm>
            <a:off x="311760" y="4618823"/>
            <a:ext cx="386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Imagem da  Dermatoscopia</a:t>
            </a: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</a:rPr>
              <a:t>. Área rosa leitosa, com crisálias e vasos arboriformes.</a:t>
            </a:r>
            <a:endParaRPr lang="pt-BR" altLang="pt-BR" sz="1400" dirty="0">
              <a:solidFill>
                <a:srgbClr val="000000"/>
              </a:solidFill>
              <a:latin typeface="Apple Braille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4">
            <a:extLst>
              <a:ext uri="{FF2B5EF4-FFF2-40B4-BE49-F238E27FC236}">
                <a16:creationId xmlns:a16="http://schemas.microsoft.com/office/drawing/2014/main" id="{05273EE7-7E75-00E1-8B00-135AA5E74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0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136;g1e5df69d5a8_0_2">
            <a:extLst>
              <a:ext uri="{FF2B5EF4-FFF2-40B4-BE49-F238E27FC236}">
                <a16:creationId xmlns:a16="http://schemas.microsoft.com/office/drawing/2014/main" id="{651C1730-5695-9A22-3621-CC46CBE193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9282113" y="715963"/>
            <a:ext cx="15462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137;g1e5df69d5a8_0_2">
            <a:extLst>
              <a:ext uri="{FF2B5EF4-FFF2-40B4-BE49-F238E27FC236}">
                <a16:creationId xmlns:a16="http://schemas.microsoft.com/office/drawing/2014/main" id="{E9A177C9-6D20-22EC-58FF-DF8D932318B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2151"/>
          <a:stretch>
            <a:fillRect/>
          </a:stretch>
        </p:blipFill>
        <p:spPr bwMode="auto">
          <a:xfrm>
            <a:off x="5761038" y="731838"/>
            <a:ext cx="1816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Google Shape;134;g1e5df69d5a8_0_2">
            <a:extLst>
              <a:ext uri="{FF2B5EF4-FFF2-40B4-BE49-F238E27FC236}">
                <a16:creationId xmlns:a16="http://schemas.microsoft.com/office/drawing/2014/main" id="{2784EA2D-5D1C-6BF8-D396-394E80E0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2232025"/>
            <a:ext cx="3478212" cy="12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Carcinoma espinocelular. </a:t>
            </a:r>
            <a:r>
              <a:rPr lang="pt-BR" altLang="pt-BR" sz="1400" dirty="0">
                <a:latin typeface="Apple Braille" pitchFamily="2" charset="0"/>
                <a:cs typeface="Arial" panose="020B0604020202020204" pitchFamily="34" charset="0"/>
              </a:rPr>
              <a:t>Imagem clínica de um paciente sexo masculino, 72 anos, com lesão biopsiada na região </a:t>
            </a:r>
            <a:r>
              <a:rPr lang="pt-BR" altLang="pt-BR" sz="1400" dirty="0" err="1">
                <a:latin typeface="Apple Braille" pitchFamily="2" charset="0"/>
                <a:cs typeface="Arial" panose="020B0604020202020204" pitchFamily="34" charset="0"/>
              </a:rPr>
              <a:t>supratip</a:t>
            </a:r>
            <a:r>
              <a:rPr lang="pt-BR" altLang="pt-BR" sz="1400" dirty="0">
                <a:latin typeface="Apple Braille" pitchFamily="2" charset="0"/>
                <a:cs typeface="Arial" panose="020B0604020202020204" pitchFamily="34" charset="0"/>
              </a:rPr>
              <a:t> à direita.</a:t>
            </a:r>
            <a:endParaRPr lang="pt-BR" altLang="pt-BR" sz="1400" dirty="0">
              <a:solidFill>
                <a:srgbClr val="000000"/>
              </a:solidFill>
              <a:latin typeface="Apple Braille" pitchFamily="2" charset="0"/>
              <a:ea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endParaRPr lang="pt-BR" altLang="pt-BR" sz="1600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48" name="Google Shape;135;g1e5df69d5a8_0_2">
            <a:extLst>
              <a:ext uri="{FF2B5EF4-FFF2-40B4-BE49-F238E27FC236}">
                <a16:creationId xmlns:a16="http://schemas.microsoft.com/office/drawing/2014/main" id="{837B4474-BAE1-3AB8-F200-6F5881028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450" y="2246313"/>
            <a:ext cx="2695575" cy="7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pt-BR" altLang="pt-BR" sz="1400" dirty="0">
                <a:latin typeface="Apple Braille" pitchFamily="2" charset="0"/>
                <a:cs typeface="Arial" panose="020B0604020202020204" pitchFamily="34" charset="0"/>
              </a:rPr>
              <a:t>Imagem de Dermatoscopia. Pápula rosada com ulceração central e polimorfismo vascular,</a:t>
            </a:r>
            <a:endParaRPr lang="pt-BR" altLang="pt-BR" sz="1400" dirty="0">
              <a:solidFill>
                <a:srgbClr val="000000"/>
              </a:solidFill>
              <a:latin typeface="Apple Braille" pitchFamily="2" charset="0"/>
              <a:ea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0249" name="Google Shape;143;g1e567c219eb_0_0">
            <a:extLst>
              <a:ext uri="{FF2B5EF4-FFF2-40B4-BE49-F238E27FC236}">
                <a16:creationId xmlns:a16="http://schemas.microsoft.com/office/drawing/2014/main" id="{8F21DBC6-BFAA-2DAE-A397-23D46DC55EA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984936"/>
            <a:ext cx="2244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Google Shape;146;g1e567c219eb_0_0">
            <a:extLst>
              <a:ext uri="{FF2B5EF4-FFF2-40B4-BE49-F238E27FC236}">
                <a16:creationId xmlns:a16="http://schemas.microsoft.com/office/drawing/2014/main" id="{56FAE303-61D7-D12B-850A-4E568C3265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30" y="2984936"/>
            <a:ext cx="21542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Google Shape;142;g1e567c219eb_0_0">
            <a:extLst>
              <a:ext uri="{FF2B5EF4-FFF2-40B4-BE49-F238E27FC236}">
                <a16:creationId xmlns:a16="http://schemas.microsoft.com/office/drawing/2014/main" id="{C0494711-E1EC-D4C4-5C26-2CA2871E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6" y="4917109"/>
            <a:ext cx="7054850" cy="113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Imagem ultrassonográfica modo </a:t>
            </a:r>
            <a:r>
              <a:rPr lang="pt-BR" altLang="pt-BR" sz="14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 evidencia lesão nodular circunscrita, hipoecogênica, </a:t>
            </a:r>
            <a:r>
              <a:rPr lang="pt-BR" altLang="pt-BR" sz="1400" dirty="0" err="1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dermoepidérmica</a:t>
            </a: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, com irregularidades da superfície epidérmica, discreto reforço acústico posterior. N</a:t>
            </a:r>
            <a:r>
              <a:rPr lang="pt-BR" altLang="pt-BR" sz="1400" dirty="0">
                <a:latin typeface="Apple Braille" pitchFamily="2" charset="0"/>
                <a:cs typeface="Arial" panose="020B0604020202020204" pitchFamily="34" charset="0"/>
              </a:rPr>
              <a:t>ote que não há extensão a planos profundos e há proximidade com vasos regionais.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252" name="Google Shape;144;g1e567c219eb_0_0">
            <a:extLst>
              <a:ext uri="{FF2B5EF4-FFF2-40B4-BE49-F238E27FC236}">
                <a16:creationId xmlns:a16="http://schemas.microsoft.com/office/drawing/2014/main" id="{2EBBDBE5-E964-1B27-EFCB-5C00BB6C7E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89" y="3040498"/>
            <a:ext cx="226536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>
            <a:extLst>
              <a:ext uri="{FF2B5EF4-FFF2-40B4-BE49-F238E27FC236}">
                <a16:creationId xmlns:a16="http://schemas.microsoft.com/office/drawing/2014/main" id="{417C81F3-D73D-35B0-0A13-14EB20089694}"/>
              </a:ext>
            </a:extLst>
          </p:cNvPr>
          <p:cNvSpPr/>
          <p:nvPr/>
        </p:nvSpPr>
        <p:spPr>
          <a:xfrm>
            <a:off x="2987225" y="3912036"/>
            <a:ext cx="221629" cy="1176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8783AA-5722-3FA0-9DFD-C2D7162B86D9}"/>
              </a:ext>
            </a:extLst>
          </p:cNvPr>
          <p:cNvSpPr txBox="1"/>
          <p:nvPr/>
        </p:nvSpPr>
        <p:spPr>
          <a:xfrm>
            <a:off x="8061551" y="4595651"/>
            <a:ext cx="347821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endParaRPr lang="pt-BR" altLang="pt-B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Apple Braille" pitchFamily="2" charset="0"/>
                <a:cs typeface="Arial" panose="020B0604020202020204" pitchFamily="34" charset="0"/>
                <a:sym typeface="Arial" panose="020B0604020202020204" pitchFamily="34" charset="0"/>
              </a:rPr>
              <a:t>Imagem ultrassonográfica Color Doppler evidencia aumento moderado da vascularização central e periférica. Arquivo pessoal.</a:t>
            </a:r>
            <a:endParaRPr lang="pt-BR" altLang="pt-BR" sz="1400" dirty="0">
              <a:solidFill>
                <a:srgbClr val="000000"/>
              </a:solidFill>
              <a:latin typeface="Apple Braille" pitchFamily="2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1353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Apple Braille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Ticiane Vallim</cp:lastModifiedBy>
  <cp:revision>40</cp:revision>
  <dcterms:created xsi:type="dcterms:W3CDTF">2023-08-01T17:59:45Z</dcterms:created>
  <dcterms:modified xsi:type="dcterms:W3CDTF">2023-09-21T02:52:39Z</dcterms:modified>
</cp:coreProperties>
</file>