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2" r:id="rId4"/>
    <p:sldId id="262" r:id="rId5"/>
    <p:sldId id="267" r:id="rId6"/>
    <p:sldId id="273" r:id="rId7"/>
    <p:sldId id="263" r:id="rId8"/>
    <p:sldId id="264" r:id="rId9"/>
    <p:sldId id="269" r:id="rId10"/>
    <p:sldId id="268" r:id="rId11"/>
    <p:sldId id="270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300"/>
    <a:srgbClr val="FCC503"/>
    <a:srgbClr val="024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09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15F041-476D-F646-893F-9B6CC28B4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B1F4DC0-D0E6-9740-BE5E-D6A876C06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14D476C4-826D-9A44-BF67-FD7758081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32541" r="12222" b="38128"/>
          <a:stretch/>
        </p:blipFill>
        <p:spPr>
          <a:xfrm>
            <a:off x="4456529" y="3923414"/>
            <a:ext cx="2679767" cy="563526"/>
          </a:xfrm>
          <a:prstGeom prst="rect">
            <a:avLst/>
          </a:prstGeom>
        </p:spPr>
      </p:pic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178C7657-07CE-6444-9157-1BCC401A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29274" r="12222" b="37086"/>
          <a:stretch/>
        </p:blipFill>
        <p:spPr>
          <a:xfrm>
            <a:off x="4456529" y="2200940"/>
            <a:ext cx="2679767" cy="64633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49DA43-2EFD-9343-B0CA-E9E0F47FED88}"/>
              </a:ext>
            </a:extLst>
          </p:cNvPr>
          <p:cNvSpPr txBox="1"/>
          <p:nvPr/>
        </p:nvSpPr>
        <p:spPr>
          <a:xfrm>
            <a:off x="4472609" y="2351664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D87300"/>
                </a:solidFill>
              </a:rPr>
              <a:t> TÍTULO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1E4424-EF66-6549-B948-A6D18551B3DA}"/>
              </a:ext>
            </a:extLst>
          </p:cNvPr>
          <p:cNvSpPr txBox="1"/>
          <p:nvPr/>
        </p:nvSpPr>
        <p:spPr>
          <a:xfrm>
            <a:off x="4734825" y="2847271"/>
            <a:ext cx="629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CC8BF5-BB69-6849-8533-6F9CA2D2E30B}"/>
              </a:ext>
            </a:extLst>
          </p:cNvPr>
          <p:cNvSpPr txBox="1"/>
          <p:nvPr/>
        </p:nvSpPr>
        <p:spPr>
          <a:xfrm>
            <a:off x="4472609" y="4005474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D87300"/>
                </a:solidFill>
              </a:rPr>
              <a:t>PALESTRANTES</a:t>
            </a:r>
            <a:endParaRPr lang="pt-BR" dirty="0">
              <a:solidFill>
                <a:srgbClr val="D873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2E3642-118E-F14B-9909-3BC3D71FFC01}"/>
              </a:ext>
            </a:extLst>
          </p:cNvPr>
          <p:cNvSpPr txBox="1"/>
          <p:nvPr/>
        </p:nvSpPr>
        <p:spPr>
          <a:xfrm>
            <a:off x="4734825" y="4564432"/>
            <a:ext cx="629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24471"/>
                </a:solidFill>
              </a:rPr>
              <a:t>Daniela O A Salim; Nathalia S </a:t>
            </a:r>
            <a:r>
              <a:rPr lang="pt-BR" dirty="0" err="1">
                <a:solidFill>
                  <a:srgbClr val="024471"/>
                </a:solidFill>
              </a:rPr>
              <a:t>Falqueto</a:t>
            </a:r>
            <a:r>
              <a:rPr lang="pt-BR" dirty="0">
                <a:solidFill>
                  <a:srgbClr val="024471"/>
                </a:solidFill>
              </a:rPr>
              <a:t>; Pedro H F </a:t>
            </a:r>
            <a:r>
              <a:rPr lang="pt-BR" dirty="0" err="1">
                <a:solidFill>
                  <a:srgbClr val="024471"/>
                </a:solidFill>
              </a:rPr>
              <a:t>Mengegatti</a:t>
            </a:r>
            <a:r>
              <a:rPr lang="pt-BR" dirty="0">
                <a:solidFill>
                  <a:srgbClr val="024471"/>
                </a:solidFill>
              </a:rPr>
              <a:t>;</a:t>
            </a:r>
          </a:p>
          <a:p>
            <a:r>
              <a:rPr lang="pt-BR" dirty="0">
                <a:solidFill>
                  <a:srgbClr val="024471"/>
                </a:solidFill>
              </a:rPr>
              <a:t>Ana L S Pontes; Bruna R </a:t>
            </a:r>
            <a:r>
              <a:rPr lang="pt-BR" dirty="0" err="1">
                <a:solidFill>
                  <a:srgbClr val="024471"/>
                </a:solidFill>
              </a:rPr>
              <a:t>Azadinho</a:t>
            </a:r>
            <a:r>
              <a:rPr lang="pt-BR" dirty="0">
                <a:solidFill>
                  <a:srgbClr val="024471"/>
                </a:solidFill>
              </a:rPr>
              <a:t>; Mauricio Saito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6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78F8E0-7B4B-965F-423D-581D4C11AFF5}"/>
              </a:ext>
            </a:extLst>
          </p:cNvPr>
          <p:cNvSpPr txBox="1"/>
          <p:nvPr/>
        </p:nvSpPr>
        <p:spPr>
          <a:xfrm>
            <a:off x="644856" y="1918098"/>
            <a:ext cx="8635621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Imagem 5" descr="Foto preta e branca de rosto de gato&#10;&#10;Descrição gerada automaticamente com confiança média">
            <a:extLst>
              <a:ext uri="{FF2B5EF4-FFF2-40B4-BE49-F238E27FC236}">
                <a16:creationId xmlns:a16="http://schemas.microsoft.com/office/drawing/2014/main" id="{1B51A990-376E-3697-70ED-34087A6AB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/>
          <a:stretch/>
        </p:blipFill>
        <p:spPr>
          <a:xfrm>
            <a:off x="5807717" y="2347127"/>
            <a:ext cx="4575435" cy="2872644"/>
          </a:xfrm>
          <a:prstGeom prst="rect">
            <a:avLst/>
          </a:prstGeom>
        </p:spPr>
      </p:pic>
      <p:pic>
        <p:nvPicPr>
          <p:cNvPr id="8" name="Imagem 7" descr="Imagem em preto e branco&#10;&#10;Descrição gerada automaticamente com confiança baixa">
            <a:extLst>
              <a:ext uri="{FF2B5EF4-FFF2-40B4-BE49-F238E27FC236}">
                <a16:creationId xmlns:a16="http://schemas.microsoft.com/office/drawing/2014/main" id="{2DCBD0E9-8DF1-DF01-7267-8BCFB6EB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>
          <a:xfrm>
            <a:off x="781334" y="2374422"/>
            <a:ext cx="4705353" cy="28726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EE54D7B-5AB0-8C23-3E1A-9B4227D963C8}"/>
              </a:ext>
            </a:extLst>
          </p:cNvPr>
          <p:cNvSpPr txBox="1"/>
          <p:nvPr/>
        </p:nvSpPr>
        <p:spPr>
          <a:xfrm>
            <a:off x="781334" y="5256622"/>
            <a:ext cx="4705353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Fig.12.  Plano longitudinal do polo cefálico, o plexo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comprimido e deslocado interiormente devido a dilatação do sistema ventricular em caso de estenose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aquedutal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028B7C-3C21-116F-8F6A-D19ADF35805E}"/>
              </a:ext>
            </a:extLst>
          </p:cNvPr>
          <p:cNvSpPr txBox="1"/>
          <p:nvPr/>
        </p:nvSpPr>
        <p:spPr>
          <a:xfrm>
            <a:off x="5807717" y="5219771"/>
            <a:ext cx="4705353" cy="1666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Fig.13.  Plano transverso do polo cefálico demonstra o plexo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comprimido e deslocado centralmente devido a dilatação do sistema ventricular em caso de estenose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aquedutal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87B99F-25F7-0701-9D67-2D9757D9F63C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7053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78F8E0-7B4B-965F-423D-581D4C11AFF5}"/>
              </a:ext>
            </a:extLst>
          </p:cNvPr>
          <p:cNvSpPr txBox="1"/>
          <p:nvPr/>
        </p:nvSpPr>
        <p:spPr>
          <a:xfrm>
            <a:off x="628716" y="1832779"/>
            <a:ext cx="8635621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Imagem 4" descr="Uma imagem contendo água, gato, cama, pequeno&#10;&#10;Descrição gerada automaticamente">
            <a:extLst>
              <a:ext uri="{FF2B5EF4-FFF2-40B4-BE49-F238E27FC236}">
                <a16:creationId xmlns:a16="http://schemas.microsoft.com/office/drawing/2014/main" id="{02E685CA-CD9B-42A1-B256-EE9AA4EEA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/>
          <a:stretch/>
        </p:blipFill>
        <p:spPr>
          <a:xfrm>
            <a:off x="1028735" y="2221352"/>
            <a:ext cx="4221707" cy="28915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57A0170-51C9-1BBB-95D1-62CD64A3D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42" y="2222726"/>
            <a:ext cx="4519614" cy="28956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19A5D6A-C06D-0D05-E885-74FB0F628E3B}"/>
              </a:ext>
            </a:extLst>
          </p:cNvPr>
          <p:cNvSpPr txBox="1"/>
          <p:nvPr/>
        </p:nvSpPr>
        <p:spPr>
          <a:xfrm>
            <a:off x="792489" y="5112886"/>
            <a:ext cx="4705353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14. Plano axial do polo transverso mostra a redução do plexo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relação ao ventrículo lateral em caso de espinha bífida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86B41A-701B-99BF-88D0-911A71B29FF0}"/>
              </a:ext>
            </a:extLst>
          </p:cNvPr>
          <p:cNvSpPr txBox="1"/>
          <p:nvPr/>
        </p:nvSpPr>
        <p:spPr>
          <a:xfrm>
            <a:off x="5559503" y="5112886"/>
            <a:ext cx="4705353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Fig.15. Plano longitudinal do polo cefálico,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ão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identifica a base, o assoalho do IV ventrículo e a cisterna magna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C3C331-DC26-FB19-ABB2-19FF1A0553DC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4461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2249E5D-FC5D-8215-B231-7E4DE490AC60}"/>
              </a:ext>
            </a:extLst>
          </p:cNvPr>
          <p:cNvSpPr txBox="1"/>
          <p:nvPr/>
        </p:nvSpPr>
        <p:spPr>
          <a:xfrm>
            <a:off x="818864" y="2416100"/>
            <a:ext cx="9594377" cy="315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avaliação do volume do plexo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pelo método VOCAL foi tecnicamente simples e rápida. Apesar do número reduzido de casos foi possível observar um padrão de crescimento do volume do plexo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final do primeiro trimestre. As medidas volumétricas menores que as esperadas estiveram associadas com anomalias cromossômicas,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ventriculomegalia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malformações do sistema nervoso central e defeitos do tubo neural podendo contribuir para o rastreamento e diagnóstico.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785C54-4E2D-3B99-8852-86699FC0C01D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55123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AD33A-BE7E-9101-28DE-FF03D9C09A5A}"/>
              </a:ext>
            </a:extLst>
          </p:cNvPr>
          <p:cNvSpPr txBox="1"/>
          <p:nvPr/>
        </p:nvSpPr>
        <p:spPr>
          <a:xfrm>
            <a:off x="824065" y="1956840"/>
            <a:ext cx="4790364" cy="434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No primeiro trimestre, alterações ultrassonográficas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têm sido associadas às anomalias cromossômicas, malformações do sistema nervoso central e espinha bífida. Já, o uso do 3D, não identificando esta estrutura no interior do IV ventrículo parece estar relacionada também com os defeitos do tubo neural. Ainda não há relatos sobre o volume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obtido pela técnica vocal. As alterações das dimensões destas estruturas poderiam contribuir para o rastreamento das alterações do sistema nervoso central. </a:t>
            </a:r>
          </a:p>
        </p:txBody>
      </p:sp>
      <p:pic>
        <p:nvPicPr>
          <p:cNvPr id="2" name="Imagem 1" descr="Uma imagem contendo no interior, foto, homem, cama&#10;&#10;Descrição gerada automaticamente">
            <a:extLst>
              <a:ext uri="{FF2B5EF4-FFF2-40B4-BE49-F238E27FC236}">
                <a16:creationId xmlns:a16="http://schemas.microsoft.com/office/drawing/2014/main" id="{E6691DFC-721E-7AC0-B520-18AF8E8F1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3910"/>
          <a:stretch/>
        </p:blipFill>
        <p:spPr>
          <a:xfrm>
            <a:off x="6096001" y="2343676"/>
            <a:ext cx="4189030" cy="31539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129E5B0-E057-CD32-ECDF-1269D33C74BD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D445DA-B3DC-A046-9CEC-098CCD0A01D8}"/>
              </a:ext>
            </a:extLst>
          </p:cNvPr>
          <p:cNvSpPr txBox="1"/>
          <p:nvPr/>
        </p:nvSpPr>
        <p:spPr>
          <a:xfrm>
            <a:off x="5985667" y="5603009"/>
            <a:ext cx="4244452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01. Plano sagital –  seta amarela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demontra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plexo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coróide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sua projeção para o IV ventrículo.</a:t>
            </a:r>
          </a:p>
        </p:txBody>
      </p:sp>
    </p:spTree>
    <p:extLst>
      <p:ext uri="{BB962C8B-B14F-4D97-AF65-F5344CB8AC3E}">
        <p14:creationId xmlns:p14="http://schemas.microsoft.com/office/powerpoint/2010/main" val="30139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AD33A-BE7E-9101-28DE-FF03D9C09A5A}"/>
              </a:ext>
            </a:extLst>
          </p:cNvPr>
          <p:cNvSpPr txBox="1"/>
          <p:nvPr/>
        </p:nvSpPr>
        <p:spPr>
          <a:xfrm>
            <a:off x="824065" y="1945201"/>
            <a:ext cx="5550090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Plexo Coroide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</a:p>
        </p:txBody>
      </p:sp>
      <p:pic>
        <p:nvPicPr>
          <p:cNvPr id="5" name="Imagem 4" descr="Uma imagem contendo no interior, cama, mesa, foto&#10;&#10;Descrição gerada automaticamente">
            <a:extLst>
              <a:ext uri="{FF2B5EF4-FFF2-40B4-BE49-F238E27FC236}">
                <a16:creationId xmlns:a16="http://schemas.microsoft.com/office/drawing/2014/main" id="{CA0E733E-24A0-F527-3A66-EE4E33E08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10293" b="8258"/>
          <a:stretch/>
        </p:blipFill>
        <p:spPr>
          <a:xfrm>
            <a:off x="504967" y="2640229"/>
            <a:ext cx="4790364" cy="2867245"/>
          </a:xfrm>
          <a:prstGeom prst="rect">
            <a:avLst/>
          </a:prstGeom>
        </p:spPr>
      </p:pic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EA9B0F3-54F1-FDCF-9F69-5BB7BB9DA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2139" r="-954" b="8657"/>
          <a:stretch/>
        </p:blipFill>
        <p:spPr>
          <a:xfrm>
            <a:off x="5786652" y="2640229"/>
            <a:ext cx="4885902" cy="28605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24E7314-9038-3658-0ABA-550350BD85F5}"/>
              </a:ext>
            </a:extLst>
          </p:cNvPr>
          <p:cNvSpPr txBox="1"/>
          <p:nvPr/>
        </p:nvSpPr>
        <p:spPr>
          <a:xfrm>
            <a:off x="5786652" y="5603010"/>
            <a:ext cx="4503760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03. Plano sagital – relação do plexo coroide (seta branca) com as estruturas cerebrais.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B980E74-4B02-7735-EBF9-FC7F69A942E3}"/>
              </a:ext>
            </a:extLst>
          </p:cNvPr>
          <p:cNvSpPr txBox="1"/>
          <p:nvPr/>
        </p:nvSpPr>
        <p:spPr>
          <a:xfrm>
            <a:off x="504967" y="5603010"/>
            <a:ext cx="4394579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02. Planos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axias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plexo coroide                                                                                                 foice cerebral                   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biparietal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26BA72-1A3E-1432-5AE7-CAC4D5676363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6743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AD33A-BE7E-9101-28DE-FF03D9C09A5A}"/>
              </a:ext>
            </a:extLst>
          </p:cNvPr>
          <p:cNvSpPr txBox="1"/>
          <p:nvPr/>
        </p:nvSpPr>
        <p:spPr>
          <a:xfrm>
            <a:off x="286599" y="1992038"/>
            <a:ext cx="6662491" cy="466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Casuísti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e métodos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4958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o período de julho de 2021 a novembro de 2021 foram avaliados 100 pacientes foram submetidas à avaliação ultrassonográfica do primeiro trimestre entre 11 semanas e 13 semanas e 6 dias. Somente foram selecionadas as pacientes de gestação única, de fetos que apresentavam morfologia do primeiro e do segundo exame normais, cuja gestação evoluiu até pelo menos 38 semanas e sem intercorrências neonatais. Todos os exames foram realizados com o mesmo aparelho Hera W9, a partir do transdutor convexo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multivolumétrico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CV1-4A (frequência 40-70 MHz), deste modo por via abdominal. A aquisição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pelo método VOCAL em plano axial do polo cefálico ao nível das maiores dimensões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partir de uma imagem que ocupasse mais de 75% da tela do ultrassom.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5A1760-ABA0-5742-B854-1FFC015A58F9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3FDB88-054B-0DBA-0B10-0CC552AD69D4}"/>
              </a:ext>
            </a:extLst>
          </p:cNvPr>
          <p:cNvSpPr txBox="1"/>
          <p:nvPr/>
        </p:nvSpPr>
        <p:spPr>
          <a:xfrm>
            <a:off x="7200384" y="5216966"/>
            <a:ext cx="450376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04. Plano transverso para aquisição volumétrica. </a:t>
            </a:r>
          </a:p>
        </p:txBody>
      </p:sp>
      <p:pic>
        <p:nvPicPr>
          <p:cNvPr id="7" name="Imagem 6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83AAC76-4892-1766-42D9-9939EAECF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r="742"/>
          <a:stretch/>
        </p:blipFill>
        <p:spPr>
          <a:xfrm>
            <a:off x="7200384" y="2354546"/>
            <a:ext cx="4503760" cy="27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AD33A-BE7E-9101-28DE-FF03D9C09A5A}"/>
              </a:ext>
            </a:extLst>
          </p:cNvPr>
          <p:cNvSpPr txBox="1"/>
          <p:nvPr/>
        </p:nvSpPr>
        <p:spPr>
          <a:xfrm>
            <a:off x="452827" y="2156894"/>
            <a:ext cx="4299046" cy="306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Casuísti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e métodos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4958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aquisição do volume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obtida pelo modo manual a partir de seis medidas do limite da imagem ecogênica correspondente. Na dificuldade da identificação adequada dos limites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era procedido outra aquisição, com o máximo de duas tentativas.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ABE83D-085D-B158-9287-0B45A6188469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  <p:pic>
        <p:nvPicPr>
          <p:cNvPr id="6" name="Imagem 5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6FD20E5B-E634-A078-C0D4-D9F543C77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9866" r="650" b="43682"/>
          <a:stretch/>
        </p:blipFill>
        <p:spPr>
          <a:xfrm>
            <a:off x="5843045" y="1965079"/>
            <a:ext cx="3355545" cy="1162639"/>
          </a:xfrm>
          <a:prstGeom prst="rect">
            <a:avLst/>
          </a:prstGeom>
        </p:spPr>
      </p:pic>
      <p:pic>
        <p:nvPicPr>
          <p:cNvPr id="8" name="Imagem 7" descr="Tela preta com letras brancas&#10;&#10;Descrição gerada automaticamente">
            <a:extLst>
              <a:ext uri="{FF2B5EF4-FFF2-40B4-BE49-F238E27FC236}">
                <a16:creationId xmlns:a16="http://schemas.microsoft.com/office/drawing/2014/main" id="{B4F39CA5-54E7-F773-B6D8-467A1A0BE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9866" b="44080"/>
          <a:stretch/>
        </p:blipFill>
        <p:spPr>
          <a:xfrm>
            <a:off x="5839279" y="3180854"/>
            <a:ext cx="3355545" cy="1156466"/>
          </a:xfrm>
          <a:prstGeom prst="rect">
            <a:avLst/>
          </a:prstGeom>
        </p:spPr>
      </p:pic>
      <p:pic>
        <p:nvPicPr>
          <p:cNvPr id="10" name="Imagem 9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DE61E53-4251-ACD2-CC35-6C810EC9E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9867" b="44876"/>
          <a:stretch/>
        </p:blipFill>
        <p:spPr>
          <a:xfrm>
            <a:off x="5839279" y="4402669"/>
            <a:ext cx="3355545" cy="1126687"/>
          </a:xfrm>
          <a:prstGeom prst="rect">
            <a:avLst/>
          </a:prstGeom>
        </p:spPr>
      </p:pic>
      <p:pic>
        <p:nvPicPr>
          <p:cNvPr id="12" name="Imagem 11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4DCF644-F005-DCAD-2DB1-A58B02AAD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55929"/>
          <a:stretch/>
        </p:blipFill>
        <p:spPr>
          <a:xfrm>
            <a:off x="5839279" y="5613255"/>
            <a:ext cx="3355545" cy="109461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2D6877-F5F6-0ED2-0EA6-B5D5B42A9820}"/>
              </a:ext>
            </a:extLst>
          </p:cNvPr>
          <p:cNvSpPr txBox="1"/>
          <p:nvPr/>
        </p:nvSpPr>
        <p:spPr>
          <a:xfrm>
            <a:off x="553924" y="5613255"/>
            <a:ext cx="4503760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05. Planos demonstram a delimitação de metade das 6 aquisições obtidas para a aquisição volumétrica final. </a:t>
            </a:r>
          </a:p>
        </p:txBody>
      </p:sp>
    </p:spTree>
    <p:extLst>
      <p:ext uri="{BB962C8B-B14F-4D97-AF65-F5344CB8AC3E}">
        <p14:creationId xmlns:p14="http://schemas.microsoft.com/office/powerpoint/2010/main" val="80902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AD33A-BE7E-9101-28DE-FF03D9C09A5A}"/>
              </a:ext>
            </a:extLst>
          </p:cNvPr>
          <p:cNvSpPr txBox="1"/>
          <p:nvPr/>
        </p:nvSpPr>
        <p:spPr>
          <a:xfrm>
            <a:off x="452827" y="2156894"/>
            <a:ext cx="9902874" cy="115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Casuísti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e métodos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4958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idades gestacionais foram agrupadas em 3 grupos de 11 a 12 semanas de 12 semanas e 1 dia a 13 semanas e 13 semanas e 1 dia a 14 semanas.</a:t>
            </a:r>
          </a:p>
        </p:txBody>
      </p:sp>
      <p:pic>
        <p:nvPicPr>
          <p:cNvPr id="4" name="Imagem 3" descr="Tela de celular com foto de pessoa&#10;&#10;Descrição gerada automaticamente">
            <a:extLst>
              <a:ext uri="{FF2B5EF4-FFF2-40B4-BE49-F238E27FC236}">
                <a16:creationId xmlns:a16="http://schemas.microsoft.com/office/drawing/2014/main" id="{1EA56049-033C-149A-CBF6-64BBFB350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9553"/>
          <a:stretch/>
        </p:blipFill>
        <p:spPr>
          <a:xfrm>
            <a:off x="7703342" y="3339997"/>
            <a:ext cx="3525823" cy="23688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ABE83D-085D-B158-9287-0B45A6188469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8DB2494-62D4-4224-7306-2175207D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9154"/>
          <a:stretch/>
        </p:blipFill>
        <p:spPr>
          <a:xfrm>
            <a:off x="452827" y="3335430"/>
            <a:ext cx="3438733" cy="2427393"/>
          </a:xfrm>
          <a:prstGeom prst="rect">
            <a:avLst/>
          </a:prstGeom>
        </p:spPr>
      </p:pic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94A3FA5-3D11-C161-B57D-53588E071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9154"/>
          <a:stretch/>
        </p:blipFill>
        <p:spPr>
          <a:xfrm>
            <a:off x="4046959" y="3335430"/>
            <a:ext cx="3525823" cy="237344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557588B-E404-88D8-CEE4-71540989D7AF}"/>
              </a:ext>
            </a:extLst>
          </p:cNvPr>
          <p:cNvSpPr txBox="1"/>
          <p:nvPr/>
        </p:nvSpPr>
        <p:spPr>
          <a:xfrm>
            <a:off x="452827" y="5716271"/>
            <a:ext cx="1105223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Aquisição de 11 semanas     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07. Aquisição 12 semanas         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08. Aquisição 13 semanas </a:t>
            </a:r>
          </a:p>
        </p:txBody>
      </p:sp>
    </p:spTree>
    <p:extLst>
      <p:ext uri="{BB962C8B-B14F-4D97-AF65-F5344CB8AC3E}">
        <p14:creationId xmlns:p14="http://schemas.microsoft.com/office/powerpoint/2010/main" val="415949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5F0CA20-B2D3-B476-961B-11438A71AC75}"/>
              </a:ext>
            </a:extLst>
          </p:cNvPr>
          <p:cNvSpPr txBox="1"/>
          <p:nvPr/>
        </p:nvSpPr>
        <p:spPr>
          <a:xfrm>
            <a:off x="631208" y="2070789"/>
            <a:ext cx="7543800" cy="345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Em estudo prospectivo, foram analisadas as medidas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100 gestantes selecionadas a partir dos critérios de inclusão. Em mais 12 pacientes que preencheram estes, os limites do plexo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estavam imprecisos. Também em 12 casos, devido a imprecisão dos limites em alguns planos, houve necessidade de uma nova aquisição.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semanas a 12 semanas                        0,45ml (variação de 0,35ml a 0,56ml)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semanas e 1 dia a 13 semanas           0,52ml (variação de 0,46ml a 0,60ml)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semanas e 1 dia a 14 semanas            0,59ml (variação 0,51ml a 0,72ml).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E752DB-DA6B-DCF8-9858-A53BDBA21B8C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  <p:pic>
        <p:nvPicPr>
          <p:cNvPr id="5" name="Imagem 4" descr="Tela preta com letras brancas&#10;&#10;Descrição gerada automaticamente">
            <a:extLst>
              <a:ext uri="{FF2B5EF4-FFF2-40B4-BE49-F238E27FC236}">
                <a16:creationId xmlns:a16="http://schemas.microsoft.com/office/drawing/2014/main" id="{599DC52C-991C-A724-7C4E-2A52767A2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1940" r="14435"/>
          <a:stretch/>
        </p:blipFill>
        <p:spPr>
          <a:xfrm>
            <a:off x="8202306" y="2445165"/>
            <a:ext cx="3753133" cy="33483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A2F416B-9A70-1DCD-6978-97F67685766B}"/>
              </a:ext>
            </a:extLst>
          </p:cNvPr>
          <p:cNvSpPr txBox="1"/>
          <p:nvPr/>
        </p:nvSpPr>
        <p:spPr>
          <a:xfrm>
            <a:off x="5575112" y="5812570"/>
            <a:ext cx="450376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09. Aquisição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multiplanar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3D. A seta vermelha delimita o plexo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coróide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683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78F8E0-7B4B-965F-423D-581D4C11AFF5}"/>
              </a:ext>
            </a:extLst>
          </p:cNvPr>
          <p:cNvSpPr txBox="1"/>
          <p:nvPr/>
        </p:nvSpPr>
        <p:spPr>
          <a:xfrm>
            <a:off x="767686" y="2170369"/>
            <a:ext cx="9686499" cy="434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Discussão.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avaliação da morfologia fetal do primeiro trimestre alterações ultrassonográficas do plexo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têm sido associadas com anomalias cromossômicas, malformações do sistema nervoso central e espinha bífida. Neste período, a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ventriculomegalia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sido considerada quando se observa a redução da espessura. Este diagnóstico também deve ser considerado quando ocorre alterações entre as proporções e relações entre o plexo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as paredes dos ventrículos laterais. Nas anomalias estruturais, em particular na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holoprosencefalia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há vários relatos mostrando a redução de suas medidas. Em relação ao uso do 3D, a não identificação do plexo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coróide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interior do quarto ventrículo, imagem ultrassonográfica também conhecido como transluscência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intracranial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intracraniana está associada à espinha bífida.  Durante o estudo, foi possível observar 3 casos de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holoprosencefalia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 casos de hidrocefalia por estenose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aquedutal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1 casos de meningomielocele. Todos esses casos apresentavam medidas menor que a média. Também, foram observados 2 casos com medidas abaixo da média, que evoluíram sem intercorrência.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D2B357-39DB-F5FB-198B-0504E701AF2D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35992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78F8E0-7B4B-965F-423D-581D4C11AFF5}"/>
              </a:ext>
            </a:extLst>
          </p:cNvPr>
          <p:cNvSpPr txBox="1"/>
          <p:nvPr/>
        </p:nvSpPr>
        <p:spPr>
          <a:xfrm>
            <a:off x="576617" y="1975311"/>
            <a:ext cx="8635621" cy="396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Foto em preto e branco na neve&#10;&#10;Descrição gerada automaticamente com confiança baixa">
            <a:extLst>
              <a:ext uri="{FF2B5EF4-FFF2-40B4-BE49-F238E27FC236}">
                <a16:creationId xmlns:a16="http://schemas.microsoft.com/office/drawing/2014/main" id="{FBFDE12E-1429-7587-960B-BB2853860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r="3681"/>
          <a:stretch/>
        </p:blipFill>
        <p:spPr>
          <a:xfrm>
            <a:off x="824775" y="2429012"/>
            <a:ext cx="4734196" cy="2974842"/>
          </a:xfrm>
          <a:prstGeom prst="rect">
            <a:avLst/>
          </a:prstGeom>
        </p:spPr>
      </p:pic>
      <p:pic>
        <p:nvPicPr>
          <p:cNvPr id="9" name="Imagem 8" descr="Fot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2C40702B-9F58-BFFB-E98D-365F1E8DC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5762173" y="2432737"/>
            <a:ext cx="4367940" cy="29847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64FF37D-1B1B-3EB8-F974-1672BE106914}"/>
              </a:ext>
            </a:extLst>
          </p:cNvPr>
          <p:cNvSpPr txBox="1"/>
          <p:nvPr/>
        </p:nvSpPr>
        <p:spPr>
          <a:xfrm>
            <a:off x="986051" y="5397317"/>
            <a:ext cx="4062964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Fig.10.  Plano axial superior do polo cefálico, demonstra o plexo curto e fusionado em frente ao tálamo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6CB7FA-1C99-0A60-C799-71EF9A6F735C}"/>
              </a:ext>
            </a:extLst>
          </p:cNvPr>
          <p:cNvSpPr txBox="1"/>
          <p:nvPr/>
        </p:nvSpPr>
        <p:spPr>
          <a:xfrm>
            <a:off x="5914661" y="5427153"/>
            <a:ext cx="4062964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11. Plano axial ao nível do diâmetro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biparietal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demonstra o plexo curto e fusionado em frente ao tálamo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57F2AE-3813-71C7-E980-17B6CA7447CD}"/>
              </a:ext>
            </a:extLst>
          </p:cNvPr>
          <p:cNvSpPr txBox="1"/>
          <p:nvPr/>
        </p:nvSpPr>
        <p:spPr>
          <a:xfrm>
            <a:off x="452827" y="1449008"/>
            <a:ext cx="1150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VOLUMÉTRICA DO PLEXO CORÓIDE NO EXAME MORFOLÓGICO DE PRIMEIRO TRIMESTRE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05666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1104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Mauricio Saito</cp:lastModifiedBy>
  <cp:revision>36</cp:revision>
  <dcterms:created xsi:type="dcterms:W3CDTF">2020-07-13T13:18:12Z</dcterms:created>
  <dcterms:modified xsi:type="dcterms:W3CDTF">2022-09-19T21:25:16Z</dcterms:modified>
</cp:coreProperties>
</file>