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7" r:id="rId3"/>
    <p:sldId id="280" r:id="rId4"/>
    <p:sldId id="279" r:id="rId5"/>
    <p:sldId id="278" r:id="rId6"/>
    <p:sldId id="281" r:id="rId7"/>
    <p:sldId id="282" r:id="rId8"/>
    <p:sldId id="276" r:id="rId9"/>
    <p:sldId id="284" r:id="rId10"/>
    <p:sldId id="283" r:id="rId11"/>
    <p:sldId id="285" r:id="rId12"/>
    <p:sldId id="275" r:id="rId1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90" d="100"/>
          <a:sy n="90" d="100"/>
        </p:scale>
        <p:origin x="398" y="-1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774120424809692E-2"/>
          <c:y val="0.10076880309552562"/>
          <c:w val="0.9171203024303155"/>
          <c:h val="0.68998203740157482"/>
        </c:manualLayout>
      </c:layout>
      <c:barChart>
        <c:barDir val="col"/>
        <c:grouping val="clustered"/>
        <c:varyColors val="0"/>
        <c:ser>
          <c:idx val="0"/>
          <c:order val="0"/>
          <c:tx>
            <c:strRef>
              <c:f>Planilha1!$B$1</c:f>
              <c:strCache>
                <c:ptCount val="1"/>
                <c:pt idx="0">
                  <c:v>Série 1</c:v>
                </c:pt>
              </c:strCache>
            </c:strRef>
          </c:tx>
          <c:spPr>
            <a:solidFill>
              <a:schemeClr val="accent1"/>
            </a:solidFill>
            <a:ln>
              <a:noFill/>
            </a:ln>
            <a:effectLst/>
          </c:spPr>
          <c:invertIfNegative val="0"/>
          <c:cat>
            <c:strRef>
              <c:f>Planilha1!$A$2:$A$8</c:f>
              <c:strCache>
                <c:ptCount val="6"/>
                <c:pt idx="0">
                  <c:v>&gt; 6 anos</c:v>
                </c:pt>
                <c:pt idx="1">
                  <c:v>&lt; 1 ano</c:v>
                </c:pt>
                <c:pt idx="2">
                  <c:v>2 a 4 anos</c:v>
                </c:pt>
                <c:pt idx="3">
                  <c:v>4 a 6 anos</c:v>
                </c:pt>
                <c:pt idx="4">
                  <c:v>1 a 2 anos</c:v>
                </c:pt>
                <c:pt idx="5">
                  <c:v>Não responde</c:v>
                </c:pt>
              </c:strCache>
            </c:strRef>
          </c:cat>
          <c:val>
            <c:numRef>
              <c:f>Planilha1!$B$2:$B$8</c:f>
              <c:numCache>
                <c:formatCode>0%</c:formatCode>
                <c:ptCount val="7"/>
                <c:pt idx="0">
                  <c:v>0.44</c:v>
                </c:pt>
                <c:pt idx="1">
                  <c:v>0.15</c:v>
                </c:pt>
                <c:pt idx="2">
                  <c:v>0.13</c:v>
                </c:pt>
                <c:pt idx="3">
                  <c:v>0.13</c:v>
                </c:pt>
                <c:pt idx="4">
                  <c:v>0.11</c:v>
                </c:pt>
                <c:pt idx="5">
                  <c:v>0.04</c:v>
                </c:pt>
              </c:numCache>
            </c:numRef>
          </c:val>
          <c:extLst>
            <c:ext xmlns:c16="http://schemas.microsoft.com/office/drawing/2014/chart" uri="{C3380CC4-5D6E-409C-BE32-E72D297353CC}">
              <c16:uniqueId val="{00000000-97F7-41D8-B5C6-65BCCDBB5B30}"/>
            </c:ext>
          </c:extLst>
        </c:ser>
        <c:dLbls>
          <c:showLegendKey val="0"/>
          <c:showVal val="0"/>
          <c:showCatName val="0"/>
          <c:showSerName val="0"/>
          <c:showPercent val="0"/>
          <c:showBubbleSize val="0"/>
        </c:dLbls>
        <c:gapWidth val="219"/>
        <c:overlap val="-27"/>
        <c:axId val="158778160"/>
        <c:axId val="158775760"/>
      </c:barChart>
      <c:catAx>
        <c:axId val="158778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t-BR"/>
          </a:p>
        </c:txPr>
        <c:crossAx val="158775760"/>
        <c:crosses val="autoZero"/>
        <c:auto val="1"/>
        <c:lblAlgn val="ctr"/>
        <c:lblOffset val="100"/>
        <c:noMultiLvlLbl val="0"/>
      </c:catAx>
      <c:valAx>
        <c:axId val="158775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t-BR"/>
          </a:p>
        </c:txPr>
        <c:crossAx val="1587781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0.25352</cdr:x>
      <cdr:y>0.47844</cdr:y>
    </cdr:from>
    <cdr:to>
      <cdr:x>0.32026</cdr:x>
      <cdr:y>0.56041</cdr:y>
    </cdr:to>
    <cdr:sp macro="" textlink="">
      <cdr:nvSpPr>
        <cdr:cNvPr id="2" name="CaixaDeTexto 1">
          <a:extLst xmlns:a="http://schemas.openxmlformats.org/drawingml/2006/main">
            <a:ext uri="{FF2B5EF4-FFF2-40B4-BE49-F238E27FC236}">
              <a16:creationId xmlns:a16="http://schemas.microsoft.com/office/drawing/2014/main" id="{C52FDB89-8624-CC9F-F057-91F3635FC8E0}"/>
            </a:ext>
          </a:extLst>
        </cdr:cNvPr>
        <cdr:cNvSpPr txBox="1"/>
      </cdr:nvSpPr>
      <cdr:spPr>
        <a:xfrm xmlns:a="http://schemas.openxmlformats.org/drawingml/2006/main">
          <a:off x="1914739" y="2101552"/>
          <a:ext cx="504056"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pt-BR" sz="1400" dirty="0">
              <a:solidFill>
                <a:schemeClr val="tx1"/>
              </a:solidFill>
              <a:latin typeface="Arial" panose="020B0604020202020204" pitchFamily="34" charset="0"/>
              <a:cs typeface="Arial" panose="020B0604020202020204" pitchFamily="34" charset="0"/>
            </a:rPr>
            <a:t>15%</a:t>
          </a:r>
        </a:p>
      </cdr:txBody>
    </cdr:sp>
  </cdr:relSizeAnchor>
  <cdr:relSizeAnchor xmlns:cdr="http://schemas.openxmlformats.org/drawingml/2006/chartDrawing">
    <cdr:from>
      <cdr:x>0.38136</cdr:x>
      <cdr:y>0.52017</cdr:y>
    </cdr:from>
    <cdr:to>
      <cdr:x>0.46717</cdr:x>
      <cdr:y>0.60006</cdr:y>
    </cdr:to>
    <cdr:sp macro="" textlink="">
      <cdr:nvSpPr>
        <cdr:cNvPr id="3" name="CaixaDeTexto 2">
          <a:extLst xmlns:a="http://schemas.openxmlformats.org/drawingml/2006/main">
            <a:ext uri="{FF2B5EF4-FFF2-40B4-BE49-F238E27FC236}">
              <a16:creationId xmlns:a16="http://schemas.microsoft.com/office/drawing/2014/main" id="{9A3771CB-7103-F91C-BB36-5B999A68BCCB}"/>
            </a:ext>
          </a:extLst>
        </cdr:cNvPr>
        <cdr:cNvSpPr txBox="1"/>
      </cdr:nvSpPr>
      <cdr:spPr>
        <a:xfrm xmlns:a="http://schemas.openxmlformats.org/drawingml/2006/main">
          <a:off x="2880320" y="2284836"/>
          <a:ext cx="648072" cy="35092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pt-BR" sz="1400" dirty="0">
              <a:solidFill>
                <a:schemeClr val="tx1"/>
              </a:solidFill>
              <a:latin typeface="Arial" panose="020B0604020202020204" pitchFamily="34" charset="0"/>
              <a:cs typeface="Arial" panose="020B0604020202020204" pitchFamily="34" charset="0"/>
            </a:rPr>
            <a:t>13%</a:t>
          </a:r>
        </a:p>
      </cdr:txBody>
    </cdr:sp>
  </cdr:relSizeAnchor>
  <cdr:relSizeAnchor xmlns:cdr="http://schemas.openxmlformats.org/drawingml/2006/chartDrawing">
    <cdr:from>
      <cdr:x>0.51623</cdr:x>
      <cdr:y>0.51283</cdr:y>
    </cdr:from>
    <cdr:to>
      <cdr:x>0.58297</cdr:x>
      <cdr:y>0.5948</cdr:y>
    </cdr:to>
    <cdr:sp macro="" textlink="">
      <cdr:nvSpPr>
        <cdr:cNvPr id="4" name="CaixaDeTexto 3">
          <a:extLst xmlns:a="http://schemas.openxmlformats.org/drawingml/2006/main">
            <a:ext uri="{FF2B5EF4-FFF2-40B4-BE49-F238E27FC236}">
              <a16:creationId xmlns:a16="http://schemas.microsoft.com/office/drawing/2014/main" id="{622A9905-8FEB-2C5A-AE9B-0E1890C947EA}"/>
            </a:ext>
          </a:extLst>
        </cdr:cNvPr>
        <cdr:cNvSpPr txBox="1"/>
      </cdr:nvSpPr>
      <cdr:spPr>
        <a:xfrm xmlns:a="http://schemas.openxmlformats.org/drawingml/2006/main">
          <a:off x="4436178" y="1555156"/>
          <a:ext cx="573530" cy="24857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pt-BR" sz="1400" dirty="0">
              <a:solidFill>
                <a:schemeClr val="tx1"/>
              </a:solidFill>
              <a:latin typeface="Arial" panose="020B0604020202020204" pitchFamily="34" charset="0"/>
              <a:cs typeface="Arial" panose="020B0604020202020204" pitchFamily="34" charset="0"/>
            </a:rPr>
            <a:t>13%</a:t>
          </a:r>
        </a:p>
      </cdr:txBody>
    </cdr:sp>
  </cdr:relSizeAnchor>
  <cdr:relSizeAnchor xmlns:cdr="http://schemas.openxmlformats.org/drawingml/2006/chartDrawing">
    <cdr:from>
      <cdr:x>0.12494</cdr:x>
      <cdr:y>0.09176</cdr:y>
    </cdr:from>
    <cdr:to>
      <cdr:x>0.1851</cdr:x>
      <cdr:y>0.19693</cdr:y>
    </cdr:to>
    <cdr:sp macro="" textlink="">
      <cdr:nvSpPr>
        <cdr:cNvPr id="7" name="CaixaDeTexto 3">
          <a:extLst xmlns:a="http://schemas.openxmlformats.org/drawingml/2006/main">
            <a:ext uri="{FF2B5EF4-FFF2-40B4-BE49-F238E27FC236}">
              <a16:creationId xmlns:a16="http://schemas.microsoft.com/office/drawing/2014/main" id="{FE2CC0DE-B895-6E59-4A3B-E22E1087DB9C}"/>
            </a:ext>
          </a:extLst>
        </cdr:cNvPr>
        <cdr:cNvSpPr txBox="1"/>
      </cdr:nvSpPr>
      <cdr:spPr>
        <a:xfrm xmlns:a="http://schemas.openxmlformats.org/drawingml/2006/main">
          <a:off x="1240279" y="268514"/>
          <a:ext cx="597159"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pt-BR" sz="1400" dirty="0"/>
            <a:t>44%</a:t>
          </a:r>
        </a:p>
      </cdr:txBody>
    </cdr:sp>
  </cdr:relSizeAnchor>
  <cdr:relSizeAnchor xmlns:cdr="http://schemas.openxmlformats.org/drawingml/2006/chartDrawing">
    <cdr:from>
      <cdr:x>0.64047</cdr:x>
      <cdr:y>0.55572</cdr:y>
    </cdr:from>
    <cdr:to>
      <cdr:x>0.69687</cdr:x>
      <cdr:y>0.66089</cdr:y>
    </cdr:to>
    <cdr:sp macro="" textlink="">
      <cdr:nvSpPr>
        <cdr:cNvPr id="8" name="CaixaDeTexto 6">
          <a:extLst xmlns:a="http://schemas.openxmlformats.org/drawingml/2006/main">
            <a:ext uri="{FF2B5EF4-FFF2-40B4-BE49-F238E27FC236}">
              <a16:creationId xmlns:a16="http://schemas.microsoft.com/office/drawing/2014/main" id="{90E75A8B-44DB-EAFC-6C55-0F03C8B5924D}"/>
            </a:ext>
          </a:extLst>
        </cdr:cNvPr>
        <cdr:cNvSpPr txBox="1"/>
      </cdr:nvSpPr>
      <cdr:spPr>
        <a:xfrm xmlns:a="http://schemas.openxmlformats.org/drawingml/2006/main">
          <a:off x="6357948" y="1626231"/>
          <a:ext cx="559837"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pt-BR" sz="1400" dirty="0"/>
            <a:t>11%</a:t>
          </a:r>
        </a:p>
      </cdr:txBody>
    </cdr:sp>
  </cdr:relSizeAnchor>
  <cdr:relSizeAnchor xmlns:cdr="http://schemas.openxmlformats.org/drawingml/2006/chartDrawing">
    <cdr:from>
      <cdr:x>0.78075</cdr:x>
      <cdr:y>0.63472</cdr:y>
    </cdr:from>
    <cdr:to>
      <cdr:x>0.83715</cdr:x>
      <cdr:y>0.7399</cdr:y>
    </cdr:to>
    <cdr:sp macro="" textlink="">
      <cdr:nvSpPr>
        <cdr:cNvPr id="10" name="CaixaDeTexto 7">
          <a:extLst xmlns:a="http://schemas.openxmlformats.org/drawingml/2006/main">
            <a:ext uri="{FF2B5EF4-FFF2-40B4-BE49-F238E27FC236}">
              <a16:creationId xmlns:a16="http://schemas.microsoft.com/office/drawing/2014/main" id="{207FEA8D-882A-140C-D76F-CE276081B8F4}"/>
            </a:ext>
          </a:extLst>
        </cdr:cNvPr>
        <cdr:cNvSpPr txBox="1"/>
      </cdr:nvSpPr>
      <cdr:spPr>
        <a:xfrm xmlns:a="http://schemas.openxmlformats.org/drawingml/2006/main">
          <a:off x="7750528" y="1857430"/>
          <a:ext cx="559837"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pt-BR" sz="1400" dirty="0"/>
            <a:t>4%</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E4376E-F7E9-BE39-96C5-5A308880F9B2}"/>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ADFFF216-2AE5-DF84-7A55-E5213C9DF6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7EB35801-9AF4-E120-1E61-43BE136346E1}"/>
              </a:ext>
            </a:extLst>
          </p:cNvPr>
          <p:cNvSpPr>
            <a:spLocks noGrp="1"/>
          </p:cNvSpPr>
          <p:nvPr>
            <p:ph type="dt" sz="half" idx="10"/>
          </p:nvPr>
        </p:nvSpPr>
        <p:spPr/>
        <p:txBody>
          <a:bodyPr/>
          <a:lstStyle/>
          <a:p>
            <a:fld id="{8006BA0F-9489-4B0F-B752-C8DE65F2E932}" type="datetimeFigureOut">
              <a:rPr lang="pt-BR" smtClean="0"/>
              <a:t>03/10/2023</a:t>
            </a:fld>
            <a:endParaRPr lang="pt-BR"/>
          </a:p>
        </p:txBody>
      </p:sp>
      <p:sp>
        <p:nvSpPr>
          <p:cNvPr id="5" name="Espaço Reservado para Rodapé 4">
            <a:extLst>
              <a:ext uri="{FF2B5EF4-FFF2-40B4-BE49-F238E27FC236}">
                <a16:creationId xmlns:a16="http://schemas.microsoft.com/office/drawing/2014/main" id="{35EEE9CE-9D59-E5B8-323C-79A57532E3E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866A0FB-B1F3-A7E4-7B2C-CD3E7B591A62}"/>
              </a:ext>
            </a:extLst>
          </p:cNvPr>
          <p:cNvSpPr>
            <a:spLocks noGrp="1"/>
          </p:cNvSpPr>
          <p:nvPr>
            <p:ph type="sldNum" sz="quarter" idx="12"/>
          </p:nvPr>
        </p:nvSpPr>
        <p:spPr/>
        <p:txBody>
          <a:bodyPr/>
          <a:lstStyle/>
          <a:p>
            <a:fld id="{5D39710B-6B82-4D21-A378-4E712193F745}" type="slidenum">
              <a:rPr lang="pt-BR" smtClean="0"/>
              <a:t>‹nº›</a:t>
            </a:fld>
            <a:endParaRPr lang="pt-BR"/>
          </a:p>
        </p:txBody>
      </p:sp>
    </p:spTree>
    <p:extLst>
      <p:ext uri="{BB962C8B-B14F-4D97-AF65-F5344CB8AC3E}">
        <p14:creationId xmlns:p14="http://schemas.microsoft.com/office/powerpoint/2010/main" val="2126030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F150A0-8A03-DE03-4204-5CEF75B2DF08}"/>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AA494C59-6518-CC8B-AD57-1389FD7062B7}"/>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2D5E40E-BABC-EF0A-2DD3-0DFED643C486}"/>
              </a:ext>
            </a:extLst>
          </p:cNvPr>
          <p:cNvSpPr>
            <a:spLocks noGrp="1"/>
          </p:cNvSpPr>
          <p:nvPr>
            <p:ph type="dt" sz="half" idx="10"/>
          </p:nvPr>
        </p:nvSpPr>
        <p:spPr/>
        <p:txBody>
          <a:bodyPr/>
          <a:lstStyle/>
          <a:p>
            <a:fld id="{8006BA0F-9489-4B0F-B752-C8DE65F2E932}" type="datetimeFigureOut">
              <a:rPr lang="pt-BR" smtClean="0"/>
              <a:t>03/10/2023</a:t>
            </a:fld>
            <a:endParaRPr lang="pt-BR"/>
          </a:p>
        </p:txBody>
      </p:sp>
      <p:sp>
        <p:nvSpPr>
          <p:cNvPr id="5" name="Espaço Reservado para Rodapé 4">
            <a:extLst>
              <a:ext uri="{FF2B5EF4-FFF2-40B4-BE49-F238E27FC236}">
                <a16:creationId xmlns:a16="http://schemas.microsoft.com/office/drawing/2014/main" id="{1777B32F-C5D5-04D5-D835-CD01BA78819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4379D21-608E-548F-FDFB-24D54C392EC1}"/>
              </a:ext>
            </a:extLst>
          </p:cNvPr>
          <p:cNvSpPr>
            <a:spLocks noGrp="1"/>
          </p:cNvSpPr>
          <p:nvPr>
            <p:ph type="sldNum" sz="quarter" idx="12"/>
          </p:nvPr>
        </p:nvSpPr>
        <p:spPr/>
        <p:txBody>
          <a:bodyPr/>
          <a:lstStyle/>
          <a:p>
            <a:fld id="{5D39710B-6B82-4D21-A378-4E712193F745}" type="slidenum">
              <a:rPr lang="pt-BR" smtClean="0"/>
              <a:t>‹nº›</a:t>
            </a:fld>
            <a:endParaRPr lang="pt-BR"/>
          </a:p>
        </p:txBody>
      </p:sp>
    </p:spTree>
    <p:extLst>
      <p:ext uri="{BB962C8B-B14F-4D97-AF65-F5344CB8AC3E}">
        <p14:creationId xmlns:p14="http://schemas.microsoft.com/office/powerpoint/2010/main" val="93410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15EC79E-2D19-C354-B76A-834FE07F0424}"/>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8C14FFA9-09D9-E8C0-B9DB-C75B0D51F68E}"/>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0C50098-D5DA-99EE-116A-E41ECAB739E2}"/>
              </a:ext>
            </a:extLst>
          </p:cNvPr>
          <p:cNvSpPr>
            <a:spLocks noGrp="1"/>
          </p:cNvSpPr>
          <p:nvPr>
            <p:ph type="dt" sz="half" idx="10"/>
          </p:nvPr>
        </p:nvSpPr>
        <p:spPr/>
        <p:txBody>
          <a:bodyPr/>
          <a:lstStyle/>
          <a:p>
            <a:fld id="{8006BA0F-9489-4B0F-B752-C8DE65F2E932}" type="datetimeFigureOut">
              <a:rPr lang="pt-BR" smtClean="0"/>
              <a:t>03/10/2023</a:t>
            </a:fld>
            <a:endParaRPr lang="pt-BR"/>
          </a:p>
        </p:txBody>
      </p:sp>
      <p:sp>
        <p:nvSpPr>
          <p:cNvPr id="5" name="Espaço Reservado para Rodapé 4">
            <a:extLst>
              <a:ext uri="{FF2B5EF4-FFF2-40B4-BE49-F238E27FC236}">
                <a16:creationId xmlns:a16="http://schemas.microsoft.com/office/drawing/2014/main" id="{AE62CAF8-7D87-70DF-E633-94859981380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77E1F37-AD2C-9CFE-4508-9DED4970EB25}"/>
              </a:ext>
            </a:extLst>
          </p:cNvPr>
          <p:cNvSpPr>
            <a:spLocks noGrp="1"/>
          </p:cNvSpPr>
          <p:nvPr>
            <p:ph type="sldNum" sz="quarter" idx="12"/>
          </p:nvPr>
        </p:nvSpPr>
        <p:spPr/>
        <p:txBody>
          <a:bodyPr/>
          <a:lstStyle/>
          <a:p>
            <a:fld id="{5D39710B-6B82-4D21-A378-4E712193F745}" type="slidenum">
              <a:rPr lang="pt-BR" smtClean="0"/>
              <a:t>‹nº›</a:t>
            </a:fld>
            <a:endParaRPr lang="pt-BR"/>
          </a:p>
        </p:txBody>
      </p:sp>
    </p:spTree>
    <p:extLst>
      <p:ext uri="{BB962C8B-B14F-4D97-AF65-F5344CB8AC3E}">
        <p14:creationId xmlns:p14="http://schemas.microsoft.com/office/powerpoint/2010/main" val="1151887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ítulo e Conteúdo">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6911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E98EF-5F68-FFCC-4309-B954FAF18928}"/>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EE764686-E33C-D831-B418-54B6697B51D1}"/>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A174978-CD1D-E27B-ACD8-4E8DB01F4B58}"/>
              </a:ext>
            </a:extLst>
          </p:cNvPr>
          <p:cNvSpPr>
            <a:spLocks noGrp="1"/>
          </p:cNvSpPr>
          <p:nvPr>
            <p:ph type="dt" sz="half" idx="10"/>
          </p:nvPr>
        </p:nvSpPr>
        <p:spPr/>
        <p:txBody>
          <a:bodyPr/>
          <a:lstStyle/>
          <a:p>
            <a:fld id="{8006BA0F-9489-4B0F-B752-C8DE65F2E932}" type="datetimeFigureOut">
              <a:rPr lang="pt-BR" smtClean="0"/>
              <a:t>03/10/2023</a:t>
            </a:fld>
            <a:endParaRPr lang="pt-BR"/>
          </a:p>
        </p:txBody>
      </p:sp>
      <p:sp>
        <p:nvSpPr>
          <p:cNvPr id="5" name="Espaço Reservado para Rodapé 4">
            <a:extLst>
              <a:ext uri="{FF2B5EF4-FFF2-40B4-BE49-F238E27FC236}">
                <a16:creationId xmlns:a16="http://schemas.microsoft.com/office/drawing/2014/main" id="{F57EFBBE-6085-5180-3E24-E416EADCA9A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F1F79C4-EF97-89C0-F686-7FB4A3D44A24}"/>
              </a:ext>
            </a:extLst>
          </p:cNvPr>
          <p:cNvSpPr>
            <a:spLocks noGrp="1"/>
          </p:cNvSpPr>
          <p:nvPr>
            <p:ph type="sldNum" sz="quarter" idx="12"/>
          </p:nvPr>
        </p:nvSpPr>
        <p:spPr/>
        <p:txBody>
          <a:bodyPr/>
          <a:lstStyle/>
          <a:p>
            <a:fld id="{5D39710B-6B82-4D21-A378-4E712193F745}" type="slidenum">
              <a:rPr lang="pt-BR" smtClean="0"/>
              <a:t>‹nº›</a:t>
            </a:fld>
            <a:endParaRPr lang="pt-BR"/>
          </a:p>
        </p:txBody>
      </p:sp>
    </p:spTree>
    <p:extLst>
      <p:ext uri="{BB962C8B-B14F-4D97-AF65-F5344CB8AC3E}">
        <p14:creationId xmlns:p14="http://schemas.microsoft.com/office/powerpoint/2010/main" val="2492781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AA1E31-1810-54B1-DA06-B3BE96526EA3}"/>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B41BDEE8-9EDF-DEC4-14F8-7E54BE5291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2E56CE12-17EA-7E93-B3D5-7C718A83C33A}"/>
              </a:ext>
            </a:extLst>
          </p:cNvPr>
          <p:cNvSpPr>
            <a:spLocks noGrp="1"/>
          </p:cNvSpPr>
          <p:nvPr>
            <p:ph type="dt" sz="half" idx="10"/>
          </p:nvPr>
        </p:nvSpPr>
        <p:spPr/>
        <p:txBody>
          <a:bodyPr/>
          <a:lstStyle/>
          <a:p>
            <a:fld id="{8006BA0F-9489-4B0F-B752-C8DE65F2E932}" type="datetimeFigureOut">
              <a:rPr lang="pt-BR" smtClean="0"/>
              <a:t>03/10/2023</a:t>
            </a:fld>
            <a:endParaRPr lang="pt-BR"/>
          </a:p>
        </p:txBody>
      </p:sp>
      <p:sp>
        <p:nvSpPr>
          <p:cNvPr id="5" name="Espaço Reservado para Rodapé 4">
            <a:extLst>
              <a:ext uri="{FF2B5EF4-FFF2-40B4-BE49-F238E27FC236}">
                <a16:creationId xmlns:a16="http://schemas.microsoft.com/office/drawing/2014/main" id="{005F080F-8E72-B678-BA26-B61A6508E89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1BFCC6E-FDEE-A86C-848D-195BFCF25E5D}"/>
              </a:ext>
            </a:extLst>
          </p:cNvPr>
          <p:cNvSpPr>
            <a:spLocks noGrp="1"/>
          </p:cNvSpPr>
          <p:nvPr>
            <p:ph type="sldNum" sz="quarter" idx="12"/>
          </p:nvPr>
        </p:nvSpPr>
        <p:spPr/>
        <p:txBody>
          <a:bodyPr/>
          <a:lstStyle/>
          <a:p>
            <a:fld id="{5D39710B-6B82-4D21-A378-4E712193F745}" type="slidenum">
              <a:rPr lang="pt-BR" smtClean="0"/>
              <a:t>‹nº›</a:t>
            </a:fld>
            <a:endParaRPr lang="pt-BR"/>
          </a:p>
        </p:txBody>
      </p:sp>
    </p:spTree>
    <p:extLst>
      <p:ext uri="{BB962C8B-B14F-4D97-AF65-F5344CB8AC3E}">
        <p14:creationId xmlns:p14="http://schemas.microsoft.com/office/powerpoint/2010/main" val="1214340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1487EC-EC42-7B1F-25CB-B936FFA20172}"/>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57F2F17E-7A0B-E20E-0D81-1575605475ED}"/>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1ED9C33D-4836-817F-7477-B454D5066B44}"/>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16F39BE0-0924-D349-1400-9515B6A3B2F1}"/>
              </a:ext>
            </a:extLst>
          </p:cNvPr>
          <p:cNvSpPr>
            <a:spLocks noGrp="1"/>
          </p:cNvSpPr>
          <p:nvPr>
            <p:ph type="dt" sz="half" idx="10"/>
          </p:nvPr>
        </p:nvSpPr>
        <p:spPr/>
        <p:txBody>
          <a:bodyPr/>
          <a:lstStyle/>
          <a:p>
            <a:fld id="{8006BA0F-9489-4B0F-B752-C8DE65F2E932}" type="datetimeFigureOut">
              <a:rPr lang="pt-BR" smtClean="0"/>
              <a:t>03/10/2023</a:t>
            </a:fld>
            <a:endParaRPr lang="pt-BR"/>
          </a:p>
        </p:txBody>
      </p:sp>
      <p:sp>
        <p:nvSpPr>
          <p:cNvPr id="6" name="Espaço Reservado para Rodapé 5">
            <a:extLst>
              <a:ext uri="{FF2B5EF4-FFF2-40B4-BE49-F238E27FC236}">
                <a16:creationId xmlns:a16="http://schemas.microsoft.com/office/drawing/2014/main" id="{93035F66-A429-13DB-46A9-D4920019411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C7BB909B-CFA0-E1FA-BD1E-B97640B18A5C}"/>
              </a:ext>
            </a:extLst>
          </p:cNvPr>
          <p:cNvSpPr>
            <a:spLocks noGrp="1"/>
          </p:cNvSpPr>
          <p:nvPr>
            <p:ph type="sldNum" sz="quarter" idx="12"/>
          </p:nvPr>
        </p:nvSpPr>
        <p:spPr/>
        <p:txBody>
          <a:bodyPr/>
          <a:lstStyle/>
          <a:p>
            <a:fld id="{5D39710B-6B82-4D21-A378-4E712193F745}" type="slidenum">
              <a:rPr lang="pt-BR" smtClean="0"/>
              <a:t>‹nº›</a:t>
            </a:fld>
            <a:endParaRPr lang="pt-BR"/>
          </a:p>
        </p:txBody>
      </p:sp>
    </p:spTree>
    <p:extLst>
      <p:ext uri="{BB962C8B-B14F-4D97-AF65-F5344CB8AC3E}">
        <p14:creationId xmlns:p14="http://schemas.microsoft.com/office/powerpoint/2010/main" val="4241457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9B1E62-D95C-9A05-EDDA-1B86BFEFCE19}"/>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2E678AD3-57AE-109F-8D6D-5B88DADB41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4914E6F9-5FC6-CBAA-7018-376F9525EE33}"/>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66BF1A0C-D979-5F68-BD10-949763A6CD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49D22116-F092-57ED-7013-19065B626B34}"/>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CBC5AE4E-E011-2794-A4CD-302B8D0E773F}"/>
              </a:ext>
            </a:extLst>
          </p:cNvPr>
          <p:cNvSpPr>
            <a:spLocks noGrp="1"/>
          </p:cNvSpPr>
          <p:nvPr>
            <p:ph type="dt" sz="half" idx="10"/>
          </p:nvPr>
        </p:nvSpPr>
        <p:spPr/>
        <p:txBody>
          <a:bodyPr/>
          <a:lstStyle/>
          <a:p>
            <a:fld id="{8006BA0F-9489-4B0F-B752-C8DE65F2E932}" type="datetimeFigureOut">
              <a:rPr lang="pt-BR" smtClean="0"/>
              <a:t>03/10/2023</a:t>
            </a:fld>
            <a:endParaRPr lang="pt-BR"/>
          </a:p>
        </p:txBody>
      </p:sp>
      <p:sp>
        <p:nvSpPr>
          <p:cNvPr id="8" name="Espaço Reservado para Rodapé 7">
            <a:extLst>
              <a:ext uri="{FF2B5EF4-FFF2-40B4-BE49-F238E27FC236}">
                <a16:creationId xmlns:a16="http://schemas.microsoft.com/office/drawing/2014/main" id="{2487132F-8E99-0BC6-AA9E-8D6F109DC598}"/>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9BF768A2-22D5-7B87-103A-CC5398F102CE}"/>
              </a:ext>
            </a:extLst>
          </p:cNvPr>
          <p:cNvSpPr>
            <a:spLocks noGrp="1"/>
          </p:cNvSpPr>
          <p:nvPr>
            <p:ph type="sldNum" sz="quarter" idx="12"/>
          </p:nvPr>
        </p:nvSpPr>
        <p:spPr/>
        <p:txBody>
          <a:bodyPr/>
          <a:lstStyle/>
          <a:p>
            <a:fld id="{5D39710B-6B82-4D21-A378-4E712193F745}" type="slidenum">
              <a:rPr lang="pt-BR" smtClean="0"/>
              <a:t>‹nº›</a:t>
            </a:fld>
            <a:endParaRPr lang="pt-BR"/>
          </a:p>
        </p:txBody>
      </p:sp>
    </p:spTree>
    <p:extLst>
      <p:ext uri="{BB962C8B-B14F-4D97-AF65-F5344CB8AC3E}">
        <p14:creationId xmlns:p14="http://schemas.microsoft.com/office/powerpoint/2010/main" val="2824652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E18964-160E-818B-E09F-EEBE112E226A}"/>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804B8D97-617B-634D-2984-4CE105567BF5}"/>
              </a:ext>
            </a:extLst>
          </p:cNvPr>
          <p:cNvSpPr>
            <a:spLocks noGrp="1"/>
          </p:cNvSpPr>
          <p:nvPr>
            <p:ph type="dt" sz="half" idx="10"/>
          </p:nvPr>
        </p:nvSpPr>
        <p:spPr/>
        <p:txBody>
          <a:bodyPr/>
          <a:lstStyle/>
          <a:p>
            <a:fld id="{8006BA0F-9489-4B0F-B752-C8DE65F2E932}" type="datetimeFigureOut">
              <a:rPr lang="pt-BR" smtClean="0"/>
              <a:t>03/10/2023</a:t>
            </a:fld>
            <a:endParaRPr lang="pt-BR"/>
          </a:p>
        </p:txBody>
      </p:sp>
      <p:sp>
        <p:nvSpPr>
          <p:cNvPr id="4" name="Espaço Reservado para Rodapé 3">
            <a:extLst>
              <a:ext uri="{FF2B5EF4-FFF2-40B4-BE49-F238E27FC236}">
                <a16:creationId xmlns:a16="http://schemas.microsoft.com/office/drawing/2014/main" id="{F137B699-33F4-3DD5-5D97-71F0FD1C421B}"/>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D766B522-24C7-91B6-BEEF-CA3A17F0A589}"/>
              </a:ext>
            </a:extLst>
          </p:cNvPr>
          <p:cNvSpPr>
            <a:spLocks noGrp="1"/>
          </p:cNvSpPr>
          <p:nvPr>
            <p:ph type="sldNum" sz="quarter" idx="12"/>
          </p:nvPr>
        </p:nvSpPr>
        <p:spPr/>
        <p:txBody>
          <a:bodyPr/>
          <a:lstStyle/>
          <a:p>
            <a:fld id="{5D39710B-6B82-4D21-A378-4E712193F745}" type="slidenum">
              <a:rPr lang="pt-BR" smtClean="0"/>
              <a:t>‹nº›</a:t>
            </a:fld>
            <a:endParaRPr lang="pt-BR"/>
          </a:p>
        </p:txBody>
      </p:sp>
    </p:spTree>
    <p:extLst>
      <p:ext uri="{BB962C8B-B14F-4D97-AF65-F5344CB8AC3E}">
        <p14:creationId xmlns:p14="http://schemas.microsoft.com/office/powerpoint/2010/main" val="896169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BFA00930-D061-CC14-1E43-F9887A98D591}"/>
              </a:ext>
            </a:extLst>
          </p:cNvPr>
          <p:cNvSpPr>
            <a:spLocks noGrp="1"/>
          </p:cNvSpPr>
          <p:nvPr>
            <p:ph type="dt" sz="half" idx="10"/>
          </p:nvPr>
        </p:nvSpPr>
        <p:spPr/>
        <p:txBody>
          <a:bodyPr/>
          <a:lstStyle/>
          <a:p>
            <a:fld id="{8006BA0F-9489-4B0F-B752-C8DE65F2E932}" type="datetimeFigureOut">
              <a:rPr lang="pt-BR" smtClean="0"/>
              <a:t>03/10/2023</a:t>
            </a:fld>
            <a:endParaRPr lang="pt-BR"/>
          </a:p>
        </p:txBody>
      </p:sp>
      <p:sp>
        <p:nvSpPr>
          <p:cNvPr id="3" name="Espaço Reservado para Rodapé 2">
            <a:extLst>
              <a:ext uri="{FF2B5EF4-FFF2-40B4-BE49-F238E27FC236}">
                <a16:creationId xmlns:a16="http://schemas.microsoft.com/office/drawing/2014/main" id="{3EB0CEB3-6FDB-5B3B-FBC5-2A67BFB45ECA}"/>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057ECEB4-8CA6-D705-10A2-E3D4FAFD7670}"/>
              </a:ext>
            </a:extLst>
          </p:cNvPr>
          <p:cNvSpPr>
            <a:spLocks noGrp="1"/>
          </p:cNvSpPr>
          <p:nvPr>
            <p:ph type="sldNum" sz="quarter" idx="12"/>
          </p:nvPr>
        </p:nvSpPr>
        <p:spPr/>
        <p:txBody>
          <a:bodyPr/>
          <a:lstStyle/>
          <a:p>
            <a:fld id="{5D39710B-6B82-4D21-A378-4E712193F745}" type="slidenum">
              <a:rPr lang="pt-BR" smtClean="0"/>
              <a:t>‹nº›</a:t>
            </a:fld>
            <a:endParaRPr lang="pt-BR"/>
          </a:p>
        </p:txBody>
      </p:sp>
    </p:spTree>
    <p:extLst>
      <p:ext uri="{BB962C8B-B14F-4D97-AF65-F5344CB8AC3E}">
        <p14:creationId xmlns:p14="http://schemas.microsoft.com/office/powerpoint/2010/main" val="2743310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DCC26E-3C6F-66F7-357B-36640E8D2199}"/>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CA88022E-E558-07FF-3AD4-4840D56610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57C74677-9F58-BC6E-97AF-134661EE3B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0C159ED7-66CF-8F2E-8672-814F6EF40BC5}"/>
              </a:ext>
            </a:extLst>
          </p:cNvPr>
          <p:cNvSpPr>
            <a:spLocks noGrp="1"/>
          </p:cNvSpPr>
          <p:nvPr>
            <p:ph type="dt" sz="half" idx="10"/>
          </p:nvPr>
        </p:nvSpPr>
        <p:spPr/>
        <p:txBody>
          <a:bodyPr/>
          <a:lstStyle/>
          <a:p>
            <a:fld id="{8006BA0F-9489-4B0F-B752-C8DE65F2E932}" type="datetimeFigureOut">
              <a:rPr lang="pt-BR" smtClean="0"/>
              <a:t>03/10/2023</a:t>
            </a:fld>
            <a:endParaRPr lang="pt-BR"/>
          </a:p>
        </p:txBody>
      </p:sp>
      <p:sp>
        <p:nvSpPr>
          <p:cNvPr id="6" name="Espaço Reservado para Rodapé 5">
            <a:extLst>
              <a:ext uri="{FF2B5EF4-FFF2-40B4-BE49-F238E27FC236}">
                <a16:creationId xmlns:a16="http://schemas.microsoft.com/office/drawing/2014/main" id="{24D21B7E-C33B-F4B4-E97E-D546DF3CB8A1}"/>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FA260AD4-266B-BD4E-BBAF-D0040D19230B}"/>
              </a:ext>
            </a:extLst>
          </p:cNvPr>
          <p:cNvSpPr>
            <a:spLocks noGrp="1"/>
          </p:cNvSpPr>
          <p:nvPr>
            <p:ph type="sldNum" sz="quarter" idx="12"/>
          </p:nvPr>
        </p:nvSpPr>
        <p:spPr/>
        <p:txBody>
          <a:bodyPr/>
          <a:lstStyle/>
          <a:p>
            <a:fld id="{5D39710B-6B82-4D21-A378-4E712193F745}" type="slidenum">
              <a:rPr lang="pt-BR" smtClean="0"/>
              <a:t>‹nº›</a:t>
            </a:fld>
            <a:endParaRPr lang="pt-BR"/>
          </a:p>
        </p:txBody>
      </p:sp>
    </p:spTree>
    <p:extLst>
      <p:ext uri="{BB962C8B-B14F-4D97-AF65-F5344CB8AC3E}">
        <p14:creationId xmlns:p14="http://schemas.microsoft.com/office/powerpoint/2010/main" val="532841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6B0070-3A9C-1ECB-2BEC-A9AAF740DD0D}"/>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907341BE-77CF-ECC5-9D74-1672052594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AC61D517-A9E4-8FFB-F1E0-2590CC2535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6D5C530A-5236-6173-9407-11C053EF5B5D}"/>
              </a:ext>
            </a:extLst>
          </p:cNvPr>
          <p:cNvSpPr>
            <a:spLocks noGrp="1"/>
          </p:cNvSpPr>
          <p:nvPr>
            <p:ph type="dt" sz="half" idx="10"/>
          </p:nvPr>
        </p:nvSpPr>
        <p:spPr/>
        <p:txBody>
          <a:bodyPr/>
          <a:lstStyle/>
          <a:p>
            <a:fld id="{8006BA0F-9489-4B0F-B752-C8DE65F2E932}" type="datetimeFigureOut">
              <a:rPr lang="pt-BR" smtClean="0"/>
              <a:t>03/10/2023</a:t>
            </a:fld>
            <a:endParaRPr lang="pt-BR"/>
          </a:p>
        </p:txBody>
      </p:sp>
      <p:sp>
        <p:nvSpPr>
          <p:cNvPr id="6" name="Espaço Reservado para Rodapé 5">
            <a:extLst>
              <a:ext uri="{FF2B5EF4-FFF2-40B4-BE49-F238E27FC236}">
                <a16:creationId xmlns:a16="http://schemas.microsoft.com/office/drawing/2014/main" id="{38D367DE-A8EA-65EF-5027-A8169BC0EBD4}"/>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67A2CFE4-6871-34C2-3156-38C62B6A3F7C}"/>
              </a:ext>
            </a:extLst>
          </p:cNvPr>
          <p:cNvSpPr>
            <a:spLocks noGrp="1"/>
          </p:cNvSpPr>
          <p:nvPr>
            <p:ph type="sldNum" sz="quarter" idx="12"/>
          </p:nvPr>
        </p:nvSpPr>
        <p:spPr/>
        <p:txBody>
          <a:bodyPr/>
          <a:lstStyle/>
          <a:p>
            <a:fld id="{5D39710B-6B82-4D21-A378-4E712193F745}" type="slidenum">
              <a:rPr lang="pt-BR" smtClean="0"/>
              <a:t>‹nº›</a:t>
            </a:fld>
            <a:endParaRPr lang="pt-BR"/>
          </a:p>
        </p:txBody>
      </p:sp>
    </p:spTree>
    <p:extLst>
      <p:ext uri="{BB962C8B-B14F-4D97-AF65-F5344CB8AC3E}">
        <p14:creationId xmlns:p14="http://schemas.microsoft.com/office/powerpoint/2010/main" val="3553922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AA120E85-5A14-671F-6F45-DD94539A7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1E09FD11-3F79-7655-BD29-B4EAC19B2F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67EC8BD-049E-D9CC-9B34-EA131BB6A7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06BA0F-9489-4B0F-B752-C8DE65F2E932}" type="datetimeFigureOut">
              <a:rPr lang="pt-BR" smtClean="0"/>
              <a:t>03/10/2023</a:t>
            </a:fld>
            <a:endParaRPr lang="pt-BR"/>
          </a:p>
        </p:txBody>
      </p:sp>
      <p:sp>
        <p:nvSpPr>
          <p:cNvPr id="5" name="Espaço Reservado para Rodapé 4">
            <a:extLst>
              <a:ext uri="{FF2B5EF4-FFF2-40B4-BE49-F238E27FC236}">
                <a16:creationId xmlns:a16="http://schemas.microsoft.com/office/drawing/2014/main" id="{B06CBAEC-10A7-248C-B1CC-83A9F31EA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84575311-AF4B-B7CB-5DA5-A52FD234CA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39710B-6B82-4D21-A378-4E712193F745}" type="slidenum">
              <a:rPr lang="pt-BR" smtClean="0"/>
              <a:t>‹nº›</a:t>
            </a:fld>
            <a:endParaRPr lang="pt-BR"/>
          </a:p>
        </p:txBody>
      </p:sp>
    </p:spTree>
    <p:extLst>
      <p:ext uri="{BB962C8B-B14F-4D97-AF65-F5344CB8AC3E}">
        <p14:creationId xmlns:p14="http://schemas.microsoft.com/office/powerpoint/2010/main" val="3812000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doi.org/10.1590/S0100-39842007000200007" TargetMode="External"/><Relationship Id="rId2" Type="http://schemas.openxmlformats.org/officeDocument/2006/relationships/hyperlink" Target="https://doi.org/10.22201/fm.24484865e.2020.63.1.08" TargetMode="External"/><Relationship Id="rId1" Type="http://schemas.openxmlformats.org/officeDocument/2006/relationships/slideLayout" Target="../slideLayouts/slideLayout12.xml"/><Relationship Id="rId4" Type="http://schemas.openxmlformats.org/officeDocument/2006/relationships/hyperlink" Target="http://scielo.sld.cu/scielo.php?script=sci_arttext&amp;pid=S1029-30432018000300017&amp;lng=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4" descr="Forma, Retângulo&#10;&#10;Descrição gerada automaticamente">
            <a:extLst>
              <a:ext uri="{FF2B5EF4-FFF2-40B4-BE49-F238E27FC236}">
                <a16:creationId xmlns:a16="http://schemas.microsoft.com/office/drawing/2014/main" id="{88E5DCAE-3A77-B663-9947-2C6DACB917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6763" y="1454142"/>
            <a:ext cx="2798762" cy="602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agem 2" descr="Uma imagem contendo Retângulo&#10;&#10;Descrição gerada automaticamente">
            <a:extLst>
              <a:ext uri="{FF2B5EF4-FFF2-40B4-BE49-F238E27FC236}">
                <a16:creationId xmlns:a16="http://schemas.microsoft.com/office/drawing/2014/main" id="{9846E063-E55B-CDCB-073B-C536B576A2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0563" y="3821890"/>
            <a:ext cx="2874961" cy="608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aixaDeTexto 10">
            <a:extLst>
              <a:ext uri="{FF2B5EF4-FFF2-40B4-BE49-F238E27FC236}">
                <a16:creationId xmlns:a16="http://schemas.microsoft.com/office/drawing/2014/main" id="{93BBBDA1-4288-B910-9425-56AE07ACB612}"/>
              </a:ext>
            </a:extLst>
          </p:cNvPr>
          <p:cNvSpPr txBox="1">
            <a:spLocks noChangeArrowheads="1"/>
          </p:cNvSpPr>
          <p:nvPr/>
        </p:nvSpPr>
        <p:spPr bwMode="auto">
          <a:xfrm>
            <a:off x="7223126" y="1525587"/>
            <a:ext cx="1550242"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pt-BR" altLang="pt-BR" sz="1800" b="1" dirty="0">
                <a:solidFill>
                  <a:srgbClr val="D87300"/>
                </a:solidFill>
              </a:rPr>
              <a:t> </a:t>
            </a:r>
            <a:r>
              <a:rPr lang="pt-BR" altLang="pt-BR" sz="2500" b="1" dirty="0">
                <a:solidFill>
                  <a:schemeClr val="bg1"/>
                </a:solidFill>
              </a:rPr>
              <a:t>TÍTULO</a:t>
            </a:r>
            <a:r>
              <a:rPr lang="pt-BR" altLang="pt-BR" sz="1800" b="1" dirty="0">
                <a:solidFill>
                  <a:srgbClr val="D87300"/>
                </a:solidFill>
              </a:rPr>
              <a:t> </a:t>
            </a:r>
          </a:p>
        </p:txBody>
      </p:sp>
      <p:sp>
        <p:nvSpPr>
          <p:cNvPr id="5" name="CaixaDeTexto 11">
            <a:extLst>
              <a:ext uri="{FF2B5EF4-FFF2-40B4-BE49-F238E27FC236}">
                <a16:creationId xmlns:a16="http://schemas.microsoft.com/office/drawing/2014/main" id="{172D992B-195A-43ED-0DE8-104444FCB8B6}"/>
              </a:ext>
            </a:extLst>
          </p:cNvPr>
          <p:cNvSpPr txBox="1">
            <a:spLocks noChangeArrowheads="1"/>
          </p:cNvSpPr>
          <p:nvPr/>
        </p:nvSpPr>
        <p:spPr bwMode="auto">
          <a:xfrm>
            <a:off x="7116763" y="2143479"/>
            <a:ext cx="2798761"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buNone/>
            </a:pPr>
            <a:r>
              <a:rPr lang="pt-BR" altLang="pt-BR" sz="1600" b="1" dirty="0">
                <a:solidFill>
                  <a:srgbClr val="002060"/>
                </a:solidFill>
                <a:latin typeface="Arial" panose="020B0604020202020204" pitchFamily="34" charset="0"/>
                <a:cs typeface="Arial" panose="020B0604020202020204" pitchFamily="34" charset="0"/>
              </a:rPr>
              <a:t>A FORMAÇÃO DO ULTRASSONOGRAFISTA</a:t>
            </a:r>
          </a:p>
        </p:txBody>
      </p:sp>
      <p:sp>
        <p:nvSpPr>
          <p:cNvPr id="6" name="CaixaDeTexto 12">
            <a:extLst>
              <a:ext uri="{FF2B5EF4-FFF2-40B4-BE49-F238E27FC236}">
                <a16:creationId xmlns:a16="http://schemas.microsoft.com/office/drawing/2014/main" id="{97F4B4F0-8529-5C2A-B545-25B7713E82C0}"/>
              </a:ext>
            </a:extLst>
          </p:cNvPr>
          <p:cNvSpPr txBox="1">
            <a:spLocks noChangeArrowheads="1"/>
          </p:cNvSpPr>
          <p:nvPr/>
        </p:nvSpPr>
        <p:spPr bwMode="auto">
          <a:xfrm>
            <a:off x="7223126" y="3906256"/>
            <a:ext cx="1852384"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pt-BR" altLang="pt-BR" sz="2500" b="1" dirty="0">
                <a:solidFill>
                  <a:schemeClr val="bg1"/>
                </a:solidFill>
              </a:rPr>
              <a:t>AUTORES</a:t>
            </a:r>
            <a:endParaRPr lang="pt-BR" altLang="pt-BR" sz="2500" dirty="0">
              <a:solidFill>
                <a:schemeClr val="bg1"/>
              </a:solidFill>
            </a:endParaRPr>
          </a:p>
        </p:txBody>
      </p:sp>
      <p:sp>
        <p:nvSpPr>
          <p:cNvPr id="7" name="CaixaDeTexto 13">
            <a:extLst>
              <a:ext uri="{FF2B5EF4-FFF2-40B4-BE49-F238E27FC236}">
                <a16:creationId xmlns:a16="http://schemas.microsoft.com/office/drawing/2014/main" id="{0E6AFC97-A575-1C41-4F60-0CBB4E89708E}"/>
              </a:ext>
            </a:extLst>
          </p:cNvPr>
          <p:cNvSpPr txBox="1">
            <a:spLocks noChangeArrowheads="1"/>
          </p:cNvSpPr>
          <p:nvPr/>
        </p:nvSpPr>
        <p:spPr bwMode="auto">
          <a:xfrm>
            <a:off x="7116763" y="4522967"/>
            <a:ext cx="2874961" cy="1398075"/>
          </a:xfrm>
          <a:prstGeom prst="rect">
            <a:avLst/>
          </a:prstGeom>
          <a:no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200000"/>
              </a:lnSpc>
              <a:spcAft>
                <a:spcPts val="800"/>
              </a:spcAft>
              <a:buNone/>
            </a:pPr>
            <a:r>
              <a:rPr lang="pt-BR" sz="1100" kern="1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FERNANDO MARUM MAUAD, AUGUSTO CESAR GARCIA SAAB BENEDETI, YUJI MATSUI, RUI GILBERTO FERREIRA </a:t>
            </a:r>
            <a:r>
              <a:rPr lang="pt-BR" sz="1100" kern="100" baseline="30000" dirty="0">
                <a:solidFill>
                  <a:srgbClr val="002060"/>
                </a:solidFill>
                <a:latin typeface="Arial" panose="020B0604020202020204" pitchFamily="34" charset="0"/>
                <a:ea typeface="Calibri" panose="020F0502020204030204" pitchFamily="34" charset="0"/>
                <a:cs typeface="Times New Roman" panose="02020603050405020304" pitchFamily="18" charset="0"/>
              </a:rPr>
              <a:t>,</a:t>
            </a:r>
            <a:r>
              <a:rPr lang="pt-BR" sz="1100" kern="1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 FRANCISCO MAUAD FILHO</a:t>
            </a:r>
            <a:endParaRPr lang="pt-BR" sz="11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9735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067491-5186-6463-A986-DAD4B577DFA4}"/>
              </a:ext>
            </a:extLst>
          </p:cNvPr>
          <p:cNvSpPr txBox="1">
            <a:spLocks/>
          </p:cNvSpPr>
          <p:nvPr/>
        </p:nvSpPr>
        <p:spPr>
          <a:xfrm>
            <a:off x="7408161" y="120382"/>
            <a:ext cx="3550881" cy="5032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pt-BR" sz="1800" b="1" dirty="0">
                <a:latin typeface="Arial" panose="020B0604020202020204" pitchFamily="34" charset="0"/>
                <a:cs typeface="Arial" panose="020B0604020202020204" pitchFamily="34" charset="0"/>
              </a:rPr>
              <a:t>RESULTADOS E DISCUSSÕES</a:t>
            </a:r>
            <a:endParaRPr lang="pt-BR" sz="1200" b="1" dirty="0">
              <a:latin typeface="Arial" panose="020B0604020202020204" pitchFamily="34" charset="0"/>
              <a:cs typeface="Arial" panose="020B0604020202020204" pitchFamily="34" charset="0"/>
            </a:endParaRPr>
          </a:p>
        </p:txBody>
      </p:sp>
      <p:graphicFrame>
        <p:nvGraphicFramePr>
          <p:cNvPr id="3" name="Tabela 2">
            <a:extLst>
              <a:ext uri="{FF2B5EF4-FFF2-40B4-BE49-F238E27FC236}">
                <a16:creationId xmlns:a16="http://schemas.microsoft.com/office/drawing/2014/main" id="{3F3E97C3-6CAD-BDF8-CFDE-DA73A46EA844}"/>
              </a:ext>
            </a:extLst>
          </p:cNvPr>
          <p:cNvGraphicFramePr>
            <a:graphicFrameLocks noGrp="1"/>
          </p:cNvGraphicFramePr>
          <p:nvPr>
            <p:extLst>
              <p:ext uri="{D42A27DB-BD31-4B8C-83A1-F6EECF244321}">
                <p14:modId xmlns:p14="http://schemas.microsoft.com/office/powerpoint/2010/main" val="3727047493"/>
              </p:ext>
            </p:extLst>
          </p:nvPr>
        </p:nvGraphicFramePr>
        <p:xfrm>
          <a:off x="8515738" y="2192692"/>
          <a:ext cx="3676262" cy="4665308"/>
        </p:xfrm>
        <a:graphic>
          <a:graphicData uri="http://schemas.openxmlformats.org/drawingml/2006/table">
            <a:tbl>
              <a:tblPr bandRow="1">
                <a:tableStyleId>{5C22544A-7EE6-4342-B048-85BDC9FD1C3A}</a:tableStyleId>
              </a:tblPr>
              <a:tblGrid>
                <a:gridCol w="1838131">
                  <a:extLst>
                    <a:ext uri="{9D8B030D-6E8A-4147-A177-3AD203B41FA5}">
                      <a16:colId xmlns:a16="http://schemas.microsoft.com/office/drawing/2014/main" val="2285855139"/>
                    </a:ext>
                  </a:extLst>
                </a:gridCol>
                <a:gridCol w="1838131">
                  <a:extLst>
                    <a:ext uri="{9D8B030D-6E8A-4147-A177-3AD203B41FA5}">
                      <a16:colId xmlns:a16="http://schemas.microsoft.com/office/drawing/2014/main" val="177541139"/>
                    </a:ext>
                  </a:extLst>
                </a:gridCol>
              </a:tblGrid>
              <a:tr h="951015">
                <a:tc>
                  <a:txBody>
                    <a:bodyPr/>
                    <a:lstStyle/>
                    <a:p>
                      <a:r>
                        <a:rPr lang="pt-BR" sz="1200" dirty="0">
                          <a:solidFill>
                            <a:schemeClr val="tx1"/>
                          </a:solidFill>
                          <a:latin typeface="Arial" panose="020B0604020202020204" pitchFamily="34" charset="0"/>
                          <a:cs typeface="Arial" panose="020B0604020202020204" pitchFamily="34" charset="0"/>
                        </a:rPr>
                        <a:t>Curso de aperfeiçoamento (180 a 360h)</a:t>
                      </a:r>
                    </a:p>
                  </a:txBody>
                  <a:tcPr/>
                </a:tc>
                <a:tc>
                  <a:txBody>
                    <a:bodyPr/>
                    <a:lstStyle/>
                    <a:p>
                      <a:r>
                        <a:rPr lang="pt-BR" sz="1200" dirty="0">
                          <a:solidFill>
                            <a:schemeClr val="tx1"/>
                          </a:solidFill>
                          <a:latin typeface="Arial" panose="020B0604020202020204" pitchFamily="34" charset="0"/>
                          <a:cs typeface="Arial" panose="020B0604020202020204" pitchFamily="34" charset="0"/>
                        </a:rPr>
                        <a:t>39%</a:t>
                      </a:r>
                    </a:p>
                  </a:txBody>
                  <a:tcPr/>
                </a:tc>
                <a:extLst>
                  <a:ext uri="{0D108BD9-81ED-4DB2-BD59-A6C34878D82A}">
                    <a16:rowId xmlns:a16="http://schemas.microsoft.com/office/drawing/2014/main" val="2543930889"/>
                  </a:ext>
                </a:extLst>
              </a:tr>
              <a:tr h="679297">
                <a:tc>
                  <a:txBody>
                    <a:bodyPr/>
                    <a:lstStyle/>
                    <a:p>
                      <a:r>
                        <a:rPr lang="pt-BR" sz="1200" dirty="0">
                          <a:solidFill>
                            <a:schemeClr val="tx1"/>
                          </a:solidFill>
                          <a:latin typeface="Arial" panose="020B0604020202020204" pitchFamily="34" charset="0"/>
                          <a:cs typeface="Arial" panose="020B0604020202020204" pitchFamily="34" charset="0"/>
                        </a:rPr>
                        <a:t>Curso de extensão (</a:t>
                      </a:r>
                      <a:r>
                        <a:rPr lang="pt-BR" sz="1200" b="0" i="0" kern="1200" dirty="0">
                          <a:solidFill>
                            <a:schemeClr val="tx1"/>
                          </a:solidFill>
                          <a:effectLst/>
                          <a:latin typeface="Arial" panose="020B0604020202020204" pitchFamily="34" charset="0"/>
                          <a:ea typeface="+mn-ea"/>
                          <a:cs typeface="Arial" panose="020B0604020202020204" pitchFamily="34" charset="0"/>
                        </a:rPr>
                        <a:t>≤ 180h)</a:t>
                      </a:r>
                      <a:endParaRPr lang="pt-BR" sz="1200" b="0" dirty="0">
                        <a:solidFill>
                          <a:schemeClr val="tx1"/>
                        </a:solidFill>
                        <a:latin typeface="Arial" panose="020B0604020202020204" pitchFamily="34" charset="0"/>
                        <a:cs typeface="Arial" panose="020B0604020202020204" pitchFamily="34" charset="0"/>
                      </a:endParaRPr>
                    </a:p>
                  </a:txBody>
                  <a:tcPr/>
                </a:tc>
                <a:tc>
                  <a:txBody>
                    <a:bodyPr/>
                    <a:lstStyle/>
                    <a:p>
                      <a:r>
                        <a:rPr lang="pt-BR" sz="1200" dirty="0">
                          <a:solidFill>
                            <a:schemeClr val="tx1"/>
                          </a:solidFill>
                          <a:latin typeface="Arial" panose="020B0604020202020204" pitchFamily="34" charset="0"/>
                          <a:cs typeface="Arial" panose="020B0604020202020204" pitchFamily="34" charset="0"/>
                        </a:rPr>
                        <a:t>21%</a:t>
                      </a:r>
                    </a:p>
                  </a:txBody>
                  <a:tcPr/>
                </a:tc>
                <a:extLst>
                  <a:ext uri="{0D108BD9-81ED-4DB2-BD59-A6C34878D82A}">
                    <a16:rowId xmlns:a16="http://schemas.microsoft.com/office/drawing/2014/main" val="2447584571"/>
                  </a:ext>
                </a:extLst>
              </a:tr>
              <a:tr h="1494452">
                <a:tc>
                  <a:txBody>
                    <a:bodyPr/>
                    <a:lstStyle/>
                    <a:p>
                      <a:r>
                        <a:rPr lang="pt-BR" sz="1200" dirty="0">
                          <a:solidFill>
                            <a:schemeClr val="tx1"/>
                          </a:solidFill>
                          <a:latin typeface="Arial" panose="020B0604020202020204" pitchFamily="34" charset="0"/>
                          <a:cs typeface="Arial" panose="020B0604020202020204" pitchFamily="34" charset="0"/>
                        </a:rPr>
                        <a:t>Curso de capacitação (residência médica 2800 horas por ano em 2 anos)</a:t>
                      </a:r>
                    </a:p>
                  </a:txBody>
                  <a:tcPr/>
                </a:tc>
                <a:tc>
                  <a:txBody>
                    <a:bodyPr/>
                    <a:lstStyle/>
                    <a:p>
                      <a:r>
                        <a:rPr lang="pt-BR" sz="1200" dirty="0">
                          <a:solidFill>
                            <a:schemeClr val="tx1"/>
                          </a:solidFill>
                          <a:latin typeface="Arial" panose="020B0604020202020204" pitchFamily="34" charset="0"/>
                          <a:cs typeface="Arial" panose="020B0604020202020204" pitchFamily="34" charset="0"/>
                        </a:rPr>
                        <a:t>16%</a:t>
                      </a:r>
                    </a:p>
                  </a:txBody>
                  <a:tcPr/>
                </a:tc>
                <a:extLst>
                  <a:ext uri="{0D108BD9-81ED-4DB2-BD59-A6C34878D82A}">
                    <a16:rowId xmlns:a16="http://schemas.microsoft.com/office/drawing/2014/main" val="602553655"/>
                  </a:ext>
                </a:extLst>
              </a:tr>
              <a:tr h="951015">
                <a:tc>
                  <a:txBody>
                    <a:bodyPr/>
                    <a:lstStyle/>
                    <a:p>
                      <a:r>
                        <a:rPr lang="pt-BR" sz="1200" dirty="0">
                          <a:solidFill>
                            <a:schemeClr val="tx1"/>
                          </a:solidFill>
                          <a:latin typeface="Arial" panose="020B0604020202020204" pitchFamily="34" charset="0"/>
                          <a:cs typeface="Arial" panose="020B0604020202020204" pitchFamily="34" charset="0"/>
                        </a:rPr>
                        <a:t>Curso de graduação LATU SENSU (</a:t>
                      </a:r>
                      <a:r>
                        <a:rPr lang="pt-BR" sz="1200" b="0" i="0" kern="1200" dirty="0">
                          <a:solidFill>
                            <a:schemeClr val="tx1"/>
                          </a:solidFill>
                          <a:effectLst/>
                          <a:latin typeface="Arial" panose="020B0604020202020204" pitchFamily="34" charset="0"/>
                          <a:ea typeface="+mn-ea"/>
                          <a:cs typeface="Arial" panose="020B0604020202020204" pitchFamily="34" charset="0"/>
                        </a:rPr>
                        <a:t>≥360h)</a:t>
                      </a:r>
                      <a:endParaRPr lang="pt-BR" sz="1200" dirty="0">
                        <a:solidFill>
                          <a:schemeClr val="tx1"/>
                        </a:solidFill>
                        <a:latin typeface="Arial" panose="020B0604020202020204" pitchFamily="34" charset="0"/>
                        <a:cs typeface="Arial" panose="020B0604020202020204" pitchFamily="34" charset="0"/>
                      </a:endParaRPr>
                    </a:p>
                  </a:txBody>
                  <a:tcPr/>
                </a:tc>
                <a:tc>
                  <a:txBody>
                    <a:bodyPr/>
                    <a:lstStyle/>
                    <a:p>
                      <a:r>
                        <a:rPr lang="pt-BR" sz="1200" dirty="0">
                          <a:solidFill>
                            <a:schemeClr val="tx1"/>
                          </a:solidFill>
                          <a:latin typeface="Arial" panose="020B0604020202020204" pitchFamily="34" charset="0"/>
                          <a:cs typeface="Arial" panose="020B0604020202020204" pitchFamily="34" charset="0"/>
                        </a:rPr>
                        <a:t>15%</a:t>
                      </a:r>
                    </a:p>
                  </a:txBody>
                  <a:tcPr/>
                </a:tc>
                <a:extLst>
                  <a:ext uri="{0D108BD9-81ED-4DB2-BD59-A6C34878D82A}">
                    <a16:rowId xmlns:a16="http://schemas.microsoft.com/office/drawing/2014/main" val="3044812685"/>
                  </a:ext>
                </a:extLst>
              </a:tr>
              <a:tr h="589529">
                <a:tc>
                  <a:txBody>
                    <a:bodyPr/>
                    <a:lstStyle/>
                    <a:p>
                      <a:r>
                        <a:rPr lang="pt-BR" sz="1200" dirty="0">
                          <a:solidFill>
                            <a:schemeClr val="tx1"/>
                          </a:solidFill>
                          <a:latin typeface="Arial" panose="020B0604020202020204" pitchFamily="34" charset="0"/>
                          <a:cs typeface="Arial" panose="020B0604020202020204" pitchFamily="34" charset="0"/>
                        </a:rPr>
                        <a:t>Não responde</a:t>
                      </a:r>
                    </a:p>
                  </a:txBody>
                  <a:tcPr/>
                </a:tc>
                <a:tc>
                  <a:txBody>
                    <a:bodyPr/>
                    <a:lstStyle/>
                    <a:p>
                      <a:r>
                        <a:rPr lang="pt-BR" sz="1200" dirty="0">
                          <a:solidFill>
                            <a:schemeClr val="tx1"/>
                          </a:solidFill>
                          <a:latin typeface="Arial" panose="020B0604020202020204" pitchFamily="34" charset="0"/>
                          <a:cs typeface="Arial" panose="020B0604020202020204" pitchFamily="34" charset="0"/>
                        </a:rPr>
                        <a:t>9%</a:t>
                      </a:r>
                    </a:p>
                  </a:txBody>
                  <a:tcPr/>
                </a:tc>
                <a:extLst>
                  <a:ext uri="{0D108BD9-81ED-4DB2-BD59-A6C34878D82A}">
                    <a16:rowId xmlns:a16="http://schemas.microsoft.com/office/drawing/2014/main" val="2345314230"/>
                  </a:ext>
                </a:extLst>
              </a:tr>
            </a:tbl>
          </a:graphicData>
        </a:graphic>
      </p:graphicFrame>
      <p:sp>
        <p:nvSpPr>
          <p:cNvPr id="4" name="CaixaDeTexto 3">
            <a:extLst>
              <a:ext uri="{FF2B5EF4-FFF2-40B4-BE49-F238E27FC236}">
                <a16:creationId xmlns:a16="http://schemas.microsoft.com/office/drawing/2014/main" id="{389892FB-246D-7B6C-449F-D58FE47067DE}"/>
              </a:ext>
            </a:extLst>
          </p:cNvPr>
          <p:cNvSpPr txBox="1"/>
          <p:nvPr/>
        </p:nvSpPr>
        <p:spPr>
          <a:xfrm>
            <a:off x="8515738" y="1756899"/>
            <a:ext cx="3879462" cy="871585"/>
          </a:xfrm>
          <a:prstGeom prst="rect">
            <a:avLst/>
          </a:prstGeom>
          <a:noFill/>
        </p:spPr>
        <p:txBody>
          <a:bodyPr wrap="square">
            <a:spAutoFit/>
          </a:bodyPr>
          <a:lstStyle/>
          <a:p>
            <a:pPr>
              <a:lnSpc>
                <a:spcPct val="107000"/>
              </a:lnSpc>
              <a:spcAft>
                <a:spcPts val="800"/>
              </a:spcAft>
            </a:pPr>
            <a:r>
              <a:rPr lang="pt-BR" sz="1200" b="1" kern="100" dirty="0">
                <a:effectLst/>
                <a:latin typeface="Arial" panose="020B0604020202020204" pitchFamily="34" charset="0"/>
                <a:ea typeface="Calibri" panose="020F0502020204030204" pitchFamily="34" charset="0"/>
                <a:cs typeface="Times New Roman" panose="02020603050405020304" pitchFamily="18" charset="0"/>
              </a:rPr>
              <a:t>TABELA 5: Qual a sua formação em Ultrassonografia? </a:t>
            </a:r>
            <a:endParaRPr lang="pt-BR" sz="12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 </a:t>
            </a:r>
            <a:endParaRPr lang="pt-B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a:extLst>
              <a:ext uri="{FF2B5EF4-FFF2-40B4-BE49-F238E27FC236}">
                <a16:creationId xmlns:a16="http://schemas.microsoft.com/office/drawing/2014/main" id="{199BA30C-F0A5-6748-F397-9C5C796819DC}"/>
              </a:ext>
            </a:extLst>
          </p:cNvPr>
          <p:cNvSpPr txBox="1"/>
          <p:nvPr/>
        </p:nvSpPr>
        <p:spPr>
          <a:xfrm>
            <a:off x="141340" y="2977192"/>
            <a:ext cx="8240660" cy="2828147"/>
          </a:xfrm>
          <a:prstGeom prst="rect">
            <a:avLst/>
          </a:prstGeom>
          <a:noFill/>
        </p:spPr>
        <p:txBody>
          <a:bodyPr wrap="square">
            <a:spAutoFit/>
          </a:bodyPr>
          <a:lstStyle/>
          <a:p>
            <a:pPr algn="just">
              <a:lnSpc>
                <a:spcPct val="150000"/>
              </a:lnSpc>
            </a:pPr>
            <a:r>
              <a:rPr lang="pt-BR" sz="1200" kern="100" dirty="0">
                <a:effectLst/>
                <a:latin typeface="Arial" panose="020B0604020202020204" pitchFamily="34" charset="0"/>
                <a:ea typeface="Calibri" panose="020F0502020204030204" pitchFamily="34" charset="0"/>
                <a:cs typeface="Arial" panose="020B0604020202020204" pitchFamily="34" charset="0"/>
              </a:rPr>
              <a:t>Algumas considerações devem ser feitas a esses questionamentos. 60% não tem o tempo necessário para uma boa capacitação, o que demonstra na tabela anterior, que a sua formação seria no mínimo dois anos. A procura de cursos de especialização (Pós – Graduação Lato Sensu) , é uma procura que os </a:t>
            </a:r>
            <a:r>
              <a:rPr lang="pt-BR" sz="1200" kern="100" dirty="0" err="1">
                <a:effectLst/>
                <a:latin typeface="Arial" panose="020B0604020202020204" pitchFamily="34" charset="0"/>
                <a:ea typeface="Calibri" panose="020F0502020204030204" pitchFamily="34" charset="0"/>
                <a:cs typeface="Arial" panose="020B0604020202020204" pitchFamily="34" charset="0"/>
              </a:rPr>
              <a:t>Ultrassonografista</a:t>
            </a:r>
            <a:r>
              <a:rPr lang="pt-BR" sz="1200" kern="100" dirty="0">
                <a:effectLst/>
                <a:latin typeface="Arial" panose="020B0604020202020204" pitchFamily="34" charset="0"/>
                <a:ea typeface="Calibri" panose="020F0502020204030204" pitchFamily="34" charset="0"/>
                <a:cs typeface="Arial" panose="020B0604020202020204" pitchFamily="34" charset="0"/>
              </a:rPr>
              <a:t> têm feito para ter uma identidade em Ultrassonografia, no entanto, acreditamos que é importante principalmente para defesa profissional do médico em Ultrassonografia.</a:t>
            </a:r>
            <a:r>
              <a:rPr lang="pt-BR" sz="1200" dirty="0">
                <a:latin typeface="Arial" panose="020B0604020202020204" pitchFamily="34" charset="0"/>
                <a:cs typeface="Arial" panose="020B0604020202020204" pitchFamily="34" charset="0"/>
              </a:rPr>
              <a:t> 60% não tem o tempo necessário para uma boa capacitação. No mínimo são requisitados 2 anos para formação de um </a:t>
            </a:r>
            <a:r>
              <a:rPr lang="pt-BR" sz="1200" dirty="0" err="1">
                <a:latin typeface="Arial" panose="020B0604020202020204" pitchFamily="34" charset="0"/>
                <a:cs typeface="Arial" panose="020B0604020202020204" pitchFamily="34" charset="0"/>
              </a:rPr>
              <a:t>ultrassonografista</a:t>
            </a:r>
            <a:r>
              <a:rPr lang="pt-BR" sz="1200" dirty="0">
                <a:latin typeface="Arial" panose="020B0604020202020204" pitchFamily="34" charset="0"/>
                <a:cs typeface="Arial" panose="020B0604020202020204" pitchFamily="34" charset="0"/>
              </a:rPr>
              <a:t> capacitado e ideal. Curso de capacitação / aperfeiçoamento segue uma carga horária equivalente à uma residência de 4180 horas em 2 anos, sendo 40% teoria e 60% prática (2500h). Considerando, 20 min/ exame deverá fazer em torno de 7000 exames em todas áreas de especialidades,</a:t>
            </a:r>
            <a:r>
              <a:rPr lang="pt-BR" sz="1200" dirty="0">
                <a:latin typeface="Arial" panose="020B0604020202020204" pitchFamily="34" charset="0"/>
                <a:ea typeface="Calibri" panose="020F0502020204030204" pitchFamily="34" charset="0"/>
                <a:cs typeface="Arial" panose="020B0604020202020204" pitchFamily="34" charset="0"/>
              </a:rPr>
              <a:t> com interface em UTI, emergências e pronto-socorro. </a:t>
            </a:r>
            <a:r>
              <a:rPr lang="pt-BR" sz="1200" dirty="0">
                <a:latin typeface="Arial" panose="020B0604020202020204" pitchFamily="34" charset="0"/>
                <a:cs typeface="Arial" panose="020B0604020202020204" pitchFamily="34" charset="0"/>
              </a:rPr>
              <a:t>Mostrando ser um projeto viável e aprovado pelo MEC que está sendo medido pelo CBR com os aprovados no final do aperfeiçoamento. </a:t>
            </a:r>
          </a:p>
        </p:txBody>
      </p:sp>
      <p:sp>
        <p:nvSpPr>
          <p:cNvPr id="6" name="CaixaDeTexto 5">
            <a:extLst>
              <a:ext uri="{FF2B5EF4-FFF2-40B4-BE49-F238E27FC236}">
                <a16:creationId xmlns:a16="http://schemas.microsoft.com/office/drawing/2014/main" id="{99964265-5407-B2A0-FA5C-A4CE7CE73B0C}"/>
              </a:ext>
            </a:extLst>
          </p:cNvPr>
          <p:cNvSpPr txBox="1"/>
          <p:nvPr/>
        </p:nvSpPr>
        <p:spPr>
          <a:xfrm>
            <a:off x="4020802" y="979220"/>
            <a:ext cx="4494936" cy="2220223"/>
          </a:xfrm>
          <a:prstGeom prst="rect">
            <a:avLst/>
          </a:prstGeom>
          <a:noFill/>
        </p:spPr>
        <p:txBody>
          <a:bodyPr wrap="square">
            <a:spAutoFit/>
          </a:bodyPr>
          <a:lstStyle/>
          <a:p>
            <a:pPr algn="just">
              <a:lnSpc>
                <a:spcPct val="150000"/>
              </a:lnSpc>
            </a:pPr>
            <a:r>
              <a:rPr lang="pt-BR" sz="1200" kern="100" dirty="0">
                <a:effectLst/>
                <a:latin typeface="Arial" panose="020B0604020202020204" pitchFamily="34" charset="0"/>
                <a:ea typeface="Calibri" panose="020F0502020204030204" pitchFamily="34" charset="0"/>
                <a:cs typeface="Arial" panose="020B0604020202020204" pitchFamily="34" charset="0"/>
              </a:rPr>
              <a:t>60% responderam que tem menos de 360 horas de formação e estão atuando em Ultrassonografia. Em termos dos que fizeram Lato Sensu, especialização em cursos maior que 360 horas, são 15%; e os que responderam que fizeram cursos de capacitação, conhecidos como Aperfeiçoamento reconhecido pelo CBR – Colégio Brasileiro de Radiologia, o que significa 2. 800 horas por ano, durante dois anos o percentual é de 16%. </a:t>
            </a:r>
          </a:p>
          <a:p>
            <a:pPr>
              <a:lnSpc>
                <a:spcPct val="107000"/>
              </a:lnSpc>
              <a:spcAft>
                <a:spcPts val="800"/>
              </a:spcAft>
            </a:pPr>
            <a:endParaRPr lang="pt-BR"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8344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7AE84C-1B4B-22C9-9DF8-23C60CDD1E25}"/>
              </a:ext>
            </a:extLst>
          </p:cNvPr>
          <p:cNvSpPr txBox="1">
            <a:spLocks/>
          </p:cNvSpPr>
          <p:nvPr/>
        </p:nvSpPr>
        <p:spPr>
          <a:xfrm>
            <a:off x="8390467" y="120382"/>
            <a:ext cx="2568575" cy="5032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pt-BR" sz="1800" b="1" dirty="0">
                <a:latin typeface="Arial" panose="020B0604020202020204" pitchFamily="34" charset="0"/>
                <a:cs typeface="Arial" panose="020B0604020202020204" pitchFamily="34" charset="0"/>
              </a:rPr>
              <a:t>CONCLUSÃO</a:t>
            </a:r>
            <a:endParaRPr lang="pt-BR" sz="1200" b="1" dirty="0">
              <a:latin typeface="Arial" panose="020B0604020202020204" pitchFamily="34" charset="0"/>
              <a:cs typeface="Arial" panose="020B0604020202020204" pitchFamily="34" charset="0"/>
            </a:endParaRPr>
          </a:p>
        </p:txBody>
      </p:sp>
      <p:sp>
        <p:nvSpPr>
          <p:cNvPr id="3" name="Subtítulo 2">
            <a:extLst>
              <a:ext uri="{FF2B5EF4-FFF2-40B4-BE49-F238E27FC236}">
                <a16:creationId xmlns:a16="http://schemas.microsoft.com/office/drawing/2014/main" id="{ABE46BA3-681B-AFF5-B510-5EA751231AE6}"/>
              </a:ext>
            </a:extLst>
          </p:cNvPr>
          <p:cNvSpPr txBox="1">
            <a:spLocks/>
          </p:cNvSpPr>
          <p:nvPr/>
        </p:nvSpPr>
        <p:spPr>
          <a:xfrm>
            <a:off x="5765799" y="855134"/>
            <a:ext cx="5990167" cy="430106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spcAft>
                <a:spcPts val="800"/>
              </a:spcAft>
              <a:buFont typeface="Arial" panose="020B0604020202020204" pitchFamily="34" charset="0"/>
              <a:buNone/>
            </a:pPr>
            <a:r>
              <a:rPr lang="pt-BR" sz="1300" kern="100" dirty="0">
                <a:latin typeface="Arial" panose="020B0604020202020204" pitchFamily="34" charset="0"/>
                <a:ea typeface="Calibri" panose="020F0502020204030204" pitchFamily="34" charset="0"/>
                <a:cs typeface="Arial" panose="020B0604020202020204" pitchFamily="34" charset="0"/>
              </a:rPr>
              <a:t>Acreditamos que a preparação de um ultrassonografista geral deve ter dois anos de formação de capacitação, com programa previamente estabelecido, onde permite ao médico ultrassonografista, não só fazer atuação em Ultrassom na área ambulatorial, como hospitalar, e tendo uma formação prática que permita que realize a prova de avaliação e demonstre seu notório saber. Também permitir que aos médicos ultrassonografistas, que atuam há mais de quatro anos, apresentados por dois membros capacitados em ultrassonografia que possam autorizar o médico a fazer a prova de capacitação em ultrassonografia geral.  Quanto a Ultrassonografia atuar em uma especialidade, como área de atuação, o profissional teria que ter o título de reconhecimento nessa espacialidade, fazer uma Pós – Graduação Lato Sensu, nesta área de atuação e ser apresentado por um médico capacitado em ultrassonografia para validar que ele está atuando há mais de um ano. </a:t>
            </a:r>
            <a:endParaRPr lang="pt-BR" sz="1300" dirty="0"/>
          </a:p>
        </p:txBody>
      </p:sp>
    </p:spTree>
    <p:extLst>
      <p:ext uri="{BB962C8B-B14F-4D97-AF65-F5344CB8AC3E}">
        <p14:creationId xmlns:p14="http://schemas.microsoft.com/office/powerpoint/2010/main" val="1140202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4A908F-986B-4492-3D77-47CB92DB7357}"/>
              </a:ext>
            </a:extLst>
          </p:cNvPr>
          <p:cNvSpPr txBox="1">
            <a:spLocks/>
          </p:cNvSpPr>
          <p:nvPr/>
        </p:nvSpPr>
        <p:spPr>
          <a:xfrm>
            <a:off x="8390467" y="120382"/>
            <a:ext cx="2568575" cy="5032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pt-BR" sz="1800" b="1" dirty="0">
                <a:latin typeface="Arial" panose="020B0604020202020204" pitchFamily="34" charset="0"/>
                <a:cs typeface="Arial" panose="020B0604020202020204" pitchFamily="34" charset="0"/>
              </a:rPr>
              <a:t>REFERÊNCIAS</a:t>
            </a:r>
            <a:endParaRPr lang="pt-BR" sz="1200" b="1" dirty="0">
              <a:latin typeface="Arial" panose="020B0604020202020204" pitchFamily="34" charset="0"/>
              <a:cs typeface="Arial" panose="020B0604020202020204" pitchFamily="34" charset="0"/>
            </a:endParaRPr>
          </a:p>
        </p:txBody>
      </p:sp>
      <p:sp>
        <p:nvSpPr>
          <p:cNvPr id="3" name="Subtítulo 2">
            <a:extLst>
              <a:ext uri="{FF2B5EF4-FFF2-40B4-BE49-F238E27FC236}">
                <a16:creationId xmlns:a16="http://schemas.microsoft.com/office/drawing/2014/main" id="{03D8EDB5-CB5F-8319-0E4A-2491D83F2C4C}"/>
              </a:ext>
            </a:extLst>
          </p:cNvPr>
          <p:cNvSpPr txBox="1">
            <a:spLocks/>
          </p:cNvSpPr>
          <p:nvPr/>
        </p:nvSpPr>
        <p:spPr>
          <a:xfrm>
            <a:off x="0" y="1525805"/>
            <a:ext cx="12192000" cy="509512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50000"/>
              </a:lnSpc>
              <a:buFont typeface="+mj-lt"/>
              <a:buAutoNum type="arabicPeriod"/>
            </a:pP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Vázquez</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Reyes José Manuel, Millán-Hernández Manuel, Ramírez Terán Oscar Andrés, Fernández Saldívar Fabián, Cortés Algara Alfredo, González Ramírez Pedro Alberto et al . El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ultrasonido</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de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la</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cabecera</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del</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paciente al aula. Rev. Fac. Med.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Méx</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[revista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en</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la</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Internet]. 2020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Feb</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[citado  2023  Jul  15] ;  63( 1 ): 48-55.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Disponible</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en</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http://www.scielo.org.mx/</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scielo.php?script</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sci_arttext&amp;pid</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=S0026-17422020000100048&amp;lng=es.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Epub</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05-Mar-2021.  </a:t>
            </a:r>
            <a:r>
              <a:rPr lang="pt-BR" sz="1200" u="sng" kern="100" dirty="0">
                <a:solidFill>
                  <a:srgbClr val="555555"/>
                </a:solidFill>
                <a:latin typeface="Arial" panose="020B0604020202020204" pitchFamily="34" charset="0"/>
                <a:ea typeface="Calibri" panose="020F0502020204030204" pitchFamily="34" charset="0"/>
                <a:cs typeface="Arial" panose="020B0604020202020204" pitchFamily="34" charset="0"/>
                <a:hlinkClick r:id="rId2"/>
              </a:rPr>
              <a:t>https://doi.org/10.22201/fm.24484865e.2020.63.1.08</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a:t>
            </a:r>
          </a:p>
          <a:p>
            <a:pPr marL="342900" indent="-342900">
              <a:lnSpc>
                <a:spcPct val="150000"/>
              </a:lnSpc>
              <a:buFont typeface="+mj-lt"/>
              <a:buAutoNum type="arabicPeriod"/>
            </a:pP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Miles N,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Cowling</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C, Lawson C. The role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of</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the</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sonographer</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An</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investigation</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into</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the</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scope</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of</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practice</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for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the</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sonographer</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internationally</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Radiography</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Lond</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2022 Feb;28(1):39-47.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doi</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10.1016/j.radi.2021.07.017.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Epub</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2021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Aug</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11. PMID: 34391655.</a:t>
            </a:r>
            <a:endParaRPr lang="pt-BR" sz="1200" kern="1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50000"/>
              </a:lnSpc>
              <a:buFont typeface="+mj-lt"/>
              <a:buAutoNum type="arabicPeriod"/>
            </a:pP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European</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Society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of</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Radiology</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(ESR).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Organisation</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and</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practice</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of</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radiological</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ultrasound</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in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Europe</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a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survey</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by</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the</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ESR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Working</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Group</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on</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Ultrasound</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Insights Imaging. 2013 Aug;4(4):401-7.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doi</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10.1007/s13244-013-0257-5. </a:t>
            </a:r>
            <a:r>
              <a:rPr lang="pt-BR" sz="1200" kern="0" dirty="0" err="1">
                <a:solidFill>
                  <a:srgbClr val="212121"/>
                </a:solidFill>
                <a:latin typeface="Arial" panose="020B0604020202020204" pitchFamily="34" charset="0"/>
                <a:ea typeface="Times New Roman" panose="02020603050405020304" pitchFamily="18" charset="0"/>
                <a:cs typeface="Arial" panose="020B0604020202020204" pitchFamily="34" charset="0"/>
              </a:rPr>
              <a:t>Epub</a:t>
            </a:r>
            <a:r>
              <a:rPr lang="pt-BR" sz="1200" kern="0" dirty="0">
                <a:solidFill>
                  <a:srgbClr val="212121"/>
                </a:solidFill>
                <a:latin typeface="Arial" panose="020B0604020202020204" pitchFamily="34" charset="0"/>
                <a:ea typeface="Times New Roman" panose="02020603050405020304" pitchFamily="18" charset="0"/>
                <a:cs typeface="Arial" panose="020B0604020202020204" pitchFamily="34" charset="0"/>
              </a:rPr>
              <a:t> 2013 May 29. PMID: 23715766; PMCID: PMC3731462.</a:t>
            </a:r>
            <a:endParaRPr lang="pt-BR" sz="1200" kern="1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50000"/>
              </a:lnSpc>
              <a:buFont typeface="+mj-lt"/>
              <a:buAutoNum type="arabicPeriod"/>
            </a:pP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Shah S, Bellows BA,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Adedipe</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AA,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Totten</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JE,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Backlund</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BH,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Sajed</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D.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Perceived</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barriers</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in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the</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use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of</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ultrasound</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in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developing</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countries.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Crit</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Ultrasound</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J. 2015 Dec;7(1):28.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doi</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10.1186/s13089-015-0028-2.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Epub</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2015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Jun</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19. PMID: 26123609; PMCID: PMC4485671.</a:t>
            </a:r>
            <a:endParaRPr lang="pt-BR" sz="1200" kern="1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50000"/>
              </a:lnSpc>
              <a:buFont typeface="+mj-lt"/>
              <a:buAutoNum type="arabicPeriod"/>
            </a:pP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Sevens</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TJ, Reeves PJ. Professional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protectionism</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barrier</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to</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employing</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sonographer</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graduate</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Radiography</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Lond</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2019 Feb;25(1):77-82.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doi</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10.1016/j.radi.2018.11.001.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Epub</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2018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Nov</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27. PMID: 30599835.</a:t>
            </a:r>
          </a:p>
          <a:p>
            <a:pPr marL="342900" indent="-342900">
              <a:lnSpc>
                <a:spcPct val="150000"/>
              </a:lnSpc>
              <a:buFont typeface="+mj-lt"/>
              <a:buAutoNum type="arabicPeriod"/>
            </a:pP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Thomson N, Paterson A.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Sonographer</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registration</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in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the</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United Kingdom - a review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of</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the</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current</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situation</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Ultrasound</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2014 Feb;22(1):52-6.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doi</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10.1177/1742271X13517381.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Epub</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2013 </a:t>
            </a:r>
            <a:r>
              <a:rPr lang="pt-BR" sz="1200" kern="100" dirty="0" err="1">
                <a:solidFill>
                  <a:srgbClr val="212121"/>
                </a:solidFill>
                <a:latin typeface="Arial" panose="020B0604020202020204" pitchFamily="34" charset="0"/>
                <a:ea typeface="Calibri" panose="020F0502020204030204" pitchFamily="34" charset="0"/>
                <a:cs typeface="Arial" panose="020B0604020202020204" pitchFamily="34" charset="0"/>
              </a:rPr>
              <a:t>Dec</a:t>
            </a:r>
            <a:r>
              <a:rPr lang="pt-BR" sz="1200" kern="100" dirty="0">
                <a:solidFill>
                  <a:srgbClr val="212121"/>
                </a:solidFill>
                <a:latin typeface="Arial" panose="020B0604020202020204" pitchFamily="34" charset="0"/>
                <a:ea typeface="Calibri" panose="020F0502020204030204" pitchFamily="34" charset="0"/>
                <a:cs typeface="Arial" panose="020B0604020202020204" pitchFamily="34" charset="0"/>
              </a:rPr>
              <a:t> 20. PMID: 27433193; PMCID: PMC4760522.</a:t>
            </a:r>
            <a:endParaRPr lang="pt-BR" sz="1200" kern="1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50000"/>
              </a:lnSpc>
              <a:buFont typeface="+mj-lt"/>
              <a:buAutoNum type="arabicPeriod"/>
            </a:pPr>
            <a:r>
              <a:rPr lang="pt-BR" sz="1200" kern="100" dirty="0">
                <a:latin typeface="Arial" panose="020B0604020202020204" pitchFamily="34" charset="0"/>
                <a:ea typeface="Calibri" panose="020F0502020204030204" pitchFamily="34" charset="0"/>
                <a:cs typeface="Arial" panose="020B0604020202020204" pitchFamily="34" charset="0"/>
              </a:rPr>
              <a:t>Silva GCC da, Koch HA, Sousa EG de. O perfil do médico em formação em radiologia e diagnóstico por imagem. </a:t>
            </a:r>
            <a:r>
              <a:rPr lang="pt-BR" sz="1200" kern="100" dirty="0" err="1">
                <a:latin typeface="Arial" panose="020B0604020202020204" pitchFamily="34" charset="0"/>
                <a:ea typeface="Calibri" panose="020F0502020204030204" pitchFamily="34" charset="0"/>
                <a:cs typeface="Arial" panose="020B0604020202020204" pitchFamily="34" charset="0"/>
              </a:rPr>
              <a:t>Radiol</a:t>
            </a:r>
            <a:r>
              <a:rPr lang="pt-BR" sz="1200" kern="100" dirty="0">
                <a:latin typeface="Arial" panose="020B0604020202020204" pitchFamily="34" charset="0"/>
                <a:ea typeface="Calibri" panose="020F0502020204030204" pitchFamily="34" charset="0"/>
                <a:cs typeface="Arial" panose="020B0604020202020204" pitchFamily="34" charset="0"/>
              </a:rPr>
              <a:t> Bras [Internet]. 2007Mar;40(2):99–103. </a:t>
            </a:r>
            <a:r>
              <a:rPr lang="pt-BR" sz="1200" kern="100" dirty="0" err="1">
                <a:latin typeface="Arial" panose="020B0604020202020204" pitchFamily="34" charset="0"/>
                <a:ea typeface="Calibri" panose="020F0502020204030204" pitchFamily="34" charset="0"/>
                <a:cs typeface="Arial" panose="020B0604020202020204" pitchFamily="34" charset="0"/>
              </a:rPr>
              <a:t>Available</a:t>
            </a:r>
            <a:r>
              <a:rPr lang="pt-BR" sz="1200" kern="100" dirty="0">
                <a:latin typeface="Arial" panose="020B0604020202020204" pitchFamily="34" charset="0"/>
                <a:ea typeface="Calibri" panose="020F0502020204030204" pitchFamily="34" charset="0"/>
                <a:cs typeface="Arial" panose="020B0604020202020204" pitchFamily="34" charset="0"/>
              </a:rPr>
              <a:t> </a:t>
            </a:r>
            <a:r>
              <a:rPr lang="pt-BR" sz="1200" kern="100" dirty="0" err="1">
                <a:latin typeface="Arial" panose="020B0604020202020204" pitchFamily="34" charset="0"/>
                <a:ea typeface="Calibri" panose="020F0502020204030204" pitchFamily="34" charset="0"/>
                <a:cs typeface="Arial" panose="020B0604020202020204" pitchFamily="34" charset="0"/>
              </a:rPr>
              <a:t>from</a:t>
            </a:r>
            <a:r>
              <a:rPr lang="pt-BR" sz="1200" kern="100" dirty="0">
                <a:latin typeface="Arial" panose="020B0604020202020204" pitchFamily="34" charset="0"/>
                <a:ea typeface="Calibri" panose="020F0502020204030204" pitchFamily="34" charset="0"/>
                <a:cs typeface="Arial" panose="020B0604020202020204" pitchFamily="34" charset="0"/>
              </a:rPr>
              <a:t>: </a:t>
            </a:r>
            <a:r>
              <a:rPr lang="pt-BR" sz="1200" u="sng" kern="100" dirty="0">
                <a:solidFill>
                  <a:srgbClr val="0563C1"/>
                </a:solidFill>
                <a:latin typeface="Arial" panose="020B0604020202020204" pitchFamily="34" charset="0"/>
                <a:ea typeface="Calibri" panose="020F0502020204030204" pitchFamily="34" charset="0"/>
                <a:cs typeface="Arial" panose="020B0604020202020204" pitchFamily="34" charset="0"/>
                <a:hlinkClick r:id="rId3"/>
              </a:rPr>
              <a:t>https://doi.org/10.1590/S0100-39842007000200007</a:t>
            </a:r>
            <a:endParaRPr lang="pt-BR" sz="1200" kern="100" dirty="0">
              <a:latin typeface="Arial" panose="020B0604020202020204" pitchFamily="34" charset="0"/>
              <a:ea typeface="Calibri" panose="020F0502020204030204" pitchFamily="34" charset="0"/>
              <a:cs typeface="Arial" panose="020B0604020202020204" pitchFamily="34" charset="0"/>
            </a:endParaRPr>
          </a:p>
          <a:p>
            <a:pPr marL="342900" indent="-342900">
              <a:lnSpc>
                <a:spcPct val="150000"/>
              </a:lnSpc>
              <a:buFont typeface="+mj-lt"/>
              <a:buAutoNum type="arabicPeriod"/>
            </a:pP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Díaz Águila Héctor Regino, Valdés Suárez Orlando. La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ecoscopia</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junto al paciente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deberá</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ser integrada al método clínico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en</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Cuba.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Medicentro</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Electrónica  [Internet]. 2018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Sep</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[citado  2023  Jul  14] ;  22( 3 ): 301-303.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Disponible</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pt-BR" sz="1200" kern="100" dirty="0" err="1">
                <a:solidFill>
                  <a:srgbClr val="000000"/>
                </a:solidFill>
                <a:latin typeface="Arial" panose="020B0604020202020204" pitchFamily="34" charset="0"/>
                <a:ea typeface="Calibri" panose="020F0502020204030204" pitchFamily="34" charset="0"/>
                <a:cs typeface="Arial" panose="020B0604020202020204" pitchFamily="34" charset="0"/>
              </a:rPr>
              <a:t>en</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pt-BR" sz="1200" u="sng" kern="100" dirty="0">
                <a:solidFill>
                  <a:srgbClr val="0563C1"/>
                </a:solidFill>
                <a:latin typeface="Arial" panose="020B0604020202020204" pitchFamily="34" charset="0"/>
                <a:ea typeface="Calibri" panose="020F0502020204030204" pitchFamily="34" charset="0"/>
                <a:cs typeface="Arial" panose="020B0604020202020204" pitchFamily="34" charset="0"/>
                <a:hlinkClick r:id="rId4"/>
              </a:rPr>
              <a:t>http://scielo.sld.cu/</a:t>
            </a:r>
            <a:r>
              <a:rPr lang="pt-BR" sz="1200" u="sng" kern="100" dirty="0" err="1">
                <a:solidFill>
                  <a:srgbClr val="0563C1"/>
                </a:solidFill>
                <a:latin typeface="Arial" panose="020B0604020202020204" pitchFamily="34" charset="0"/>
                <a:ea typeface="Calibri" panose="020F0502020204030204" pitchFamily="34" charset="0"/>
                <a:cs typeface="Arial" panose="020B0604020202020204" pitchFamily="34" charset="0"/>
                <a:hlinkClick r:id="rId4"/>
              </a:rPr>
              <a:t>scielo.php?script</a:t>
            </a:r>
            <a:r>
              <a:rPr lang="pt-BR" sz="1200" u="sng" kern="100" dirty="0">
                <a:solidFill>
                  <a:srgbClr val="0563C1"/>
                </a:solidFill>
                <a:latin typeface="Arial" panose="020B0604020202020204" pitchFamily="34" charset="0"/>
                <a:ea typeface="Calibri" panose="020F0502020204030204" pitchFamily="34" charset="0"/>
                <a:cs typeface="Arial" panose="020B0604020202020204" pitchFamily="34" charset="0"/>
                <a:hlinkClick r:id="rId4"/>
              </a:rPr>
              <a:t>=</a:t>
            </a:r>
            <a:r>
              <a:rPr lang="pt-BR" sz="1200" u="sng" kern="100" dirty="0" err="1">
                <a:solidFill>
                  <a:srgbClr val="0563C1"/>
                </a:solidFill>
                <a:latin typeface="Arial" panose="020B0604020202020204" pitchFamily="34" charset="0"/>
                <a:ea typeface="Calibri" panose="020F0502020204030204" pitchFamily="34" charset="0"/>
                <a:cs typeface="Arial" panose="020B0604020202020204" pitchFamily="34" charset="0"/>
                <a:hlinkClick r:id="rId4"/>
              </a:rPr>
              <a:t>sci_arttext&amp;pid</a:t>
            </a:r>
            <a:r>
              <a:rPr lang="pt-BR" sz="1200" u="sng" kern="100" dirty="0">
                <a:solidFill>
                  <a:srgbClr val="0563C1"/>
                </a:solidFill>
                <a:latin typeface="Arial" panose="020B0604020202020204" pitchFamily="34" charset="0"/>
                <a:ea typeface="Calibri" panose="020F0502020204030204" pitchFamily="34" charset="0"/>
                <a:cs typeface="Arial" panose="020B0604020202020204" pitchFamily="34" charset="0"/>
                <a:hlinkClick r:id="rId4"/>
              </a:rPr>
              <a:t>=S1029-30432018000300017&amp;lng=es</a:t>
            </a:r>
            <a:r>
              <a:rPr lang="pt-BR" sz="1200" kern="100" dirty="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pt-BR" sz="1200" kern="100" dirty="0">
              <a:latin typeface="Arial" panose="020B0604020202020204" pitchFamily="34" charset="0"/>
              <a:ea typeface="Calibri" panose="020F0502020204030204" pitchFamily="34" charset="0"/>
              <a:cs typeface="Arial" panose="020B0604020202020204" pitchFamily="34" charset="0"/>
            </a:endParaRPr>
          </a:p>
          <a:p>
            <a:pPr marL="342900" indent="-342900">
              <a:buFont typeface="+mj-lt"/>
              <a:buAutoNum type="arabicPeriod"/>
            </a:pPr>
            <a:endParaRPr lang="pt-BR" sz="1400" kern="100" dirty="0">
              <a:latin typeface="Arial" panose="020B0604020202020204" pitchFamily="34" charset="0"/>
              <a:ea typeface="Calibri" panose="020F0502020204030204" pitchFamily="34" charset="0"/>
              <a:cs typeface="Arial" panose="020B0604020202020204" pitchFamily="34" charset="0"/>
            </a:endParaRPr>
          </a:p>
          <a:p>
            <a:pPr marL="342900" indent="-342900">
              <a:buFont typeface="+mj-lt"/>
              <a:buAutoNum type="arabicPeriod"/>
            </a:pPr>
            <a:endParaRPr lang="pt-BR" sz="1400" kern="100" dirty="0">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1787637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C3C987-3645-9B47-4B6C-5F51450C4AB7}"/>
              </a:ext>
            </a:extLst>
          </p:cNvPr>
          <p:cNvSpPr txBox="1">
            <a:spLocks/>
          </p:cNvSpPr>
          <p:nvPr/>
        </p:nvSpPr>
        <p:spPr>
          <a:xfrm>
            <a:off x="7523234" y="226229"/>
            <a:ext cx="3600061" cy="5032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pt-BR" sz="1800" b="1" dirty="0">
                <a:latin typeface="Arial" panose="020B0604020202020204" pitchFamily="34" charset="0"/>
                <a:cs typeface="Arial" panose="020B0604020202020204" pitchFamily="34" charset="0"/>
              </a:rPr>
              <a:t>INTRODUÇÃO E OBJETIVOS</a:t>
            </a:r>
          </a:p>
        </p:txBody>
      </p:sp>
      <p:sp>
        <p:nvSpPr>
          <p:cNvPr id="3" name="Subtítulo 2">
            <a:extLst>
              <a:ext uri="{FF2B5EF4-FFF2-40B4-BE49-F238E27FC236}">
                <a16:creationId xmlns:a16="http://schemas.microsoft.com/office/drawing/2014/main" id="{534B4EE1-7E98-834F-A5E2-CD154FC951EA}"/>
              </a:ext>
            </a:extLst>
          </p:cNvPr>
          <p:cNvSpPr txBox="1">
            <a:spLocks/>
          </p:cNvSpPr>
          <p:nvPr/>
        </p:nvSpPr>
        <p:spPr>
          <a:xfrm>
            <a:off x="444499" y="3831652"/>
            <a:ext cx="11645901" cy="2269067"/>
          </a:xfrm>
          <a:prstGeom prst="rect">
            <a:avLst/>
          </a:prstGeom>
        </p:spPr>
        <p:txBody>
          <a:bodyPr vert="horz" lIns="91440" tIns="45720" rIns="91440" bIns="45720" rtlCol="0">
            <a:normAutofit fontScale="3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70000"/>
              </a:lnSpc>
              <a:spcAft>
                <a:spcPts val="800"/>
              </a:spcAft>
              <a:buFont typeface="Arial" panose="020B0604020202020204" pitchFamily="34" charset="0"/>
              <a:buNone/>
            </a:pPr>
            <a:r>
              <a:rPr lang="pt-BR" sz="4000" kern="100" dirty="0">
                <a:latin typeface="Arial" panose="020B0604020202020204" pitchFamily="34" charset="0"/>
                <a:ea typeface="Calibri" panose="020F0502020204030204" pitchFamily="34" charset="0"/>
                <a:cs typeface="Arial" panose="020B0604020202020204" pitchFamily="34" charset="0"/>
              </a:rPr>
              <a:t>A participação em conferências, workshops e cursos de educação médica continuada é fundamental para que os ultrassonografistas se mantenham atualizados e aprimorem suas habilidades. Os médicos ultrassonografistas desempenham um papel importante na medicina moderna, pois a ultrassonografia é uma ferramenta valiosa no diagnóstico precoce de doenças, orientação de procedimentos invasivos, monitoramento de gestações e acompanhamento de diversas condições médicas. Sua formação especializada e habilidades técnicas os capacitam a fornecer um atendimento de qualidade aos pacientes, contribuindo para a melhoria dos cuidados de saúde. Este trabalho tem objetivo mostrar como está atuando o médico em Ultrassonografia e nos permitir a fazer uma proposta de como formar um ultrassonografista geral em áreas médicas especializadas. </a:t>
            </a:r>
          </a:p>
          <a:p>
            <a:pPr>
              <a:lnSpc>
                <a:spcPct val="200000"/>
              </a:lnSpc>
              <a:spcAft>
                <a:spcPts val="800"/>
              </a:spcAft>
            </a:pPr>
            <a:endParaRPr lang="pt-BR" sz="5600" kern="100" dirty="0">
              <a:latin typeface="Arial" panose="020B0604020202020204" pitchFamily="34" charset="0"/>
              <a:ea typeface="Calibri" panose="020F0502020204030204" pitchFamily="34" charset="0"/>
              <a:cs typeface="Arial" panose="020B0604020202020204" pitchFamily="34" charset="0"/>
            </a:endParaRPr>
          </a:p>
          <a:p>
            <a:endParaRPr lang="pt-BR" dirty="0"/>
          </a:p>
        </p:txBody>
      </p:sp>
      <p:sp>
        <p:nvSpPr>
          <p:cNvPr id="4" name="Título 1">
            <a:extLst>
              <a:ext uri="{FF2B5EF4-FFF2-40B4-BE49-F238E27FC236}">
                <a16:creationId xmlns:a16="http://schemas.microsoft.com/office/drawing/2014/main" id="{04EB4BDE-6AEC-762D-2FB5-88DEDF263A87}"/>
              </a:ext>
            </a:extLst>
          </p:cNvPr>
          <p:cNvSpPr txBox="1">
            <a:spLocks/>
          </p:cNvSpPr>
          <p:nvPr/>
        </p:nvSpPr>
        <p:spPr>
          <a:xfrm>
            <a:off x="5545668" y="1854200"/>
            <a:ext cx="6544732" cy="74168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indent="0" algn="just">
              <a:lnSpc>
                <a:spcPct val="170000"/>
              </a:lnSpc>
              <a:spcAft>
                <a:spcPts val="800"/>
              </a:spcAft>
              <a:buFont typeface="Arial" panose="020B0604020202020204" pitchFamily="34" charset="0"/>
              <a:buNone/>
            </a:pPr>
            <a:r>
              <a:rPr lang="pt-BR" sz="1300" kern="100" dirty="0">
                <a:latin typeface="Arial" panose="020B0604020202020204" pitchFamily="34" charset="0"/>
                <a:ea typeface="Calibri" panose="020F0502020204030204" pitchFamily="34" charset="0"/>
                <a:cs typeface="Arial" panose="020B0604020202020204" pitchFamily="34" charset="0"/>
              </a:rPr>
              <a:t>A formação de médicos ultrassonografistas é uma área especializada da medicina que envolve o uso de ultrassom para diagnóstico e seguimento de doenças relacionadas em todas as partes do corpo. Sendo necessário um programa de treinamento especializado após a conclusão da graduação em medicina. Geralmente, os médicos interessados em se tornarem ultrassonografistas buscam uma especialização em radiologia ou em áreas relacionadas, como a medicina fetal, medicina interna ou cardiologia, ou procuram por cursos de especializações. Esse treinamento adicional permite que eles adquiram o conhecimento necessário para realizar e interpretar exames de ultrassom em suas respectivas áreas de atuação. </a:t>
            </a:r>
          </a:p>
        </p:txBody>
      </p:sp>
    </p:spTree>
    <p:extLst>
      <p:ext uri="{BB962C8B-B14F-4D97-AF65-F5344CB8AC3E}">
        <p14:creationId xmlns:p14="http://schemas.microsoft.com/office/powerpoint/2010/main" val="1865745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BB3850-D058-60E4-2112-3D7664E7D53F}"/>
              </a:ext>
            </a:extLst>
          </p:cNvPr>
          <p:cNvSpPr txBox="1">
            <a:spLocks/>
          </p:cNvSpPr>
          <p:nvPr/>
        </p:nvSpPr>
        <p:spPr>
          <a:xfrm>
            <a:off x="6977915" y="421259"/>
            <a:ext cx="3610947" cy="5032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pt-BR" sz="1800" b="1" dirty="0">
                <a:latin typeface="Arial" panose="020B0604020202020204" pitchFamily="34" charset="0"/>
                <a:cs typeface="Arial" panose="020B0604020202020204" pitchFamily="34" charset="0"/>
              </a:rPr>
              <a:t>CASUÍSTICA E MÉTODOS</a:t>
            </a:r>
          </a:p>
        </p:txBody>
      </p:sp>
      <p:sp>
        <p:nvSpPr>
          <p:cNvPr id="3" name="Subtítulo 2">
            <a:extLst>
              <a:ext uri="{FF2B5EF4-FFF2-40B4-BE49-F238E27FC236}">
                <a16:creationId xmlns:a16="http://schemas.microsoft.com/office/drawing/2014/main" id="{3AAD0321-ADF2-7DD4-3538-50AAA420B54D}"/>
              </a:ext>
            </a:extLst>
          </p:cNvPr>
          <p:cNvSpPr txBox="1">
            <a:spLocks/>
          </p:cNvSpPr>
          <p:nvPr/>
        </p:nvSpPr>
        <p:spPr>
          <a:xfrm>
            <a:off x="5113867" y="1380067"/>
            <a:ext cx="6764865" cy="3987799"/>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spcAft>
                <a:spcPts val="800"/>
              </a:spcAft>
              <a:buFont typeface="Arial" panose="020B0604020202020204" pitchFamily="34" charset="0"/>
              <a:buNone/>
            </a:pPr>
            <a:r>
              <a:rPr lang="pt-BR" sz="1500" kern="100" dirty="0">
                <a:latin typeface="Arial" panose="020B0604020202020204" pitchFamily="34" charset="0"/>
                <a:ea typeface="Calibri" panose="020F0502020204030204" pitchFamily="34" charset="0"/>
                <a:cs typeface="Arial" panose="020B0604020202020204" pitchFamily="34" charset="0"/>
              </a:rPr>
              <a:t>Foi realizada uma pesquisa por parte da FATESA em 2017, época em que se estimava que tínhamos 79 mil ultrassonografistas no mercado brasileiro. </a:t>
            </a:r>
          </a:p>
          <a:p>
            <a:pPr marL="0" indent="0" algn="just">
              <a:lnSpc>
                <a:spcPct val="150000"/>
              </a:lnSpc>
              <a:spcAft>
                <a:spcPts val="800"/>
              </a:spcAft>
              <a:buFont typeface="Arial" panose="020B0604020202020204" pitchFamily="34" charset="0"/>
              <a:buNone/>
            </a:pPr>
            <a:r>
              <a:rPr lang="pt-BR" sz="1500" kern="100" dirty="0">
                <a:latin typeface="Arial" panose="020B0604020202020204" pitchFamily="34" charset="0"/>
                <a:ea typeface="Calibri" panose="020F0502020204030204" pitchFamily="34" charset="0"/>
                <a:cs typeface="Arial" panose="020B0604020202020204" pitchFamily="34" charset="0"/>
              </a:rPr>
              <a:t>Diante desses dados fizemos um questionário que foi validado por 864 médicos que fazem ultrassom. O questionário constava das seguintes perguntas: </a:t>
            </a:r>
          </a:p>
          <a:p>
            <a:pPr marL="0" indent="0" algn="just">
              <a:lnSpc>
                <a:spcPct val="150000"/>
              </a:lnSpc>
              <a:spcAft>
                <a:spcPts val="800"/>
              </a:spcAft>
              <a:buFont typeface="Arial" panose="020B0604020202020204" pitchFamily="34" charset="0"/>
              <a:buNone/>
            </a:pPr>
            <a:r>
              <a:rPr lang="pt-BR" sz="1500" kern="100" dirty="0">
                <a:latin typeface="Arial" panose="020B0604020202020204" pitchFamily="34" charset="0"/>
                <a:ea typeface="Calibri" panose="020F0502020204030204" pitchFamily="34" charset="0"/>
                <a:cs typeface="Arial" panose="020B0604020202020204" pitchFamily="34" charset="0"/>
              </a:rPr>
              <a:t>Região de trabalho? Por que escolheu ser Ultrassonografista? Há quanto tempo faz ultrassonografia?; Possui títulos de especialista?;Qual a sua formação em Ultrassonografia?; Acredita que para atuar em uma subárea de atuação em Ultrassonografia é necessário uma especialização adicional? E qual o tempo que acredita ser necessário para a formação de um profissional médico em Ultrassonografia? </a:t>
            </a:r>
          </a:p>
          <a:p>
            <a:pPr marL="0" indent="0">
              <a:buFont typeface="Arial" panose="020B0604020202020204" pitchFamily="34" charset="0"/>
              <a:buNone/>
            </a:pPr>
            <a:endParaRPr lang="pt-BR" dirty="0"/>
          </a:p>
        </p:txBody>
      </p:sp>
    </p:spTree>
    <p:extLst>
      <p:ext uri="{BB962C8B-B14F-4D97-AF65-F5344CB8AC3E}">
        <p14:creationId xmlns:p14="http://schemas.microsoft.com/office/powerpoint/2010/main" val="3229223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a:extLst>
              <a:ext uri="{FF2B5EF4-FFF2-40B4-BE49-F238E27FC236}">
                <a16:creationId xmlns:a16="http://schemas.microsoft.com/office/drawing/2014/main" id="{C8EAE9D6-750E-B85D-E600-9B56F90203CA}"/>
              </a:ext>
            </a:extLst>
          </p:cNvPr>
          <p:cNvGraphicFramePr>
            <a:graphicFrameLocks noGrp="1"/>
          </p:cNvGraphicFramePr>
          <p:nvPr>
            <p:extLst>
              <p:ext uri="{D42A27DB-BD31-4B8C-83A1-F6EECF244321}">
                <p14:modId xmlns:p14="http://schemas.microsoft.com/office/powerpoint/2010/main" val="3481656828"/>
              </p:ext>
            </p:extLst>
          </p:nvPr>
        </p:nvGraphicFramePr>
        <p:xfrm>
          <a:off x="8712199" y="1963282"/>
          <a:ext cx="3420534" cy="4894718"/>
        </p:xfrm>
        <a:graphic>
          <a:graphicData uri="http://schemas.openxmlformats.org/drawingml/2006/table">
            <a:tbl>
              <a:tblPr bandRow="1">
                <a:tableStyleId>{5C22544A-7EE6-4342-B048-85BDC9FD1C3A}</a:tableStyleId>
              </a:tblPr>
              <a:tblGrid>
                <a:gridCol w="1592963">
                  <a:extLst>
                    <a:ext uri="{9D8B030D-6E8A-4147-A177-3AD203B41FA5}">
                      <a16:colId xmlns:a16="http://schemas.microsoft.com/office/drawing/2014/main" val="100867867"/>
                    </a:ext>
                  </a:extLst>
                </a:gridCol>
                <a:gridCol w="1827571">
                  <a:extLst>
                    <a:ext uri="{9D8B030D-6E8A-4147-A177-3AD203B41FA5}">
                      <a16:colId xmlns:a16="http://schemas.microsoft.com/office/drawing/2014/main" val="1140237792"/>
                    </a:ext>
                  </a:extLst>
                </a:gridCol>
              </a:tblGrid>
              <a:tr h="842171">
                <a:tc>
                  <a:txBody>
                    <a:bodyPr/>
                    <a:lstStyle/>
                    <a:p>
                      <a:r>
                        <a:rPr lang="pt-BR" sz="1200" dirty="0">
                          <a:solidFill>
                            <a:schemeClr val="tx1"/>
                          </a:solidFill>
                          <a:latin typeface="Arial" panose="020B0604020202020204" pitchFamily="34" charset="0"/>
                          <a:cs typeface="Arial" panose="020B0604020202020204" pitchFamily="34" charset="0"/>
                        </a:rPr>
                        <a:t>Sudeste </a:t>
                      </a:r>
                    </a:p>
                  </a:txBody>
                  <a:tcPr/>
                </a:tc>
                <a:tc>
                  <a:txBody>
                    <a:bodyPr/>
                    <a:lstStyle/>
                    <a:p>
                      <a:r>
                        <a:rPr lang="pt-BR" sz="1200" dirty="0">
                          <a:solidFill>
                            <a:schemeClr val="tx1"/>
                          </a:solidFill>
                          <a:latin typeface="Arial" panose="020B0604020202020204" pitchFamily="34" charset="0"/>
                          <a:cs typeface="Arial" panose="020B0604020202020204" pitchFamily="34" charset="0"/>
                        </a:rPr>
                        <a:t>45%</a:t>
                      </a:r>
                    </a:p>
                  </a:txBody>
                  <a:tcPr/>
                </a:tc>
                <a:extLst>
                  <a:ext uri="{0D108BD9-81ED-4DB2-BD59-A6C34878D82A}">
                    <a16:rowId xmlns:a16="http://schemas.microsoft.com/office/drawing/2014/main" val="1643483356"/>
                  </a:ext>
                </a:extLst>
              </a:tr>
              <a:tr h="906562">
                <a:tc>
                  <a:txBody>
                    <a:bodyPr/>
                    <a:lstStyle/>
                    <a:p>
                      <a:r>
                        <a:rPr lang="pt-BR" sz="1200" dirty="0">
                          <a:solidFill>
                            <a:schemeClr val="tx1"/>
                          </a:solidFill>
                          <a:latin typeface="Arial" panose="020B0604020202020204" pitchFamily="34" charset="0"/>
                          <a:cs typeface="Arial" panose="020B0604020202020204" pitchFamily="34" charset="0"/>
                        </a:rPr>
                        <a:t>Sul</a:t>
                      </a:r>
                    </a:p>
                  </a:txBody>
                  <a:tcPr/>
                </a:tc>
                <a:tc>
                  <a:txBody>
                    <a:bodyPr/>
                    <a:lstStyle/>
                    <a:p>
                      <a:r>
                        <a:rPr lang="pt-BR" sz="1200" dirty="0">
                          <a:solidFill>
                            <a:schemeClr val="tx1"/>
                          </a:solidFill>
                          <a:latin typeface="Arial" panose="020B0604020202020204" pitchFamily="34" charset="0"/>
                          <a:cs typeface="Arial" panose="020B0604020202020204" pitchFamily="34" charset="0"/>
                        </a:rPr>
                        <a:t>20%</a:t>
                      </a:r>
                    </a:p>
                  </a:txBody>
                  <a:tcPr/>
                </a:tc>
                <a:extLst>
                  <a:ext uri="{0D108BD9-81ED-4DB2-BD59-A6C34878D82A}">
                    <a16:rowId xmlns:a16="http://schemas.microsoft.com/office/drawing/2014/main" val="2179526638"/>
                  </a:ext>
                </a:extLst>
              </a:tr>
              <a:tr h="842171">
                <a:tc>
                  <a:txBody>
                    <a:bodyPr/>
                    <a:lstStyle/>
                    <a:p>
                      <a:r>
                        <a:rPr lang="pt-BR" sz="1200" dirty="0">
                          <a:solidFill>
                            <a:schemeClr val="tx1"/>
                          </a:solidFill>
                          <a:latin typeface="Arial" panose="020B0604020202020204" pitchFamily="34" charset="0"/>
                          <a:cs typeface="Arial" panose="020B0604020202020204" pitchFamily="34" charset="0"/>
                        </a:rPr>
                        <a:t>Nordeste</a:t>
                      </a:r>
                    </a:p>
                  </a:txBody>
                  <a:tcPr/>
                </a:tc>
                <a:tc>
                  <a:txBody>
                    <a:bodyPr/>
                    <a:lstStyle/>
                    <a:p>
                      <a:r>
                        <a:rPr lang="pt-BR" sz="1200" dirty="0">
                          <a:solidFill>
                            <a:schemeClr val="tx1"/>
                          </a:solidFill>
                          <a:latin typeface="Arial" panose="020B0604020202020204" pitchFamily="34" charset="0"/>
                          <a:cs typeface="Arial" panose="020B0604020202020204" pitchFamily="34" charset="0"/>
                        </a:rPr>
                        <a:t>16%</a:t>
                      </a:r>
                    </a:p>
                  </a:txBody>
                  <a:tcPr/>
                </a:tc>
                <a:extLst>
                  <a:ext uri="{0D108BD9-81ED-4DB2-BD59-A6C34878D82A}">
                    <a16:rowId xmlns:a16="http://schemas.microsoft.com/office/drawing/2014/main" val="1946051730"/>
                  </a:ext>
                </a:extLst>
              </a:tr>
              <a:tr h="1461643">
                <a:tc>
                  <a:txBody>
                    <a:bodyPr/>
                    <a:lstStyle/>
                    <a:p>
                      <a:r>
                        <a:rPr lang="pt-BR" sz="1200" dirty="0">
                          <a:solidFill>
                            <a:schemeClr val="tx1"/>
                          </a:solidFill>
                          <a:latin typeface="Arial" panose="020B0604020202020204" pitchFamily="34" charset="0"/>
                          <a:cs typeface="Arial" panose="020B0604020202020204" pitchFamily="34" charset="0"/>
                        </a:rPr>
                        <a:t>Centro Oeste</a:t>
                      </a:r>
                    </a:p>
                  </a:txBody>
                  <a:tcPr/>
                </a:tc>
                <a:tc>
                  <a:txBody>
                    <a:bodyPr/>
                    <a:lstStyle/>
                    <a:p>
                      <a:r>
                        <a:rPr lang="pt-BR" sz="1200" dirty="0">
                          <a:solidFill>
                            <a:schemeClr val="tx1"/>
                          </a:solidFill>
                          <a:latin typeface="Arial" panose="020B0604020202020204" pitchFamily="34" charset="0"/>
                          <a:cs typeface="Arial" panose="020B0604020202020204" pitchFamily="34" charset="0"/>
                        </a:rPr>
                        <a:t>10%</a:t>
                      </a:r>
                    </a:p>
                  </a:txBody>
                  <a:tcPr/>
                </a:tc>
                <a:extLst>
                  <a:ext uri="{0D108BD9-81ED-4DB2-BD59-A6C34878D82A}">
                    <a16:rowId xmlns:a16="http://schemas.microsoft.com/office/drawing/2014/main" val="3808996269"/>
                  </a:ext>
                </a:extLst>
              </a:tr>
              <a:tr h="842171">
                <a:tc>
                  <a:txBody>
                    <a:bodyPr/>
                    <a:lstStyle/>
                    <a:p>
                      <a:r>
                        <a:rPr lang="pt-BR" sz="1200" dirty="0">
                          <a:solidFill>
                            <a:schemeClr val="tx1"/>
                          </a:solidFill>
                          <a:latin typeface="Arial" panose="020B0604020202020204" pitchFamily="34" charset="0"/>
                          <a:cs typeface="Arial" panose="020B0604020202020204" pitchFamily="34" charset="0"/>
                        </a:rPr>
                        <a:t>Norte</a:t>
                      </a:r>
                    </a:p>
                  </a:txBody>
                  <a:tcPr/>
                </a:tc>
                <a:tc>
                  <a:txBody>
                    <a:bodyPr/>
                    <a:lstStyle/>
                    <a:p>
                      <a:r>
                        <a:rPr lang="pt-BR" sz="1200" dirty="0">
                          <a:solidFill>
                            <a:schemeClr val="tx1"/>
                          </a:solidFill>
                          <a:latin typeface="Arial" panose="020B0604020202020204" pitchFamily="34" charset="0"/>
                          <a:cs typeface="Arial" panose="020B0604020202020204" pitchFamily="34" charset="0"/>
                        </a:rPr>
                        <a:t>9%</a:t>
                      </a:r>
                    </a:p>
                  </a:txBody>
                  <a:tcPr/>
                </a:tc>
                <a:extLst>
                  <a:ext uri="{0D108BD9-81ED-4DB2-BD59-A6C34878D82A}">
                    <a16:rowId xmlns:a16="http://schemas.microsoft.com/office/drawing/2014/main" val="1775504281"/>
                  </a:ext>
                </a:extLst>
              </a:tr>
            </a:tbl>
          </a:graphicData>
        </a:graphic>
      </p:graphicFrame>
      <p:sp>
        <p:nvSpPr>
          <p:cNvPr id="3" name="CaixaDeTexto 2">
            <a:extLst>
              <a:ext uri="{FF2B5EF4-FFF2-40B4-BE49-F238E27FC236}">
                <a16:creationId xmlns:a16="http://schemas.microsoft.com/office/drawing/2014/main" id="{9B7D11A5-B231-CF4D-43B7-1D558B83DF80}"/>
              </a:ext>
            </a:extLst>
          </p:cNvPr>
          <p:cNvSpPr txBox="1"/>
          <p:nvPr/>
        </p:nvSpPr>
        <p:spPr>
          <a:xfrm>
            <a:off x="8619067" y="1683269"/>
            <a:ext cx="3572933" cy="280013"/>
          </a:xfrm>
          <a:prstGeom prst="rect">
            <a:avLst/>
          </a:prstGeom>
          <a:noFill/>
        </p:spPr>
        <p:txBody>
          <a:bodyPr wrap="square">
            <a:spAutoFit/>
          </a:bodyPr>
          <a:lstStyle/>
          <a:p>
            <a:pPr>
              <a:lnSpc>
                <a:spcPct val="107000"/>
              </a:lnSpc>
              <a:spcAft>
                <a:spcPts val="800"/>
              </a:spcAft>
            </a:pPr>
            <a:r>
              <a:rPr lang="pt-BR" sz="1200" b="1" kern="100" dirty="0">
                <a:effectLst/>
                <a:latin typeface="Arial" panose="020B0604020202020204" pitchFamily="34" charset="0"/>
                <a:ea typeface="Calibri" panose="020F0502020204030204" pitchFamily="34" charset="0"/>
                <a:cs typeface="Times New Roman" panose="02020603050405020304" pitchFamily="18" charset="0"/>
              </a:rPr>
              <a:t>TABELA 1: Qual a sua região de trabalho?</a:t>
            </a:r>
            <a:endParaRPr lang="pt-BR" sz="1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ítulo 1">
            <a:extLst>
              <a:ext uri="{FF2B5EF4-FFF2-40B4-BE49-F238E27FC236}">
                <a16:creationId xmlns:a16="http://schemas.microsoft.com/office/drawing/2014/main" id="{387A998A-CAED-290E-F6DA-B5F1AC878355}"/>
              </a:ext>
            </a:extLst>
          </p:cNvPr>
          <p:cNvSpPr txBox="1">
            <a:spLocks/>
          </p:cNvSpPr>
          <p:nvPr/>
        </p:nvSpPr>
        <p:spPr>
          <a:xfrm>
            <a:off x="7445138" y="76466"/>
            <a:ext cx="3909527" cy="5032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pt-BR" sz="1800" b="1" dirty="0">
                <a:latin typeface="Arial" panose="020B0604020202020204" pitchFamily="34" charset="0"/>
                <a:cs typeface="Arial" panose="020B0604020202020204" pitchFamily="34" charset="0"/>
              </a:rPr>
              <a:t>RESULTADOS E DISCUSSÕES</a:t>
            </a:r>
          </a:p>
        </p:txBody>
      </p:sp>
      <p:sp>
        <p:nvSpPr>
          <p:cNvPr id="5" name="Subtítulo 2">
            <a:extLst>
              <a:ext uri="{FF2B5EF4-FFF2-40B4-BE49-F238E27FC236}">
                <a16:creationId xmlns:a16="http://schemas.microsoft.com/office/drawing/2014/main" id="{81664581-F8B1-98CA-D902-17E001D8283D}"/>
              </a:ext>
            </a:extLst>
          </p:cNvPr>
          <p:cNvSpPr txBox="1">
            <a:spLocks/>
          </p:cNvSpPr>
          <p:nvPr/>
        </p:nvSpPr>
        <p:spPr>
          <a:xfrm>
            <a:off x="59268" y="2827867"/>
            <a:ext cx="8606366" cy="3403600"/>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spcAft>
                <a:spcPts val="800"/>
              </a:spcAft>
              <a:buFont typeface="Arial" panose="020B0604020202020204" pitchFamily="34" charset="0"/>
              <a:buNone/>
            </a:pPr>
            <a:r>
              <a:rPr lang="pt-BR" sz="1200" kern="100" dirty="0">
                <a:latin typeface="Arial" panose="020B0604020202020204" pitchFamily="34" charset="0"/>
                <a:ea typeface="Calibri" panose="020F0502020204030204" pitchFamily="34" charset="0"/>
                <a:cs typeface="Arial" panose="020B0604020202020204" pitchFamily="34" charset="0"/>
              </a:rPr>
              <a:t>Observe que 45% são médicos da região Sudeste, onde a população é maior; Hoje acredita – se que o Sudeste tem de 52 a 53% da população brasileira; em seguida vem a região Sul, com 17%, que representa a população brasileira, a Região Nordeste, cuja população representa 18% da população brasileira  e as Regiões Centro Oeste e Norte, que representam 10% da população. </a:t>
            </a:r>
          </a:p>
          <a:p>
            <a:pPr marL="0" indent="0" algn="just">
              <a:lnSpc>
                <a:spcPct val="150000"/>
              </a:lnSpc>
              <a:spcAft>
                <a:spcPts val="800"/>
              </a:spcAft>
              <a:buFont typeface="Arial" panose="020B0604020202020204" pitchFamily="34" charset="0"/>
              <a:buNone/>
            </a:pPr>
            <a:r>
              <a:rPr lang="pt-BR" sz="1200" kern="100" dirty="0">
                <a:latin typeface="Arial" panose="020B0604020202020204" pitchFamily="34" charset="0"/>
                <a:ea typeface="Calibri" panose="020F0502020204030204" pitchFamily="34" charset="0"/>
                <a:cs typeface="Arial" panose="020B0604020202020204" pitchFamily="34" charset="0"/>
              </a:rPr>
              <a:t>Fica claro, que regiões de maior densidade médica e com maior poder econômico e tecnológico tem o maior número de Ultrassonografistas. Além disso, se tratando da região Sudeste, ela contém os maiores Centros de Ensino e Pesquisa, mercado de trabalho e investimento tecnológico. </a:t>
            </a:r>
          </a:p>
          <a:p>
            <a:pPr marL="0" indent="0" algn="just">
              <a:lnSpc>
                <a:spcPct val="150000"/>
              </a:lnSpc>
              <a:spcAft>
                <a:spcPts val="800"/>
              </a:spcAft>
              <a:buFont typeface="Arial" panose="020B0604020202020204" pitchFamily="34" charset="0"/>
              <a:buNone/>
            </a:pPr>
            <a:r>
              <a:rPr lang="pt-BR" sz="1200" kern="100" dirty="0">
                <a:latin typeface="Arial" panose="020B0604020202020204" pitchFamily="34" charset="0"/>
                <a:ea typeface="Calibri" panose="020F0502020204030204" pitchFamily="34" charset="0"/>
                <a:cs typeface="Arial" panose="020B0604020202020204" pitchFamily="34" charset="0"/>
              </a:rPr>
              <a:t>Se formos analisar, a razão de médicos especialistas por 100 mil habitantes, o Estado de São Paulo, Rio de Janeiro, Rio Grande do Sul, Santa Catarina tem uma razão de 6.6 a 13,9 médicos por 100 mil habitantes; ao passo que a Região Norte e Nordeste tem 1, 3 a 3, 7, mostrando claramente, que a região que tem maior número de ultrassonografistas é a região que tem o maior número de médicos por habitantes. </a:t>
            </a:r>
          </a:p>
          <a:p>
            <a:pPr>
              <a:lnSpc>
                <a:spcPct val="107000"/>
              </a:lnSpc>
              <a:spcAft>
                <a:spcPts val="800"/>
              </a:spcAft>
            </a:pPr>
            <a:endParaRPr lang="pt-BR" sz="1200" kern="100" dirty="0">
              <a:latin typeface="Arial" panose="020B0604020202020204" pitchFamily="34" charset="0"/>
              <a:ea typeface="Calibri" panose="020F0502020204030204" pitchFamily="34" charset="0"/>
              <a:cs typeface="Arial" panose="020B0604020202020204" pitchFamily="34" charset="0"/>
            </a:endParaRPr>
          </a:p>
          <a:p>
            <a:endParaRPr lang="pt-BR" dirty="0"/>
          </a:p>
        </p:txBody>
      </p:sp>
    </p:spTree>
    <p:extLst>
      <p:ext uri="{BB962C8B-B14F-4D97-AF65-F5344CB8AC3E}">
        <p14:creationId xmlns:p14="http://schemas.microsoft.com/office/powerpoint/2010/main" val="845293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a:extLst>
              <a:ext uri="{FF2B5EF4-FFF2-40B4-BE49-F238E27FC236}">
                <a16:creationId xmlns:a16="http://schemas.microsoft.com/office/drawing/2014/main" id="{D2C61205-7C44-FA6F-3E33-5C6537A4A002}"/>
              </a:ext>
            </a:extLst>
          </p:cNvPr>
          <p:cNvGraphicFramePr>
            <a:graphicFrameLocks noGrp="1"/>
          </p:cNvGraphicFramePr>
          <p:nvPr>
            <p:extLst>
              <p:ext uri="{D42A27DB-BD31-4B8C-83A1-F6EECF244321}">
                <p14:modId xmlns:p14="http://schemas.microsoft.com/office/powerpoint/2010/main" val="1749204220"/>
              </p:ext>
            </p:extLst>
          </p:nvPr>
        </p:nvGraphicFramePr>
        <p:xfrm>
          <a:off x="6864220" y="2276667"/>
          <a:ext cx="5327780" cy="4581333"/>
        </p:xfrm>
        <a:graphic>
          <a:graphicData uri="http://schemas.openxmlformats.org/drawingml/2006/table">
            <a:tbl>
              <a:tblPr bandRow="1">
                <a:tableStyleId>{5C22544A-7EE6-4342-B048-85BDC9FD1C3A}</a:tableStyleId>
              </a:tblPr>
              <a:tblGrid>
                <a:gridCol w="2663890">
                  <a:extLst>
                    <a:ext uri="{9D8B030D-6E8A-4147-A177-3AD203B41FA5}">
                      <a16:colId xmlns:a16="http://schemas.microsoft.com/office/drawing/2014/main" val="686816554"/>
                    </a:ext>
                  </a:extLst>
                </a:gridCol>
                <a:gridCol w="2663890">
                  <a:extLst>
                    <a:ext uri="{9D8B030D-6E8A-4147-A177-3AD203B41FA5}">
                      <a16:colId xmlns:a16="http://schemas.microsoft.com/office/drawing/2014/main" val="1065479693"/>
                    </a:ext>
                  </a:extLst>
                </a:gridCol>
              </a:tblGrid>
              <a:tr h="809655">
                <a:tc>
                  <a:txBody>
                    <a:bodyPr/>
                    <a:lstStyle/>
                    <a:p>
                      <a:r>
                        <a:rPr lang="pt-BR" sz="1200" dirty="0">
                          <a:solidFill>
                            <a:schemeClr val="tx1"/>
                          </a:solidFill>
                          <a:latin typeface="Arial" panose="020B0604020202020204" pitchFamily="34" charset="0"/>
                          <a:cs typeface="Arial" panose="020B0604020202020204" pitchFamily="34" charset="0"/>
                        </a:rPr>
                        <a:t>Aptidão /Preferência</a:t>
                      </a:r>
                    </a:p>
                  </a:txBody>
                  <a:tcPr/>
                </a:tc>
                <a:tc>
                  <a:txBody>
                    <a:bodyPr/>
                    <a:lstStyle/>
                    <a:p>
                      <a:r>
                        <a:rPr lang="pt-BR" sz="1200" dirty="0">
                          <a:solidFill>
                            <a:schemeClr val="tx1"/>
                          </a:solidFill>
                          <a:latin typeface="Arial" panose="020B0604020202020204" pitchFamily="34" charset="0"/>
                          <a:cs typeface="Arial" panose="020B0604020202020204" pitchFamily="34" charset="0"/>
                        </a:rPr>
                        <a:t>45%</a:t>
                      </a:r>
                    </a:p>
                  </a:txBody>
                  <a:tcPr/>
                </a:tc>
                <a:extLst>
                  <a:ext uri="{0D108BD9-81ED-4DB2-BD59-A6C34878D82A}">
                    <a16:rowId xmlns:a16="http://schemas.microsoft.com/office/drawing/2014/main" val="3050991645"/>
                  </a:ext>
                </a:extLst>
              </a:tr>
              <a:tr h="1076184">
                <a:tc>
                  <a:txBody>
                    <a:bodyPr/>
                    <a:lstStyle/>
                    <a:p>
                      <a:r>
                        <a:rPr lang="pt-BR" sz="1200" dirty="0">
                          <a:solidFill>
                            <a:schemeClr val="tx1"/>
                          </a:solidFill>
                          <a:latin typeface="Arial" panose="020B0604020202020204" pitchFamily="34" charset="0"/>
                          <a:cs typeface="Arial" panose="020B0604020202020204" pitchFamily="34" charset="0"/>
                        </a:rPr>
                        <a:t>Boas oportunidades de trabalho</a:t>
                      </a:r>
                    </a:p>
                  </a:txBody>
                  <a:tcPr/>
                </a:tc>
                <a:tc>
                  <a:txBody>
                    <a:bodyPr/>
                    <a:lstStyle/>
                    <a:p>
                      <a:r>
                        <a:rPr lang="pt-BR" sz="1200" dirty="0">
                          <a:solidFill>
                            <a:schemeClr val="tx1"/>
                          </a:solidFill>
                          <a:latin typeface="Arial" panose="020B0604020202020204" pitchFamily="34" charset="0"/>
                          <a:cs typeface="Arial" panose="020B0604020202020204" pitchFamily="34" charset="0"/>
                        </a:rPr>
                        <a:t>21%</a:t>
                      </a:r>
                    </a:p>
                  </a:txBody>
                  <a:tcPr/>
                </a:tc>
                <a:extLst>
                  <a:ext uri="{0D108BD9-81ED-4DB2-BD59-A6C34878D82A}">
                    <a16:rowId xmlns:a16="http://schemas.microsoft.com/office/drawing/2014/main" val="1127991023"/>
                  </a:ext>
                </a:extLst>
              </a:tr>
              <a:tr h="809655">
                <a:tc>
                  <a:txBody>
                    <a:bodyPr/>
                    <a:lstStyle/>
                    <a:p>
                      <a:r>
                        <a:rPr lang="pt-BR" sz="1200" dirty="0">
                          <a:solidFill>
                            <a:schemeClr val="tx1"/>
                          </a:solidFill>
                          <a:latin typeface="Arial" panose="020B0604020202020204" pitchFamily="34" charset="0"/>
                          <a:cs typeface="Arial" panose="020B0604020202020204" pitchFamily="34" charset="0"/>
                        </a:rPr>
                        <a:t>Estilo de vida</a:t>
                      </a:r>
                    </a:p>
                  </a:txBody>
                  <a:tcPr/>
                </a:tc>
                <a:tc>
                  <a:txBody>
                    <a:bodyPr/>
                    <a:lstStyle/>
                    <a:p>
                      <a:r>
                        <a:rPr lang="pt-BR" sz="1200" dirty="0">
                          <a:solidFill>
                            <a:schemeClr val="tx1"/>
                          </a:solidFill>
                          <a:latin typeface="Arial" panose="020B0604020202020204" pitchFamily="34" charset="0"/>
                          <a:cs typeface="Arial" panose="020B0604020202020204" pitchFamily="34" charset="0"/>
                        </a:rPr>
                        <a:t>16%</a:t>
                      </a:r>
                    </a:p>
                  </a:txBody>
                  <a:tcPr/>
                </a:tc>
                <a:extLst>
                  <a:ext uri="{0D108BD9-81ED-4DB2-BD59-A6C34878D82A}">
                    <a16:rowId xmlns:a16="http://schemas.microsoft.com/office/drawing/2014/main" val="86803571"/>
                  </a:ext>
                </a:extLst>
              </a:tr>
              <a:tr h="1076184">
                <a:tc>
                  <a:txBody>
                    <a:bodyPr/>
                    <a:lstStyle/>
                    <a:p>
                      <a:r>
                        <a:rPr lang="pt-BR" sz="1200" dirty="0">
                          <a:solidFill>
                            <a:schemeClr val="tx1"/>
                          </a:solidFill>
                          <a:latin typeface="Arial" panose="020B0604020202020204" pitchFamily="34" charset="0"/>
                          <a:cs typeface="Arial" panose="020B0604020202020204" pitchFamily="34" charset="0"/>
                        </a:rPr>
                        <a:t>Outros (aprimoramento)</a:t>
                      </a:r>
                    </a:p>
                  </a:txBody>
                  <a:tcPr/>
                </a:tc>
                <a:tc>
                  <a:txBody>
                    <a:bodyPr/>
                    <a:lstStyle/>
                    <a:p>
                      <a:r>
                        <a:rPr lang="pt-BR" sz="1200" dirty="0">
                          <a:solidFill>
                            <a:schemeClr val="tx1"/>
                          </a:solidFill>
                          <a:latin typeface="Arial" panose="020B0604020202020204" pitchFamily="34" charset="0"/>
                          <a:cs typeface="Arial" panose="020B0604020202020204" pitchFamily="34" charset="0"/>
                        </a:rPr>
                        <a:t>15%</a:t>
                      </a:r>
                    </a:p>
                  </a:txBody>
                  <a:tcPr/>
                </a:tc>
                <a:extLst>
                  <a:ext uri="{0D108BD9-81ED-4DB2-BD59-A6C34878D82A}">
                    <a16:rowId xmlns:a16="http://schemas.microsoft.com/office/drawing/2014/main" val="4059842380"/>
                  </a:ext>
                </a:extLst>
              </a:tr>
              <a:tr h="809655">
                <a:tc>
                  <a:txBody>
                    <a:bodyPr/>
                    <a:lstStyle/>
                    <a:p>
                      <a:r>
                        <a:rPr lang="pt-BR" sz="1200" dirty="0">
                          <a:solidFill>
                            <a:schemeClr val="tx1"/>
                          </a:solidFill>
                          <a:latin typeface="Arial" panose="020B0604020202020204" pitchFamily="34" charset="0"/>
                          <a:cs typeface="Arial" panose="020B0604020202020204" pitchFamily="34" charset="0"/>
                        </a:rPr>
                        <a:t>Não responde</a:t>
                      </a:r>
                    </a:p>
                  </a:txBody>
                  <a:tcPr/>
                </a:tc>
                <a:tc>
                  <a:txBody>
                    <a:bodyPr/>
                    <a:lstStyle/>
                    <a:p>
                      <a:r>
                        <a:rPr lang="pt-BR" sz="1200" dirty="0">
                          <a:solidFill>
                            <a:schemeClr val="tx1"/>
                          </a:solidFill>
                          <a:latin typeface="Arial" panose="020B0604020202020204" pitchFamily="34" charset="0"/>
                          <a:cs typeface="Arial" panose="020B0604020202020204" pitchFamily="34" charset="0"/>
                        </a:rPr>
                        <a:t>3%</a:t>
                      </a:r>
                    </a:p>
                  </a:txBody>
                  <a:tcPr/>
                </a:tc>
                <a:extLst>
                  <a:ext uri="{0D108BD9-81ED-4DB2-BD59-A6C34878D82A}">
                    <a16:rowId xmlns:a16="http://schemas.microsoft.com/office/drawing/2014/main" val="1479229606"/>
                  </a:ext>
                </a:extLst>
              </a:tr>
            </a:tbl>
          </a:graphicData>
        </a:graphic>
      </p:graphicFrame>
      <p:sp>
        <p:nvSpPr>
          <p:cNvPr id="3" name="CaixaDeTexto 2">
            <a:extLst>
              <a:ext uri="{FF2B5EF4-FFF2-40B4-BE49-F238E27FC236}">
                <a16:creationId xmlns:a16="http://schemas.microsoft.com/office/drawing/2014/main" id="{68F85EDA-D9DE-34CA-BAFF-ED6754154EE3}"/>
              </a:ext>
            </a:extLst>
          </p:cNvPr>
          <p:cNvSpPr txBox="1"/>
          <p:nvPr/>
        </p:nvSpPr>
        <p:spPr>
          <a:xfrm>
            <a:off x="6792685" y="1996654"/>
            <a:ext cx="4324048" cy="280013"/>
          </a:xfrm>
          <a:prstGeom prst="rect">
            <a:avLst/>
          </a:prstGeom>
          <a:noFill/>
        </p:spPr>
        <p:txBody>
          <a:bodyPr wrap="square" rtlCol="0">
            <a:spAutoFit/>
          </a:bodyPr>
          <a:lstStyle/>
          <a:p>
            <a:pPr>
              <a:lnSpc>
                <a:spcPct val="107000"/>
              </a:lnSpc>
              <a:spcAft>
                <a:spcPts val="800"/>
              </a:spcAft>
            </a:pPr>
            <a:r>
              <a:rPr lang="pt-BR" sz="1200" b="1" kern="100" dirty="0">
                <a:effectLst/>
                <a:latin typeface="Arial" panose="020B0604020202020204" pitchFamily="34" charset="0"/>
                <a:ea typeface="Calibri" panose="020F0502020204030204" pitchFamily="34" charset="0"/>
                <a:cs typeface="Times New Roman" panose="02020603050405020304" pitchFamily="18" charset="0"/>
              </a:rPr>
              <a:t>TABELA 2:  Por que escolheu ser Ultrassonografista? </a:t>
            </a:r>
            <a:endParaRPr lang="pt-BR" sz="1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ítulo 1">
            <a:extLst>
              <a:ext uri="{FF2B5EF4-FFF2-40B4-BE49-F238E27FC236}">
                <a16:creationId xmlns:a16="http://schemas.microsoft.com/office/drawing/2014/main" id="{8096CCA6-ACA1-427D-6B1C-EBAA45B3EAD0}"/>
              </a:ext>
            </a:extLst>
          </p:cNvPr>
          <p:cNvSpPr txBox="1">
            <a:spLocks/>
          </p:cNvSpPr>
          <p:nvPr/>
        </p:nvSpPr>
        <p:spPr>
          <a:xfrm>
            <a:off x="7408161" y="120382"/>
            <a:ext cx="3550881" cy="5032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pt-BR" sz="1800" b="1" dirty="0">
                <a:latin typeface="Arial" panose="020B0604020202020204" pitchFamily="34" charset="0"/>
                <a:cs typeface="Arial" panose="020B0604020202020204" pitchFamily="34" charset="0"/>
              </a:rPr>
              <a:t>RESULTADOS E DISCUSSÕES</a:t>
            </a:r>
            <a:endParaRPr lang="pt-BR" sz="1200" b="1" dirty="0">
              <a:latin typeface="Arial" panose="020B0604020202020204" pitchFamily="34" charset="0"/>
              <a:cs typeface="Arial" panose="020B0604020202020204" pitchFamily="34" charset="0"/>
            </a:endParaRPr>
          </a:p>
        </p:txBody>
      </p:sp>
      <p:sp>
        <p:nvSpPr>
          <p:cNvPr id="5" name="Subtítulo 2">
            <a:extLst>
              <a:ext uri="{FF2B5EF4-FFF2-40B4-BE49-F238E27FC236}">
                <a16:creationId xmlns:a16="http://schemas.microsoft.com/office/drawing/2014/main" id="{A13FB535-FA5C-50CC-95FA-54E45C3C8C03}"/>
              </a:ext>
            </a:extLst>
          </p:cNvPr>
          <p:cNvSpPr txBox="1">
            <a:spLocks/>
          </p:cNvSpPr>
          <p:nvPr/>
        </p:nvSpPr>
        <p:spPr>
          <a:xfrm>
            <a:off x="304800" y="2946400"/>
            <a:ext cx="6224060" cy="27601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spcAft>
                <a:spcPts val="800"/>
              </a:spcAft>
              <a:buFont typeface="Arial" panose="020B0604020202020204" pitchFamily="34" charset="0"/>
              <a:buNone/>
            </a:pPr>
            <a:r>
              <a:rPr lang="pt-BR" sz="1200" kern="100" dirty="0">
                <a:latin typeface="Arial" panose="020B0604020202020204" pitchFamily="34" charset="0"/>
                <a:ea typeface="Calibri" panose="020F0502020204030204" pitchFamily="34" charset="0"/>
                <a:cs typeface="Arial" panose="020B0604020202020204" pitchFamily="34" charset="0"/>
              </a:rPr>
              <a:t>Entendemos que a aptidão e a preferência se dá pelo aumento da demanda e pelo rápido diagnóstico, melhorando o atendimento e o acompanhamento do paciente. </a:t>
            </a:r>
          </a:p>
          <a:p>
            <a:pPr marL="0" indent="0" algn="just">
              <a:lnSpc>
                <a:spcPct val="150000"/>
              </a:lnSpc>
              <a:spcAft>
                <a:spcPts val="800"/>
              </a:spcAft>
              <a:buFont typeface="Arial" panose="020B0604020202020204" pitchFamily="34" charset="0"/>
              <a:buNone/>
            </a:pPr>
            <a:r>
              <a:rPr lang="pt-BR" sz="1200" kern="100" dirty="0">
                <a:latin typeface="Arial" panose="020B0604020202020204" pitchFamily="34" charset="0"/>
                <a:ea typeface="Calibri" panose="020F0502020204030204" pitchFamily="34" charset="0"/>
                <a:cs typeface="Arial" panose="020B0604020202020204" pitchFamily="34" charset="0"/>
              </a:rPr>
              <a:t>Quanto as boas oportunidades de trabalho, mostra a importância da necessidade na formação de ultrassonografistas.</a:t>
            </a:r>
            <a:r>
              <a:rPr lang="pt-BR" sz="1200" dirty="0">
                <a:latin typeface="Arial" panose="020B0604020202020204" pitchFamily="34" charset="0"/>
                <a:cs typeface="Arial" panose="020B0604020202020204" pitchFamily="34" charset="0"/>
              </a:rPr>
              <a:t>. Além da melhora na qualidade de vida em relação às outras especialidades, possuindo uma grande versatilidade ao estudar várias áreas da medicina como anatomia, fisiologia e a clínica médica.</a:t>
            </a:r>
            <a:endParaRPr lang="pt-BR" sz="1200" kern="100" dirty="0">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2397822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96CCA6-ACA1-427D-6B1C-EBAA45B3EAD0}"/>
              </a:ext>
            </a:extLst>
          </p:cNvPr>
          <p:cNvSpPr txBox="1">
            <a:spLocks/>
          </p:cNvSpPr>
          <p:nvPr/>
        </p:nvSpPr>
        <p:spPr>
          <a:xfrm>
            <a:off x="7408161" y="120382"/>
            <a:ext cx="3550881" cy="5032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pt-BR" sz="1800" b="1" dirty="0">
                <a:latin typeface="Arial" panose="020B0604020202020204" pitchFamily="34" charset="0"/>
                <a:cs typeface="Arial" panose="020B0604020202020204" pitchFamily="34" charset="0"/>
              </a:rPr>
              <a:t>RESULTADOS E DISCUSSÕES</a:t>
            </a:r>
            <a:endParaRPr lang="pt-BR" sz="1200" b="1" dirty="0">
              <a:latin typeface="Arial" panose="020B0604020202020204" pitchFamily="34" charset="0"/>
              <a:cs typeface="Arial" panose="020B0604020202020204" pitchFamily="34" charset="0"/>
            </a:endParaRPr>
          </a:p>
        </p:txBody>
      </p:sp>
      <p:sp>
        <p:nvSpPr>
          <p:cNvPr id="6" name="CaixaDeTexto 5">
            <a:extLst>
              <a:ext uri="{FF2B5EF4-FFF2-40B4-BE49-F238E27FC236}">
                <a16:creationId xmlns:a16="http://schemas.microsoft.com/office/drawing/2014/main" id="{A832E650-D996-186A-553F-D2FC5A3099BD}"/>
              </a:ext>
            </a:extLst>
          </p:cNvPr>
          <p:cNvSpPr txBox="1"/>
          <p:nvPr/>
        </p:nvSpPr>
        <p:spPr>
          <a:xfrm>
            <a:off x="9420808" y="1704201"/>
            <a:ext cx="2771193" cy="923330"/>
          </a:xfrm>
          <a:prstGeom prst="rect">
            <a:avLst/>
          </a:prstGeom>
          <a:noFill/>
        </p:spPr>
        <p:txBody>
          <a:bodyPr wrap="square" rtlCol="0">
            <a:spAutoFit/>
          </a:bodyPr>
          <a:lstStyle/>
          <a:p>
            <a:r>
              <a:rPr lang="pt-BR" sz="1200" b="1" kern="100" dirty="0">
                <a:effectLst/>
                <a:latin typeface="Arial" panose="020B0604020202020204" pitchFamily="34" charset="0"/>
                <a:ea typeface="Calibri" panose="020F0502020204030204" pitchFamily="34" charset="0"/>
                <a:cs typeface="Times New Roman" panose="02020603050405020304" pitchFamily="18" charset="0"/>
              </a:rPr>
              <a:t>TABELA 3: Possui alguns dos títulos de especialista na área de atuação de Ultrassonografista? </a:t>
            </a:r>
            <a:endParaRPr lang="pt-BR" sz="1200" b="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graphicFrame>
        <p:nvGraphicFramePr>
          <p:cNvPr id="7" name="Tabela 6">
            <a:extLst>
              <a:ext uri="{FF2B5EF4-FFF2-40B4-BE49-F238E27FC236}">
                <a16:creationId xmlns:a16="http://schemas.microsoft.com/office/drawing/2014/main" id="{0B861725-C3D0-17E4-947E-2B17C7A69E96}"/>
              </a:ext>
            </a:extLst>
          </p:cNvPr>
          <p:cNvGraphicFramePr>
            <a:graphicFrameLocks noGrp="1"/>
          </p:cNvGraphicFramePr>
          <p:nvPr>
            <p:extLst>
              <p:ext uri="{D42A27DB-BD31-4B8C-83A1-F6EECF244321}">
                <p14:modId xmlns:p14="http://schemas.microsoft.com/office/powerpoint/2010/main" val="2116971721"/>
              </p:ext>
            </p:extLst>
          </p:nvPr>
        </p:nvGraphicFramePr>
        <p:xfrm>
          <a:off x="9420808" y="2400301"/>
          <a:ext cx="2771192" cy="4457699"/>
        </p:xfrm>
        <a:graphic>
          <a:graphicData uri="http://schemas.openxmlformats.org/drawingml/2006/table">
            <a:tbl>
              <a:tblPr bandRow="1">
                <a:tableStyleId>{5C22544A-7EE6-4342-B048-85BDC9FD1C3A}</a:tableStyleId>
              </a:tblPr>
              <a:tblGrid>
                <a:gridCol w="1385596">
                  <a:extLst>
                    <a:ext uri="{9D8B030D-6E8A-4147-A177-3AD203B41FA5}">
                      <a16:colId xmlns:a16="http://schemas.microsoft.com/office/drawing/2014/main" val="3316731591"/>
                    </a:ext>
                  </a:extLst>
                </a:gridCol>
                <a:gridCol w="1385596">
                  <a:extLst>
                    <a:ext uri="{9D8B030D-6E8A-4147-A177-3AD203B41FA5}">
                      <a16:colId xmlns:a16="http://schemas.microsoft.com/office/drawing/2014/main" val="949034468"/>
                    </a:ext>
                  </a:extLst>
                </a:gridCol>
              </a:tblGrid>
              <a:tr h="1023320">
                <a:tc>
                  <a:txBody>
                    <a:bodyPr/>
                    <a:lstStyle/>
                    <a:p>
                      <a:r>
                        <a:rPr lang="pt-BR" sz="1200" b="0" dirty="0">
                          <a:solidFill>
                            <a:schemeClr val="tx1"/>
                          </a:solidFill>
                        </a:rPr>
                        <a:t>Não possui</a:t>
                      </a:r>
                    </a:p>
                  </a:txBody>
                  <a:tcPr/>
                </a:tc>
                <a:tc>
                  <a:txBody>
                    <a:bodyPr/>
                    <a:lstStyle/>
                    <a:p>
                      <a:r>
                        <a:rPr lang="pt-BR" sz="1200" b="0" dirty="0">
                          <a:solidFill>
                            <a:schemeClr val="tx1"/>
                          </a:solidFill>
                        </a:rPr>
                        <a:t>69%</a:t>
                      </a:r>
                    </a:p>
                  </a:txBody>
                  <a:tcPr/>
                </a:tc>
                <a:extLst>
                  <a:ext uri="{0D108BD9-81ED-4DB2-BD59-A6C34878D82A}">
                    <a16:rowId xmlns:a16="http://schemas.microsoft.com/office/drawing/2014/main" val="1427813009"/>
                  </a:ext>
                </a:extLst>
              </a:tr>
              <a:tr h="1023320">
                <a:tc>
                  <a:txBody>
                    <a:bodyPr/>
                    <a:lstStyle/>
                    <a:p>
                      <a:r>
                        <a:rPr lang="pt-BR" sz="1200" b="0" dirty="0">
                          <a:solidFill>
                            <a:schemeClr val="tx1"/>
                          </a:solidFill>
                        </a:rPr>
                        <a:t>FEBRASGO</a:t>
                      </a:r>
                    </a:p>
                  </a:txBody>
                  <a:tcPr/>
                </a:tc>
                <a:tc>
                  <a:txBody>
                    <a:bodyPr/>
                    <a:lstStyle/>
                    <a:p>
                      <a:r>
                        <a:rPr lang="pt-BR" sz="1200" b="0" dirty="0">
                          <a:solidFill>
                            <a:schemeClr val="tx1"/>
                          </a:solidFill>
                        </a:rPr>
                        <a:t>14%</a:t>
                      </a:r>
                    </a:p>
                  </a:txBody>
                  <a:tcPr/>
                </a:tc>
                <a:extLst>
                  <a:ext uri="{0D108BD9-81ED-4DB2-BD59-A6C34878D82A}">
                    <a16:rowId xmlns:a16="http://schemas.microsoft.com/office/drawing/2014/main" val="1228837935"/>
                  </a:ext>
                </a:extLst>
              </a:tr>
              <a:tr h="1023320">
                <a:tc>
                  <a:txBody>
                    <a:bodyPr/>
                    <a:lstStyle/>
                    <a:p>
                      <a:r>
                        <a:rPr lang="pt-BR" sz="1200" b="0" dirty="0">
                          <a:solidFill>
                            <a:schemeClr val="tx1"/>
                          </a:solidFill>
                        </a:rPr>
                        <a:t>CBR</a:t>
                      </a:r>
                    </a:p>
                  </a:txBody>
                  <a:tcPr/>
                </a:tc>
                <a:tc>
                  <a:txBody>
                    <a:bodyPr/>
                    <a:lstStyle/>
                    <a:p>
                      <a:r>
                        <a:rPr lang="pt-BR" sz="1200" b="0" dirty="0">
                          <a:solidFill>
                            <a:schemeClr val="tx1"/>
                          </a:solidFill>
                        </a:rPr>
                        <a:t>12%</a:t>
                      </a:r>
                    </a:p>
                  </a:txBody>
                  <a:tcPr/>
                </a:tc>
                <a:extLst>
                  <a:ext uri="{0D108BD9-81ED-4DB2-BD59-A6C34878D82A}">
                    <a16:rowId xmlns:a16="http://schemas.microsoft.com/office/drawing/2014/main" val="2800572809"/>
                  </a:ext>
                </a:extLst>
              </a:tr>
              <a:tr h="1387739">
                <a:tc>
                  <a:txBody>
                    <a:bodyPr/>
                    <a:lstStyle/>
                    <a:p>
                      <a:r>
                        <a:rPr lang="pt-BR" sz="1200" b="0" dirty="0">
                          <a:solidFill>
                            <a:schemeClr val="tx1"/>
                          </a:solidFill>
                        </a:rPr>
                        <a:t>Não responde </a:t>
                      </a:r>
                    </a:p>
                  </a:txBody>
                  <a:tcPr/>
                </a:tc>
                <a:tc>
                  <a:txBody>
                    <a:bodyPr/>
                    <a:lstStyle/>
                    <a:p>
                      <a:r>
                        <a:rPr lang="pt-BR" sz="1200" b="0" dirty="0">
                          <a:solidFill>
                            <a:schemeClr val="tx1"/>
                          </a:solidFill>
                        </a:rPr>
                        <a:t>5%</a:t>
                      </a:r>
                    </a:p>
                  </a:txBody>
                  <a:tcPr/>
                </a:tc>
                <a:extLst>
                  <a:ext uri="{0D108BD9-81ED-4DB2-BD59-A6C34878D82A}">
                    <a16:rowId xmlns:a16="http://schemas.microsoft.com/office/drawing/2014/main" val="3390111227"/>
                  </a:ext>
                </a:extLst>
              </a:tr>
            </a:tbl>
          </a:graphicData>
        </a:graphic>
      </p:graphicFrame>
      <p:sp>
        <p:nvSpPr>
          <p:cNvPr id="9" name="Subtítulo 2">
            <a:extLst>
              <a:ext uri="{FF2B5EF4-FFF2-40B4-BE49-F238E27FC236}">
                <a16:creationId xmlns:a16="http://schemas.microsoft.com/office/drawing/2014/main" id="{85AC4BA5-5B01-54CF-8917-8D295566AA63}"/>
              </a:ext>
            </a:extLst>
          </p:cNvPr>
          <p:cNvSpPr txBox="1">
            <a:spLocks/>
          </p:cNvSpPr>
          <p:nvPr/>
        </p:nvSpPr>
        <p:spPr>
          <a:xfrm>
            <a:off x="547634" y="3291416"/>
            <a:ext cx="8528634" cy="26754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spcAft>
                <a:spcPts val="800"/>
              </a:spcAft>
              <a:buFont typeface="Arial" panose="020B0604020202020204" pitchFamily="34" charset="0"/>
              <a:buNone/>
            </a:pPr>
            <a:r>
              <a:rPr lang="pt-BR" sz="1200" kern="100" dirty="0">
                <a:latin typeface="Arial" panose="020B0604020202020204" pitchFamily="34" charset="0"/>
                <a:ea typeface="Calibri" panose="020F0502020204030204" pitchFamily="34" charset="0"/>
                <a:cs typeface="Times New Roman" panose="02020603050405020304" pitchFamily="18" charset="0"/>
              </a:rPr>
              <a:t>A maior parte não tem nenhum título que possa </a:t>
            </a:r>
            <a:r>
              <a:rPr lang="pt-BR" sz="1200" kern="100" dirty="0" err="1">
                <a:latin typeface="Arial" panose="020B0604020202020204" pitchFamily="34" charset="0"/>
                <a:ea typeface="Calibri" panose="020F0502020204030204" pitchFamily="34" charset="0"/>
                <a:cs typeface="Times New Roman" panose="02020603050405020304" pitchFamily="18" charset="0"/>
              </a:rPr>
              <a:t>reconhecê</a:t>
            </a:r>
            <a:r>
              <a:rPr lang="pt-BR" sz="1200" kern="100" dirty="0">
                <a:latin typeface="Arial" panose="020B0604020202020204" pitchFamily="34" charset="0"/>
                <a:ea typeface="Calibri" panose="020F0502020204030204" pitchFamily="34" charset="0"/>
                <a:cs typeface="Times New Roman" panose="02020603050405020304" pitchFamily="18" charset="0"/>
              </a:rPr>
              <a:t> – </a:t>
            </a:r>
            <a:r>
              <a:rPr lang="pt-BR" sz="1200" kern="100" dirty="0" err="1">
                <a:latin typeface="Arial" panose="020B0604020202020204" pitchFamily="34" charset="0"/>
                <a:ea typeface="Calibri" panose="020F0502020204030204" pitchFamily="34" charset="0"/>
                <a:cs typeface="Times New Roman" panose="02020603050405020304" pitchFamily="18" charset="0"/>
              </a:rPr>
              <a:t>los</a:t>
            </a:r>
            <a:r>
              <a:rPr lang="pt-BR" sz="1200" kern="100" dirty="0">
                <a:latin typeface="Arial" panose="020B0604020202020204" pitchFamily="34" charset="0"/>
                <a:ea typeface="Calibri" panose="020F0502020204030204" pitchFamily="34" charset="0"/>
                <a:cs typeface="Times New Roman" panose="02020603050405020304" pitchFamily="18" charset="0"/>
              </a:rPr>
              <a:t> </a:t>
            </a:r>
            <a:r>
              <a:rPr lang="pt-BR" sz="1200" kern="100" dirty="0">
                <a:latin typeface="Arial" panose="020B0604020202020204" pitchFamily="34" charset="0"/>
                <a:ea typeface="Calibri" panose="020F0502020204030204" pitchFamily="34" charset="0"/>
                <a:cs typeface="Arial" panose="020B0604020202020204" pitchFamily="34" charset="0"/>
              </a:rPr>
              <a:t>como médicos ultrassonografistas. Como médico, pode trabalhar em todas as áreas médicas, mostrando a necessidade de uma melhora na qualificação e na normatização, a fim de termos melhores resultados de exames e melhorando assim a qualidade na saúde. </a:t>
            </a:r>
          </a:p>
          <a:p>
            <a:pPr marL="0" indent="0" algn="just">
              <a:lnSpc>
                <a:spcPct val="150000"/>
              </a:lnSpc>
              <a:buFont typeface="Arial" panose="020B0604020202020204" pitchFamily="34" charset="0"/>
              <a:buNone/>
            </a:pPr>
            <a:r>
              <a:rPr lang="pt-BR" sz="1200" dirty="0">
                <a:latin typeface="Arial" panose="020B0604020202020204" pitchFamily="34" charset="0"/>
                <a:cs typeface="Arial" panose="020B0604020202020204" pitchFamily="34" charset="0"/>
              </a:rPr>
              <a:t>É preciso normatizar a formação médica em Ultrassonografia (residências médicas, cursos de aperfeiçoamentos, pós-graduação lato e stricto senso).</a:t>
            </a:r>
          </a:p>
          <a:p>
            <a:pPr marL="0" indent="0">
              <a:buFont typeface="Arial" panose="020B0604020202020204" pitchFamily="34" charset="0"/>
              <a:buNone/>
            </a:pPr>
            <a:endParaRPr lang="pt-BR" dirty="0"/>
          </a:p>
        </p:txBody>
      </p:sp>
    </p:spTree>
    <p:extLst>
      <p:ext uri="{BB962C8B-B14F-4D97-AF65-F5344CB8AC3E}">
        <p14:creationId xmlns:p14="http://schemas.microsoft.com/office/powerpoint/2010/main" val="3997391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96CCA6-ACA1-427D-6B1C-EBAA45B3EAD0}"/>
              </a:ext>
            </a:extLst>
          </p:cNvPr>
          <p:cNvSpPr txBox="1">
            <a:spLocks/>
          </p:cNvSpPr>
          <p:nvPr/>
        </p:nvSpPr>
        <p:spPr>
          <a:xfrm>
            <a:off x="7408161" y="120382"/>
            <a:ext cx="3550881" cy="5032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pt-BR" sz="1800" b="1" dirty="0">
                <a:latin typeface="Arial" panose="020B0604020202020204" pitchFamily="34" charset="0"/>
                <a:cs typeface="Arial" panose="020B0604020202020204" pitchFamily="34" charset="0"/>
              </a:rPr>
              <a:t>RESULTADOS E DISCUSSÕES</a:t>
            </a:r>
            <a:endParaRPr lang="pt-BR" sz="1200" b="1" dirty="0">
              <a:latin typeface="Arial" panose="020B0604020202020204" pitchFamily="34" charset="0"/>
              <a:cs typeface="Arial" panose="020B0604020202020204" pitchFamily="34" charset="0"/>
            </a:endParaRPr>
          </a:p>
        </p:txBody>
      </p:sp>
      <p:graphicFrame>
        <p:nvGraphicFramePr>
          <p:cNvPr id="2" name="Gráfico 1">
            <a:extLst>
              <a:ext uri="{FF2B5EF4-FFF2-40B4-BE49-F238E27FC236}">
                <a16:creationId xmlns:a16="http://schemas.microsoft.com/office/drawing/2014/main" id="{E565FB54-30E4-0AFF-BC43-49963BD4340C}"/>
              </a:ext>
            </a:extLst>
          </p:cNvPr>
          <p:cNvGraphicFramePr/>
          <p:nvPr>
            <p:extLst>
              <p:ext uri="{D42A27DB-BD31-4B8C-83A1-F6EECF244321}">
                <p14:modId xmlns:p14="http://schemas.microsoft.com/office/powerpoint/2010/main" val="3910666886"/>
              </p:ext>
            </p:extLst>
          </p:nvPr>
        </p:nvGraphicFramePr>
        <p:xfrm>
          <a:off x="1638485" y="2729378"/>
          <a:ext cx="9926982" cy="2926355"/>
        </p:xfrm>
        <a:graphic>
          <a:graphicData uri="http://schemas.openxmlformats.org/drawingml/2006/chart">
            <c:chart xmlns:c="http://schemas.openxmlformats.org/drawingml/2006/chart" xmlns:r="http://schemas.openxmlformats.org/officeDocument/2006/relationships" r:id="rId2"/>
          </a:graphicData>
        </a:graphic>
      </p:graphicFrame>
      <p:sp>
        <p:nvSpPr>
          <p:cNvPr id="3" name="Subtítulo 2">
            <a:extLst>
              <a:ext uri="{FF2B5EF4-FFF2-40B4-BE49-F238E27FC236}">
                <a16:creationId xmlns:a16="http://schemas.microsoft.com/office/drawing/2014/main" id="{BD5BD13F-5B38-8A78-567A-D1EFB7DA1FE7}"/>
              </a:ext>
            </a:extLst>
          </p:cNvPr>
          <p:cNvSpPr txBox="1">
            <a:spLocks/>
          </p:cNvSpPr>
          <p:nvPr/>
        </p:nvSpPr>
        <p:spPr>
          <a:xfrm>
            <a:off x="4504267" y="5562376"/>
            <a:ext cx="7128933" cy="10754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spcAft>
                <a:spcPts val="800"/>
              </a:spcAft>
              <a:buFont typeface="Arial" panose="020B0604020202020204" pitchFamily="34" charset="0"/>
              <a:buNone/>
            </a:pPr>
            <a:r>
              <a:rPr lang="pt-BR" sz="1200" kern="100" dirty="0">
                <a:latin typeface="Arial" panose="020B0604020202020204" pitchFamily="34" charset="0"/>
                <a:ea typeface="Calibri" panose="020F0502020204030204" pitchFamily="34" charset="0"/>
                <a:cs typeface="Arial" panose="020B0604020202020204" pitchFamily="34" charset="0"/>
              </a:rPr>
              <a:t>Maior parte dos médicos faz ultrassom, a menos de seis anos, evidenciando que a Ultrassonografia é uma área relativamente nova dentro da semiologia médica. </a:t>
            </a:r>
            <a:r>
              <a:rPr lang="pt-BR" sz="1200" dirty="0">
                <a:latin typeface="Arial" panose="020B0604020202020204" pitchFamily="34" charset="0"/>
                <a:cs typeface="Arial" panose="020B0604020202020204" pitchFamily="34" charset="0"/>
              </a:rPr>
              <a:t>Maior parte necessitando de mais anos de formação para ser apto.</a:t>
            </a:r>
          </a:p>
        </p:txBody>
      </p:sp>
      <p:sp>
        <p:nvSpPr>
          <p:cNvPr id="5" name="CaixaDeTexto 4">
            <a:extLst>
              <a:ext uri="{FF2B5EF4-FFF2-40B4-BE49-F238E27FC236}">
                <a16:creationId xmlns:a16="http://schemas.microsoft.com/office/drawing/2014/main" id="{6011CC54-469E-47C7-543E-C0395F15C66F}"/>
              </a:ext>
            </a:extLst>
          </p:cNvPr>
          <p:cNvSpPr txBox="1"/>
          <p:nvPr/>
        </p:nvSpPr>
        <p:spPr>
          <a:xfrm>
            <a:off x="7704666" y="2201037"/>
            <a:ext cx="3928533" cy="280013"/>
          </a:xfrm>
          <a:prstGeom prst="rect">
            <a:avLst/>
          </a:prstGeom>
          <a:noFill/>
        </p:spPr>
        <p:txBody>
          <a:bodyPr wrap="square">
            <a:spAutoFit/>
          </a:bodyPr>
          <a:lstStyle/>
          <a:p>
            <a:pPr>
              <a:lnSpc>
                <a:spcPct val="107000"/>
              </a:lnSpc>
              <a:spcAft>
                <a:spcPts val="800"/>
              </a:spcAft>
            </a:pPr>
            <a:r>
              <a:rPr lang="pt-BR" sz="1200" b="1" kern="100" dirty="0">
                <a:effectLst/>
                <a:latin typeface="Arial" panose="020B0604020202020204" pitchFamily="34" charset="0"/>
                <a:ea typeface="Calibri" panose="020F0502020204030204" pitchFamily="34" charset="0"/>
                <a:cs typeface="Times New Roman" panose="02020603050405020304" pitchFamily="18" charset="0"/>
              </a:rPr>
              <a:t>Gráfico 1: Há quanto tempo faz Ultrassonografia?</a:t>
            </a:r>
            <a:endParaRPr lang="pt-BR" sz="1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367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AB8FBF-A157-676F-7749-DE3BEE7C8C1F}"/>
              </a:ext>
            </a:extLst>
          </p:cNvPr>
          <p:cNvSpPr txBox="1">
            <a:spLocks/>
          </p:cNvSpPr>
          <p:nvPr/>
        </p:nvSpPr>
        <p:spPr>
          <a:xfrm>
            <a:off x="7408161" y="120382"/>
            <a:ext cx="3550881" cy="5032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pt-BR" sz="1800" b="1" dirty="0">
                <a:latin typeface="Arial" panose="020B0604020202020204" pitchFamily="34" charset="0"/>
                <a:cs typeface="Arial" panose="020B0604020202020204" pitchFamily="34" charset="0"/>
              </a:rPr>
              <a:t>RESULTADOS E DISCUSSÕES</a:t>
            </a:r>
            <a:endParaRPr lang="pt-BR" sz="1200" b="1" dirty="0">
              <a:latin typeface="Arial" panose="020B0604020202020204" pitchFamily="34" charset="0"/>
              <a:cs typeface="Arial" panose="020B0604020202020204" pitchFamily="34" charset="0"/>
            </a:endParaRPr>
          </a:p>
        </p:txBody>
      </p:sp>
      <p:graphicFrame>
        <p:nvGraphicFramePr>
          <p:cNvPr id="5" name="Tabela 7">
            <a:extLst>
              <a:ext uri="{FF2B5EF4-FFF2-40B4-BE49-F238E27FC236}">
                <a16:creationId xmlns:a16="http://schemas.microsoft.com/office/drawing/2014/main" id="{4C93B640-9463-CC30-4138-633DD82A3668}"/>
              </a:ext>
            </a:extLst>
          </p:cNvPr>
          <p:cNvGraphicFramePr>
            <a:graphicFrameLocks noGrp="1"/>
          </p:cNvGraphicFramePr>
          <p:nvPr>
            <p:extLst>
              <p:ext uri="{D42A27DB-BD31-4B8C-83A1-F6EECF244321}">
                <p14:modId xmlns:p14="http://schemas.microsoft.com/office/powerpoint/2010/main" val="736165691"/>
              </p:ext>
            </p:extLst>
          </p:nvPr>
        </p:nvGraphicFramePr>
        <p:xfrm>
          <a:off x="9252856" y="2463282"/>
          <a:ext cx="2939144" cy="4394718"/>
        </p:xfrm>
        <a:graphic>
          <a:graphicData uri="http://schemas.openxmlformats.org/drawingml/2006/table">
            <a:tbl>
              <a:tblPr bandRow="1">
                <a:tableStyleId>{5C22544A-7EE6-4342-B048-85BDC9FD1C3A}</a:tableStyleId>
              </a:tblPr>
              <a:tblGrid>
                <a:gridCol w="1469572">
                  <a:extLst>
                    <a:ext uri="{9D8B030D-6E8A-4147-A177-3AD203B41FA5}">
                      <a16:colId xmlns:a16="http://schemas.microsoft.com/office/drawing/2014/main" val="2470226271"/>
                    </a:ext>
                  </a:extLst>
                </a:gridCol>
                <a:gridCol w="1469572">
                  <a:extLst>
                    <a:ext uri="{9D8B030D-6E8A-4147-A177-3AD203B41FA5}">
                      <a16:colId xmlns:a16="http://schemas.microsoft.com/office/drawing/2014/main" val="2534381213"/>
                    </a:ext>
                  </a:extLst>
                </a:gridCol>
              </a:tblGrid>
              <a:tr h="1464906">
                <a:tc>
                  <a:txBody>
                    <a:bodyPr/>
                    <a:lstStyle/>
                    <a:p>
                      <a:r>
                        <a:rPr lang="pt-BR" sz="1200" b="0" dirty="0">
                          <a:latin typeface="Arial" panose="020B0604020202020204" pitchFamily="34" charset="0"/>
                          <a:cs typeface="Arial" panose="020B0604020202020204" pitchFamily="34" charset="0"/>
                        </a:rPr>
                        <a:t>Sim                                                                           </a:t>
                      </a:r>
                    </a:p>
                  </a:txBody>
                  <a:tcPr/>
                </a:tc>
                <a:tc>
                  <a:txBody>
                    <a:bodyPr/>
                    <a:lstStyle/>
                    <a:p>
                      <a:r>
                        <a:rPr lang="pt-BR" sz="1200" b="0" dirty="0">
                          <a:latin typeface="Arial" panose="020B0604020202020204" pitchFamily="34" charset="0"/>
                          <a:cs typeface="Arial" panose="020B0604020202020204" pitchFamily="34" charset="0"/>
                        </a:rPr>
                        <a:t>51%</a:t>
                      </a:r>
                    </a:p>
                  </a:txBody>
                  <a:tcPr/>
                </a:tc>
                <a:extLst>
                  <a:ext uri="{0D108BD9-81ED-4DB2-BD59-A6C34878D82A}">
                    <a16:rowId xmlns:a16="http://schemas.microsoft.com/office/drawing/2014/main" val="1962243563"/>
                  </a:ext>
                </a:extLst>
              </a:tr>
              <a:tr h="1464906">
                <a:tc>
                  <a:txBody>
                    <a:bodyPr/>
                    <a:lstStyle/>
                    <a:p>
                      <a:r>
                        <a:rPr lang="pt-BR" sz="1200" b="0" dirty="0">
                          <a:latin typeface="Arial" panose="020B0604020202020204" pitchFamily="34" charset="0"/>
                          <a:cs typeface="Arial" panose="020B0604020202020204" pitchFamily="34" charset="0"/>
                        </a:rPr>
                        <a:t>Não</a:t>
                      </a:r>
                    </a:p>
                  </a:txBody>
                  <a:tcPr/>
                </a:tc>
                <a:tc>
                  <a:txBody>
                    <a:bodyPr/>
                    <a:lstStyle/>
                    <a:p>
                      <a:r>
                        <a:rPr lang="pt-BR" sz="1200" b="0" dirty="0">
                          <a:latin typeface="Arial" panose="020B0604020202020204" pitchFamily="34" charset="0"/>
                          <a:cs typeface="Arial" panose="020B0604020202020204" pitchFamily="34" charset="0"/>
                        </a:rPr>
                        <a:t>45%</a:t>
                      </a:r>
                    </a:p>
                  </a:txBody>
                  <a:tcPr/>
                </a:tc>
                <a:extLst>
                  <a:ext uri="{0D108BD9-81ED-4DB2-BD59-A6C34878D82A}">
                    <a16:rowId xmlns:a16="http://schemas.microsoft.com/office/drawing/2014/main" val="4111093945"/>
                  </a:ext>
                </a:extLst>
              </a:tr>
              <a:tr h="1464906">
                <a:tc>
                  <a:txBody>
                    <a:bodyPr/>
                    <a:lstStyle/>
                    <a:p>
                      <a:r>
                        <a:rPr lang="pt-BR" sz="1200" b="0" dirty="0">
                          <a:latin typeface="Arial" panose="020B0604020202020204" pitchFamily="34" charset="0"/>
                          <a:cs typeface="Arial" panose="020B0604020202020204" pitchFamily="34" charset="0"/>
                        </a:rPr>
                        <a:t>Não responde </a:t>
                      </a:r>
                    </a:p>
                  </a:txBody>
                  <a:tcPr/>
                </a:tc>
                <a:tc>
                  <a:txBody>
                    <a:bodyPr/>
                    <a:lstStyle/>
                    <a:p>
                      <a:r>
                        <a:rPr lang="pt-BR" sz="1200" b="0" dirty="0">
                          <a:latin typeface="Arial" panose="020B0604020202020204" pitchFamily="34" charset="0"/>
                          <a:cs typeface="Arial" panose="020B0604020202020204" pitchFamily="34" charset="0"/>
                        </a:rPr>
                        <a:t>4%</a:t>
                      </a:r>
                    </a:p>
                  </a:txBody>
                  <a:tcPr/>
                </a:tc>
                <a:extLst>
                  <a:ext uri="{0D108BD9-81ED-4DB2-BD59-A6C34878D82A}">
                    <a16:rowId xmlns:a16="http://schemas.microsoft.com/office/drawing/2014/main" val="1193929125"/>
                  </a:ext>
                </a:extLst>
              </a:tr>
            </a:tbl>
          </a:graphicData>
        </a:graphic>
      </p:graphicFrame>
      <p:sp>
        <p:nvSpPr>
          <p:cNvPr id="6" name="CaixaDeTexto 5">
            <a:extLst>
              <a:ext uri="{FF2B5EF4-FFF2-40B4-BE49-F238E27FC236}">
                <a16:creationId xmlns:a16="http://schemas.microsoft.com/office/drawing/2014/main" id="{0EE262F0-1E0B-37A0-1848-6EB338D11E70}"/>
              </a:ext>
            </a:extLst>
          </p:cNvPr>
          <p:cNvSpPr txBox="1"/>
          <p:nvPr/>
        </p:nvSpPr>
        <p:spPr>
          <a:xfrm>
            <a:off x="935516" y="2817638"/>
            <a:ext cx="7695991" cy="1974002"/>
          </a:xfrm>
          <a:prstGeom prst="rect">
            <a:avLst/>
          </a:prstGeom>
          <a:noFill/>
        </p:spPr>
        <p:txBody>
          <a:bodyPr wrap="square">
            <a:spAutoFit/>
          </a:bodyPr>
          <a:lstStyle/>
          <a:p>
            <a:pPr>
              <a:lnSpc>
                <a:spcPct val="150000"/>
              </a:lnSpc>
              <a:spcAft>
                <a:spcPts val="800"/>
              </a:spcAft>
            </a:pPr>
            <a:r>
              <a:rPr lang="pt-BR" sz="1200" kern="100" dirty="0">
                <a:effectLst/>
                <a:latin typeface="Arial" panose="020B0604020202020204" pitchFamily="34" charset="0"/>
                <a:ea typeface="Calibri" panose="020F0502020204030204" pitchFamily="34" charset="0"/>
                <a:cs typeface="Times New Roman" panose="02020603050405020304" pitchFamily="18" charset="0"/>
              </a:rPr>
              <a:t> </a:t>
            </a:r>
            <a:endParaRPr lang="pt-BR"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pt-BR" sz="1200" kern="100" dirty="0">
                <a:effectLst/>
                <a:latin typeface="Arial" panose="020B0604020202020204" pitchFamily="34" charset="0"/>
                <a:ea typeface="Calibri" panose="020F0502020204030204" pitchFamily="34" charset="0"/>
                <a:cs typeface="Times New Roman" panose="02020603050405020304" pitchFamily="18" charset="0"/>
              </a:rPr>
              <a:t>Metade dos questionados trabalham com áreas de atuação e não só com ultrassonografia, mostrando a importância da ultrassonografia na semiologia, em todas as áreas médicas.</a:t>
            </a:r>
          </a:p>
          <a:p>
            <a:pPr algn="just">
              <a:lnSpc>
                <a:spcPct val="150000"/>
              </a:lnSpc>
              <a:spcAft>
                <a:spcPts val="800"/>
              </a:spcAft>
            </a:pPr>
            <a:r>
              <a:rPr lang="pt-BR" sz="1200" kern="100" dirty="0">
                <a:effectLst/>
                <a:latin typeface="Arial" panose="020B0604020202020204" pitchFamily="34" charset="0"/>
                <a:ea typeface="Calibri" panose="020F0502020204030204" pitchFamily="34" charset="0"/>
                <a:cs typeface="Times New Roman" panose="02020603050405020304" pitchFamily="18" charset="0"/>
              </a:rPr>
              <a:t>Tendo em vista, as informações anteriores, fica claro que o avanço da tecnologia em Ultrassonografia tornou – se necessário o entendimento de uma especialização dentro da área específica da especialidade. </a:t>
            </a:r>
          </a:p>
          <a:p>
            <a:pPr marL="285750" indent="-285750">
              <a:lnSpc>
                <a:spcPct val="107000"/>
              </a:lnSpc>
              <a:spcAft>
                <a:spcPts val="800"/>
              </a:spcAft>
              <a:buFont typeface="Arial" panose="020B0604020202020204" pitchFamily="34" charset="0"/>
              <a:buChar char="•"/>
            </a:pPr>
            <a:endParaRPr lang="pt-BR"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ixaDeTexto 6">
            <a:extLst>
              <a:ext uri="{FF2B5EF4-FFF2-40B4-BE49-F238E27FC236}">
                <a16:creationId xmlns:a16="http://schemas.microsoft.com/office/drawing/2014/main" id="{4989526C-DD7B-3E20-A130-6361EE0D0678}"/>
              </a:ext>
            </a:extLst>
          </p:cNvPr>
          <p:cNvSpPr txBox="1"/>
          <p:nvPr/>
        </p:nvSpPr>
        <p:spPr>
          <a:xfrm>
            <a:off x="5407089" y="1985651"/>
            <a:ext cx="6784911" cy="477631"/>
          </a:xfrm>
          <a:prstGeom prst="rect">
            <a:avLst/>
          </a:prstGeom>
          <a:noFill/>
        </p:spPr>
        <p:txBody>
          <a:bodyPr wrap="square">
            <a:spAutoFit/>
          </a:bodyPr>
          <a:lstStyle/>
          <a:p>
            <a:pPr>
              <a:lnSpc>
                <a:spcPct val="107000"/>
              </a:lnSpc>
              <a:spcAft>
                <a:spcPts val="800"/>
              </a:spcAft>
            </a:pPr>
            <a:r>
              <a:rPr lang="pt-BR" sz="1200" b="1" kern="100" dirty="0">
                <a:effectLst/>
                <a:latin typeface="Arial" panose="020B0604020202020204" pitchFamily="34" charset="0"/>
                <a:ea typeface="Calibri" panose="020F0502020204030204" pitchFamily="34" charset="0"/>
                <a:cs typeface="Times New Roman" panose="02020603050405020304" pitchFamily="18" charset="0"/>
              </a:rPr>
              <a:t>TABELA 4: Acredita que para atuar em uma subárea de Ultrassonografia é necessário uma especialização adicional?</a:t>
            </a:r>
            <a:endParaRPr lang="pt-BR" sz="1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4058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720406-DC4F-5356-B672-4A9DF8316CC3}"/>
              </a:ext>
            </a:extLst>
          </p:cNvPr>
          <p:cNvSpPr txBox="1">
            <a:spLocks/>
          </p:cNvSpPr>
          <p:nvPr/>
        </p:nvSpPr>
        <p:spPr>
          <a:xfrm>
            <a:off x="7408161" y="120382"/>
            <a:ext cx="3550881" cy="5032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pt-BR" sz="1800" b="1" dirty="0">
                <a:latin typeface="Arial" panose="020B0604020202020204" pitchFamily="34" charset="0"/>
                <a:cs typeface="Arial" panose="020B0604020202020204" pitchFamily="34" charset="0"/>
              </a:rPr>
              <a:t>RESULTADOS E DISCUSSÕES</a:t>
            </a:r>
            <a:endParaRPr lang="pt-BR" sz="1200" b="1" dirty="0">
              <a:latin typeface="Arial" panose="020B0604020202020204" pitchFamily="34" charset="0"/>
              <a:cs typeface="Arial" panose="020B0604020202020204" pitchFamily="34" charset="0"/>
            </a:endParaRPr>
          </a:p>
        </p:txBody>
      </p:sp>
      <p:sp>
        <p:nvSpPr>
          <p:cNvPr id="3" name="CaixaDeTexto 2">
            <a:extLst>
              <a:ext uri="{FF2B5EF4-FFF2-40B4-BE49-F238E27FC236}">
                <a16:creationId xmlns:a16="http://schemas.microsoft.com/office/drawing/2014/main" id="{1B345BFD-DF6A-5FD4-BD53-E98EF9726724}"/>
              </a:ext>
            </a:extLst>
          </p:cNvPr>
          <p:cNvSpPr txBox="1"/>
          <p:nvPr/>
        </p:nvSpPr>
        <p:spPr>
          <a:xfrm>
            <a:off x="4605866" y="1547513"/>
            <a:ext cx="7290145" cy="477631"/>
          </a:xfrm>
          <a:prstGeom prst="rect">
            <a:avLst/>
          </a:prstGeom>
          <a:noFill/>
        </p:spPr>
        <p:txBody>
          <a:bodyPr wrap="square">
            <a:spAutoFit/>
          </a:bodyPr>
          <a:lstStyle/>
          <a:p>
            <a:pPr>
              <a:lnSpc>
                <a:spcPct val="107000"/>
              </a:lnSpc>
              <a:spcAft>
                <a:spcPts val="800"/>
              </a:spcAft>
            </a:pPr>
            <a:r>
              <a:rPr lang="pt-BR" sz="1200" b="1" kern="100" dirty="0">
                <a:effectLst/>
                <a:latin typeface="Arial" panose="020B0604020202020204" pitchFamily="34" charset="0"/>
                <a:ea typeface="Calibri" panose="020F0502020204030204" pitchFamily="34" charset="0"/>
                <a:cs typeface="Times New Roman" panose="02020603050405020304" pitchFamily="18" charset="0"/>
              </a:rPr>
              <a:t>GRAFICO 2 : Qual o tempo que acredita ser necessário para a formação de um profissional médico para a Ultrassonografia?</a:t>
            </a:r>
            <a:endParaRPr lang="pt-BR" sz="1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m 3">
            <a:extLst>
              <a:ext uri="{FF2B5EF4-FFF2-40B4-BE49-F238E27FC236}">
                <a16:creationId xmlns:a16="http://schemas.microsoft.com/office/drawing/2014/main" id="{BDE9DB0F-F45C-AFAD-9742-F8F661E3C0CE}"/>
              </a:ext>
            </a:extLst>
          </p:cNvPr>
          <p:cNvPicPr>
            <a:picLocks noChangeAspect="1"/>
          </p:cNvPicPr>
          <p:nvPr/>
        </p:nvPicPr>
        <p:blipFill>
          <a:blip r:embed="rId2"/>
          <a:stretch>
            <a:fillRect/>
          </a:stretch>
        </p:blipFill>
        <p:spPr>
          <a:xfrm>
            <a:off x="4605866" y="2309436"/>
            <a:ext cx="6764283" cy="2836398"/>
          </a:xfrm>
          <a:prstGeom prst="rect">
            <a:avLst/>
          </a:prstGeom>
        </p:spPr>
      </p:pic>
      <p:sp>
        <p:nvSpPr>
          <p:cNvPr id="5" name="CaixaDeTexto 4">
            <a:extLst>
              <a:ext uri="{FF2B5EF4-FFF2-40B4-BE49-F238E27FC236}">
                <a16:creationId xmlns:a16="http://schemas.microsoft.com/office/drawing/2014/main" id="{4F899F8F-5AA7-5ECB-F195-4F2E6D555D5D}"/>
              </a:ext>
            </a:extLst>
          </p:cNvPr>
          <p:cNvSpPr txBox="1"/>
          <p:nvPr/>
        </p:nvSpPr>
        <p:spPr>
          <a:xfrm>
            <a:off x="4521201" y="4832857"/>
            <a:ext cx="6764284" cy="1375698"/>
          </a:xfrm>
          <a:prstGeom prst="rect">
            <a:avLst/>
          </a:prstGeom>
          <a:noFill/>
        </p:spPr>
        <p:txBody>
          <a:bodyPr wrap="square">
            <a:spAutoFit/>
          </a:bodyPr>
          <a:lstStyle/>
          <a:p>
            <a:pPr>
              <a:lnSpc>
                <a:spcPct val="150000"/>
              </a:lnSpc>
              <a:spcAft>
                <a:spcPts val="800"/>
              </a:spcAft>
            </a:pPr>
            <a:endParaRPr lang="pt-BR" sz="1200" kern="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50000"/>
              </a:lnSpc>
              <a:spcAft>
                <a:spcPts val="800"/>
              </a:spcAft>
            </a:pPr>
            <a:endParaRPr lang="pt-BR" sz="1200" kern="100" dirty="0">
              <a:latin typeface="Arial" panose="020B0604020202020204" pitchFamily="34" charset="0"/>
              <a:ea typeface="Calibri" panose="020F0502020204030204" pitchFamily="34" charset="0"/>
              <a:cs typeface="Times New Roman" panose="02020603050405020304" pitchFamily="18" charset="0"/>
            </a:endParaRPr>
          </a:p>
          <a:p>
            <a:pPr>
              <a:lnSpc>
                <a:spcPct val="150000"/>
              </a:lnSpc>
              <a:spcAft>
                <a:spcPts val="800"/>
              </a:spcAft>
            </a:pPr>
            <a:r>
              <a:rPr lang="pt-BR" sz="1200" kern="100" dirty="0">
                <a:effectLst/>
                <a:latin typeface="Arial" panose="020B0604020202020204" pitchFamily="34" charset="0"/>
                <a:ea typeface="Calibri" panose="020F0502020204030204" pitchFamily="34" charset="0"/>
                <a:cs typeface="Times New Roman" panose="02020603050405020304" pitchFamily="18" charset="0"/>
              </a:rPr>
              <a:t>Observe que mais da metade ( 55%) refere que é necessário, no mínimo dois anos, para a capacitação do profissional em Ultrassonografia.</a:t>
            </a:r>
            <a:endParaRPr lang="pt-BR"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9707242"/>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2031</Words>
  <Application>Microsoft Office PowerPoint</Application>
  <PresentationFormat>Widescreen</PresentationFormat>
  <Paragraphs>104</Paragraphs>
  <Slides>12</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12</vt:i4>
      </vt:variant>
    </vt:vector>
  </HeadingPairs>
  <TitlesOfParts>
    <vt:vector size="16"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Yuji Matsui</dc:creator>
  <cp:lastModifiedBy>Camilla S. de Oliveria Gomes</cp:lastModifiedBy>
  <cp:revision>7</cp:revision>
  <dcterms:created xsi:type="dcterms:W3CDTF">2023-08-09T00:23:38Z</dcterms:created>
  <dcterms:modified xsi:type="dcterms:W3CDTF">2023-10-04T02:37:43Z</dcterms:modified>
</cp:coreProperties>
</file>