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3" roundtripDataSignature="AMtx7mhfYvjN427RcZLN2Zj3jF0C1its0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 name="Shape 10"/>
        <p:cNvGrpSpPr/>
        <p:nvPr/>
      </p:nvGrpSpPr>
      <p:grpSpPr>
        <a:xfrm>
          <a:off x="0" y="0"/>
          <a:ext cx="0" cy="0"/>
          <a:chOff x="0" y="0"/>
          <a:chExt cx="0" cy="0"/>
        </a:xfrm>
      </p:grpSpPr>
      <p:sp>
        <p:nvSpPr>
          <p:cNvPr id="11" name="Google Shape;1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 name="Google Shape;1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 name="Shape 21"/>
        <p:cNvGrpSpPr/>
        <p:nvPr/>
      </p:nvGrpSpPr>
      <p:grpSpPr>
        <a:xfrm>
          <a:off x="0" y="0"/>
          <a:ext cx="0" cy="0"/>
          <a:chOff x="0" y="0"/>
          <a:chExt cx="0" cy="0"/>
        </a:xfrm>
      </p:grpSpPr>
      <p:sp>
        <p:nvSpPr>
          <p:cNvPr id="22" name="Google Shape;22;gfe22a37da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gfe22a37da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 name="Shape 29"/>
        <p:cNvGrpSpPr/>
        <p:nvPr/>
      </p:nvGrpSpPr>
      <p:grpSpPr>
        <a:xfrm>
          <a:off x="0" y="0"/>
          <a:ext cx="0" cy="0"/>
          <a:chOff x="0" y="0"/>
          <a:chExt cx="0" cy="0"/>
        </a:xfrm>
      </p:grpSpPr>
      <p:sp>
        <p:nvSpPr>
          <p:cNvPr id="30" name="Google Shape;30;gfe22a37da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gfe22a37dab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gfe22a37dab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fe22a37dab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gfe22a37dab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gfe22a37dab_0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fe22a37dab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gfe22a37dab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fe22a37da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fe22a37dab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p:cSld name="Slide de Título">
    <p:spTree>
      <p:nvGrpSpPr>
        <p:cNvPr id="7" name="Shape 7"/>
        <p:cNvGrpSpPr/>
        <p:nvPr/>
      </p:nvGrpSpPr>
      <p:grpSpPr>
        <a:xfrm>
          <a:off x="0" y="0"/>
          <a:ext cx="0" cy="0"/>
          <a:chOff x="0" y="0"/>
          <a:chExt cx="0" cy="0"/>
        </a:xfrm>
      </p:grpSpPr>
      <p:pic>
        <p:nvPicPr>
          <p:cNvPr id="8" name="Google Shape;8;p4"/>
          <p:cNvPicPr preferRelativeResize="0"/>
          <p:nvPr/>
        </p:nvPicPr>
        <p:blipFill rotWithShape="1">
          <a:blip r:embed="rId2">
            <a:alphaModFix/>
          </a:blip>
          <a:srcRect b="0" l="0" r="0" t="0"/>
          <a:stretch/>
        </p:blipFill>
        <p:spPr>
          <a:xfrm>
            <a:off x="0" y="0"/>
            <a:ext cx="12192000" cy="6858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p:cSld name="Título e Conteúdo">
    <p:bg>
      <p:bgPr>
        <a:blipFill>
          <a:blip r:embed="rId2">
            <a:alphaModFix/>
          </a:blip>
          <a:stretch>
            <a:fillRect/>
          </a:stretch>
        </a:blipFill>
      </p:bgPr>
    </p:bg>
    <p:spTree>
      <p:nvGrpSpPr>
        <p:cNvPr id="9" name="Shape 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3"/>
          <p:cNvPicPr preferRelativeResize="0"/>
          <p:nvPr/>
        </p:nvPicPr>
        <p:blipFill rotWithShape="1">
          <a:blip r:embed="rId1">
            <a:alphaModFix/>
          </a:blip>
          <a:srcRect b="0" l="0" r="0" t="0"/>
          <a:stretch/>
        </p:blipFill>
        <p:spPr>
          <a:xfrm>
            <a:off x="0" y="0"/>
            <a:ext cx="12192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 name="Shape 13"/>
        <p:cNvGrpSpPr/>
        <p:nvPr/>
      </p:nvGrpSpPr>
      <p:grpSpPr>
        <a:xfrm>
          <a:off x="0" y="0"/>
          <a:ext cx="0" cy="0"/>
          <a:chOff x="0" y="0"/>
          <a:chExt cx="0" cy="0"/>
        </a:xfrm>
      </p:grpSpPr>
      <p:sp>
        <p:nvSpPr>
          <p:cNvPr id="14" name="Google Shape;14;p1"/>
          <p:cNvSpPr txBox="1"/>
          <p:nvPr/>
        </p:nvSpPr>
        <p:spPr>
          <a:xfrm>
            <a:off x="4734823" y="2863775"/>
            <a:ext cx="6574200" cy="646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0" i="0" lang="pt-BR" sz="1800" u="none" cap="none" strike="noStrike">
                <a:solidFill>
                  <a:srgbClr val="024471"/>
                </a:solidFill>
                <a:latin typeface="Calibri"/>
                <a:ea typeface="Calibri"/>
                <a:cs typeface="Calibri"/>
                <a:sym typeface="Calibri"/>
              </a:rPr>
              <a:t>Estudo original em um serviço de Medicina Fetal de referência do sul do Brasil</a:t>
            </a:r>
            <a:endParaRPr b="0" i="0" sz="1800" u="none" cap="none" strike="noStrike">
              <a:solidFill>
                <a:srgbClr val="024471"/>
              </a:solidFill>
              <a:latin typeface="Calibri"/>
              <a:ea typeface="Calibri"/>
              <a:cs typeface="Calibri"/>
              <a:sym typeface="Calibri"/>
            </a:endParaRPr>
          </a:p>
        </p:txBody>
      </p:sp>
      <p:sp>
        <p:nvSpPr>
          <p:cNvPr id="15" name="Google Shape;15;p1"/>
          <p:cNvSpPr txBox="1"/>
          <p:nvPr/>
        </p:nvSpPr>
        <p:spPr>
          <a:xfrm>
            <a:off x="4883674" y="3856532"/>
            <a:ext cx="108273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pt-BR" sz="1800" u="none" cap="none" strike="noStrike">
                <a:solidFill>
                  <a:srgbClr val="D87300"/>
                </a:solidFill>
                <a:latin typeface="Calibri"/>
                <a:ea typeface="Calibri"/>
                <a:cs typeface="Calibri"/>
                <a:sym typeface="Calibri"/>
              </a:rPr>
              <a:t>AUTORES</a:t>
            </a:r>
            <a:endParaRPr b="0" i="0" sz="1800" u="none" cap="none" strike="noStrike">
              <a:solidFill>
                <a:srgbClr val="D87300"/>
              </a:solidFill>
              <a:latin typeface="Calibri"/>
              <a:ea typeface="Calibri"/>
              <a:cs typeface="Calibri"/>
              <a:sym typeface="Calibri"/>
            </a:endParaRPr>
          </a:p>
        </p:txBody>
      </p:sp>
      <p:sp>
        <p:nvSpPr>
          <p:cNvPr id="16" name="Google Shape;16;p1"/>
          <p:cNvSpPr txBox="1"/>
          <p:nvPr/>
        </p:nvSpPr>
        <p:spPr>
          <a:xfrm>
            <a:off x="4734824" y="4415522"/>
            <a:ext cx="3042300" cy="923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pt-BR" sz="1800" u="none" cap="none" strike="noStrike">
                <a:solidFill>
                  <a:srgbClr val="024471"/>
                </a:solidFill>
                <a:latin typeface="Calibri"/>
                <a:ea typeface="Calibri"/>
                <a:cs typeface="Calibri"/>
                <a:sym typeface="Calibri"/>
              </a:rPr>
              <a:t>CAMARGO Jr, 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pt-BR" sz="1800" u="none" cap="none" strike="noStrike">
                <a:solidFill>
                  <a:srgbClr val="024471"/>
                </a:solidFill>
                <a:latin typeface="Calibri"/>
                <a:ea typeface="Calibri"/>
                <a:cs typeface="Calibri"/>
                <a:sym typeface="Calibri"/>
              </a:rPr>
              <a:t>TELLES, J.A.B.</a:t>
            </a:r>
            <a:endParaRPr b="0" i="0" sz="1800" u="none" cap="none" strike="noStrike">
              <a:solidFill>
                <a:srgbClr val="02447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pt-BR" sz="1800" u="none" cap="none" strike="noStrike">
                <a:solidFill>
                  <a:srgbClr val="024471"/>
                </a:solidFill>
                <a:latin typeface="Calibri"/>
                <a:ea typeface="Calibri"/>
                <a:cs typeface="Calibri"/>
                <a:sym typeface="Calibri"/>
              </a:rPr>
              <a:t>ROSA, R.F.M.</a:t>
            </a:r>
            <a:endParaRPr b="0" i="0" sz="1800" u="none" cap="none" strike="noStrike">
              <a:solidFill>
                <a:srgbClr val="024471"/>
              </a:solidFill>
              <a:latin typeface="Calibri"/>
              <a:ea typeface="Calibri"/>
              <a:cs typeface="Calibri"/>
              <a:sym typeface="Calibri"/>
            </a:endParaRPr>
          </a:p>
        </p:txBody>
      </p:sp>
      <p:pic>
        <p:nvPicPr>
          <p:cNvPr id="17" name="Google Shape;17;p1"/>
          <p:cNvPicPr preferRelativeResize="0"/>
          <p:nvPr/>
        </p:nvPicPr>
        <p:blipFill rotWithShape="1">
          <a:blip r:embed="rId3">
            <a:alphaModFix/>
          </a:blip>
          <a:srcRect b="0" l="0" r="0" t="0"/>
          <a:stretch/>
        </p:blipFill>
        <p:spPr>
          <a:xfrm>
            <a:off x="7953850" y="2269075"/>
            <a:ext cx="3355200" cy="543050"/>
          </a:xfrm>
          <a:prstGeom prst="rect">
            <a:avLst/>
          </a:prstGeom>
          <a:noFill/>
          <a:ln>
            <a:noFill/>
          </a:ln>
        </p:spPr>
      </p:pic>
      <p:sp>
        <p:nvSpPr>
          <p:cNvPr id="18" name="Google Shape;18;p1"/>
          <p:cNvSpPr txBox="1"/>
          <p:nvPr/>
        </p:nvSpPr>
        <p:spPr>
          <a:xfrm>
            <a:off x="4734850" y="2207750"/>
            <a:ext cx="6574200" cy="6462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pt-BR" sz="1600" u="none" cap="none" strike="noStrike">
                <a:solidFill>
                  <a:srgbClr val="D87300"/>
                </a:solidFill>
                <a:latin typeface="Calibri"/>
                <a:ea typeface="Calibri"/>
                <a:cs typeface="Calibri"/>
                <a:sym typeface="Calibri"/>
              </a:rPr>
              <a:t>RASTREIO ULTRASSONOGRÁFICO PRÉ-NATAL: CARACTERÍSTICAS CLÍNICAS E ASPECTOS GESTACIONAIS DE FETOS COM SUSPEITA DE GASTROSQUISE</a:t>
            </a:r>
            <a:endParaRPr b="0" i="0" sz="1200" u="none" cap="none" strike="noStrike">
              <a:solidFill>
                <a:srgbClr val="000000"/>
              </a:solidFill>
              <a:latin typeface="Arial"/>
              <a:ea typeface="Arial"/>
              <a:cs typeface="Arial"/>
              <a:sym typeface="Arial"/>
            </a:endParaRPr>
          </a:p>
        </p:txBody>
      </p:sp>
      <p:sp>
        <p:nvSpPr>
          <p:cNvPr id="19" name="Google Shape;19;p1"/>
          <p:cNvSpPr txBox="1"/>
          <p:nvPr/>
        </p:nvSpPr>
        <p:spPr>
          <a:xfrm>
            <a:off x="6870849" y="4415522"/>
            <a:ext cx="3042300" cy="923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b="0" i="0" lang="pt-BR" sz="1800" u="none" cap="none" strike="noStrike">
                <a:solidFill>
                  <a:srgbClr val="024471"/>
                </a:solidFill>
                <a:latin typeface="Calibri"/>
                <a:ea typeface="Calibri"/>
                <a:cs typeface="Calibri"/>
                <a:sym typeface="Calibri"/>
              </a:rPr>
              <a:t>ANDRADE, J.P.</a:t>
            </a:r>
            <a:endParaRPr b="0" i="0" sz="1800" u="none" cap="none" strike="noStrike">
              <a:solidFill>
                <a:srgbClr val="02447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0" lang="pt-BR" sz="1800" u="none" cap="none" strike="noStrike">
                <a:solidFill>
                  <a:srgbClr val="024471"/>
                </a:solidFill>
                <a:latin typeface="Calibri"/>
                <a:ea typeface="Calibri"/>
                <a:cs typeface="Calibri"/>
                <a:sym typeface="Calibri"/>
              </a:rPr>
              <a:t>JUNIOR, W.F.</a:t>
            </a:r>
            <a:endParaRPr b="0" i="0" sz="1800" u="none" cap="none" strike="noStrike">
              <a:solidFill>
                <a:srgbClr val="024471"/>
              </a:solidFill>
              <a:latin typeface="Calibri"/>
              <a:ea typeface="Calibri"/>
              <a:cs typeface="Calibri"/>
              <a:sym typeface="Calibri"/>
            </a:endParaRPr>
          </a:p>
          <a:p>
            <a:pPr indent="0" lvl="0" marL="0" rtl="0" algn="l">
              <a:spcBef>
                <a:spcPts val="0"/>
              </a:spcBef>
              <a:spcAft>
                <a:spcPts val="0"/>
              </a:spcAft>
              <a:buClr>
                <a:schemeClr val="dk1"/>
              </a:buClr>
              <a:buSzPts val="1800"/>
              <a:buFont typeface="Arial"/>
              <a:buNone/>
            </a:pPr>
            <a:r>
              <a:rPr lang="pt-BR" sz="1800">
                <a:solidFill>
                  <a:srgbClr val="024471"/>
                </a:solidFill>
                <a:latin typeface="Calibri"/>
                <a:ea typeface="Calibri"/>
                <a:cs typeface="Calibri"/>
                <a:sym typeface="Calibri"/>
              </a:rPr>
              <a:t>SOUZA, V.R</a:t>
            </a:r>
            <a:endParaRPr sz="1800">
              <a:solidFill>
                <a:srgbClr val="024471"/>
              </a:solidFill>
              <a:latin typeface="Calibri"/>
              <a:ea typeface="Calibri"/>
              <a:cs typeface="Calibri"/>
              <a:sym typeface="Calibri"/>
            </a:endParaRPr>
          </a:p>
        </p:txBody>
      </p:sp>
      <p:cxnSp>
        <p:nvCxnSpPr>
          <p:cNvPr id="20" name="Google Shape;20;p1"/>
          <p:cNvCxnSpPr/>
          <p:nvPr/>
        </p:nvCxnSpPr>
        <p:spPr>
          <a:xfrm>
            <a:off x="6575628" y="4483180"/>
            <a:ext cx="0" cy="826500"/>
          </a:xfrm>
          <a:prstGeom prst="straightConnector1">
            <a:avLst/>
          </a:prstGeom>
          <a:noFill/>
          <a:ln cap="flat" cmpd="sng" w="19050">
            <a:solidFill>
              <a:schemeClr val="accent1"/>
            </a:solidFill>
            <a:prstDash val="solid"/>
            <a:miter lim="800000"/>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 name="Shape 24"/>
        <p:cNvGrpSpPr/>
        <p:nvPr/>
      </p:nvGrpSpPr>
      <p:grpSpPr>
        <a:xfrm>
          <a:off x="0" y="0"/>
          <a:ext cx="0" cy="0"/>
          <a:chOff x="0" y="0"/>
          <a:chExt cx="0" cy="0"/>
        </a:xfrm>
      </p:grpSpPr>
      <p:grpSp>
        <p:nvGrpSpPr>
          <p:cNvPr id="25" name="Google Shape;25;gfe22a37dab_0_0"/>
          <p:cNvGrpSpPr/>
          <p:nvPr/>
        </p:nvGrpSpPr>
        <p:grpSpPr>
          <a:xfrm>
            <a:off x="128200" y="1265175"/>
            <a:ext cx="6667500" cy="638175"/>
            <a:chOff x="152400" y="1446600"/>
            <a:chExt cx="6667500" cy="638175"/>
          </a:xfrm>
        </p:grpSpPr>
        <p:pic>
          <p:nvPicPr>
            <p:cNvPr id="26" name="Google Shape;26;gfe22a37dab_0_0"/>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27" name="Google Shape;27;gfe22a37dab_0_0"/>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Introdução e Objetivos</a:t>
              </a:r>
              <a:endParaRPr sz="2800">
                <a:solidFill>
                  <a:srgbClr val="D87300"/>
                </a:solidFill>
                <a:latin typeface="Calibri"/>
                <a:ea typeface="Calibri"/>
                <a:cs typeface="Calibri"/>
                <a:sym typeface="Calibri"/>
              </a:endParaRPr>
            </a:p>
          </p:txBody>
        </p:sp>
      </p:grpSp>
      <p:sp>
        <p:nvSpPr>
          <p:cNvPr id="28" name="Google Shape;28;gfe22a37dab_0_0"/>
          <p:cNvSpPr txBox="1"/>
          <p:nvPr/>
        </p:nvSpPr>
        <p:spPr>
          <a:xfrm>
            <a:off x="302375" y="2007800"/>
            <a:ext cx="11732400" cy="4632600"/>
          </a:xfrm>
          <a:prstGeom prst="rect">
            <a:avLst/>
          </a:prstGeom>
          <a:noFill/>
          <a:ln>
            <a:noFill/>
          </a:ln>
        </p:spPr>
        <p:txBody>
          <a:bodyPr anchorCtr="0" anchor="t" bIns="91425" lIns="91425" spcFirstLastPara="1" rIns="91425" wrap="square" tIns="91425">
            <a:normAutofit/>
          </a:bodyPr>
          <a:lstStyle/>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Gastrosquise: tipo mais comum de defeito de parede abdominal;</a:t>
            </a:r>
            <a:endParaRPr sz="3000">
              <a:latin typeface="Calibri"/>
              <a:ea typeface="Calibri"/>
              <a:cs typeface="Calibri"/>
              <a:sym typeface="Calibri"/>
            </a:endParaRPr>
          </a:p>
          <a:p>
            <a:pPr indent="-400050" lvl="1" marL="914400" rtl="0" algn="just">
              <a:lnSpc>
                <a:spcPct val="115000"/>
              </a:lnSpc>
              <a:spcBef>
                <a:spcPts val="0"/>
              </a:spcBef>
              <a:spcAft>
                <a:spcPts val="0"/>
              </a:spcAft>
              <a:buSzPts val="2700"/>
              <a:buFont typeface="Calibri"/>
              <a:buChar char="○"/>
            </a:pPr>
            <a:r>
              <a:rPr lang="pt-BR" sz="2700">
                <a:latin typeface="Calibri"/>
                <a:ea typeface="Calibri"/>
                <a:cs typeface="Calibri"/>
                <a:sym typeface="Calibri"/>
              </a:rPr>
              <a:t>3:10.000 nascidos vivos</a:t>
            </a:r>
            <a:endParaRPr sz="2700">
              <a:latin typeface="Calibri"/>
              <a:ea typeface="Calibri"/>
              <a:cs typeface="Calibri"/>
              <a:sym typeface="Calibri"/>
            </a:endParaRPr>
          </a:p>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Diagnóstico precoce: ultrassonografia pré-natal (1º trimestre gestação);</a:t>
            </a:r>
            <a:endParaRPr sz="3000">
              <a:latin typeface="Calibri"/>
              <a:ea typeface="Calibri"/>
              <a:cs typeface="Calibri"/>
              <a:sym typeface="Calibri"/>
            </a:endParaRPr>
          </a:p>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Via de parto: controversa - cesárea para planejamento cirúrgico.</a:t>
            </a:r>
            <a:endParaRPr sz="3000">
              <a:latin typeface="Calibri"/>
              <a:ea typeface="Calibri"/>
              <a:cs typeface="Calibri"/>
              <a:sym typeface="Calibri"/>
            </a:endParaRPr>
          </a:p>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Objetivo: experiência de um Serviço de Medicina Fetal de Referência:</a:t>
            </a:r>
            <a:endParaRPr sz="3000">
              <a:latin typeface="Calibri"/>
              <a:ea typeface="Calibri"/>
              <a:cs typeface="Calibri"/>
              <a:sym typeface="Calibri"/>
            </a:endParaRPr>
          </a:p>
          <a:p>
            <a:pPr indent="-400050" lvl="1" marL="914400" rtl="0" algn="just">
              <a:lnSpc>
                <a:spcPct val="115000"/>
              </a:lnSpc>
              <a:spcBef>
                <a:spcPts val="0"/>
              </a:spcBef>
              <a:spcAft>
                <a:spcPts val="0"/>
              </a:spcAft>
              <a:buSzPts val="2700"/>
              <a:buFont typeface="Calibri"/>
              <a:buChar char="○"/>
            </a:pPr>
            <a:r>
              <a:rPr lang="pt-BR" sz="2700">
                <a:latin typeface="Calibri"/>
                <a:ea typeface="Calibri"/>
                <a:cs typeface="Calibri"/>
                <a:sym typeface="Calibri"/>
              </a:rPr>
              <a:t>Sul do Brasil;</a:t>
            </a:r>
            <a:endParaRPr sz="2700">
              <a:latin typeface="Calibri"/>
              <a:ea typeface="Calibri"/>
              <a:cs typeface="Calibri"/>
              <a:sym typeface="Calibri"/>
            </a:endParaRPr>
          </a:p>
          <a:p>
            <a:pPr indent="-400050" lvl="1" marL="914400" rtl="0" algn="just">
              <a:lnSpc>
                <a:spcPct val="115000"/>
              </a:lnSpc>
              <a:spcBef>
                <a:spcPts val="0"/>
              </a:spcBef>
              <a:spcAft>
                <a:spcPts val="0"/>
              </a:spcAft>
              <a:buSzPts val="2700"/>
              <a:buFont typeface="Calibri"/>
              <a:buChar char="○"/>
            </a:pPr>
            <a:r>
              <a:rPr lang="pt-BR" sz="2700">
                <a:latin typeface="Calibri"/>
                <a:ea typeface="Calibri"/>
                <a:cs typeface="Calibri"/>
                <a:sym typeface="Calibri"/>
              </a:rPr>
              <a:t>Rastreio ultrassonográfico;</a:t>
            </a:r>
            <a:endParaRPr sz="2700">
              <a:latin typeface="Calibri"/>
              <a:ea typeface="Calibri"/>
              <a:cs typeface="Calibri"/>
              <a:sym typeface="Calibri"/>
            </a:endParaRPr>
          </a:p>
          <a:p>
            <a:pPr indent="-400050" lvl="1" marL="914400" rtl="0" algn="just">
              <a:lnSpc>
                <a:spcPct val="115000"/>
              </a:lnSpc>
              <a:spcBef>
                <a:spcPts val="0"/>
              </a:spcBef>
              <a:spcAft>
                <a:spcPts val="0"/>
              </a:spcAft>
              <a:buSzPts val="2700"/>
              <a:buFont typeface="Calibri"/>
              <a:buChar char="○"/>
            </a:pPr>
            <a:r>
              <a:rPr lang="pt-BR" sz="2700">
                <a:latin typeface="Calibri"/>
                <a:ea typeface="Calibri"/>
                <a:cs typeface="Calibri"/>
                <a:sym typeface="Calibri"/>
              </a:rPr>
              <a:t>Pacientes encaminhados por suspeita de gastrosquise.</a:t>
            </a:r>
            <a:endParaRPr sz="27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 name="Shape 32"/>
        <p:cNvGrpSpPr/>
        <p:nvPr/>
      </p:nvGrpSpPr>
      <p:grpSpPr>
        <a:xfrm>
          <a:off x="0" y="0"/>
          <a:ext cx="0" cy="0"/>
          <a:chOff x="0" y="0"/>
          <a:chExt cx="0" cy="0"/>
        </a:xfrm>
      </p:grpSpPr>
      <p:grpSp>
        <p:nvGrpSpPr>
          <p:cNvPr id="33" name="Google Shape;33;gfe22a37dab_0_20"/>
          <p:cNvGrpSpPr/>
          <p:nvPr/>
        </p:nvGrpSpPr>
        <p:grpSpPr>
          <a:xfrm>
            <a:off x="128200" y="1265175"/>
            <a:ext cx="6667500" cy="638175"/>
            <a:chOff x="152400" y="1446600"/>
            <a:chExt cx="6667500" cy="638175"/>
          </a:xfrm>
        </p:grpSpPr>
        <p:pic>
          <p:nvPicPr>
            <p:cNvPr id="34" name="Google Shape;34;gfe22a37dab_0_20"/>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35" name="Google Shape;35;gfe22a37dab_0_20"/>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Casuística e Métodos</a:t>
              </a:r>
              <a:endParaRPr sz="2800">
                <a:solidFill>
                  <a:srgbClr val="D87300"/>
                </a:solidFill>
                <a:latin typeface="Calibri"/>
                <a:ea typeface="Calibri"/>
                <a:cs typeface="Calibri"/>
                <a:sym typeface="Calibri"/>
              </a:endParaRPr>
            </a:p>
          </p:txBody>
        </p:sp>
      </p:grpSp>
      <p:sp>
        <p:nvSpPr>
          <p:cNvPr id="36" name="Google Shape;36;gfe22a37dab_0_20"/>
          <p:cNvSpPr txBox="1"/>
          <p:nvPr/>
        </p:nvSpPr>
        <p:spPr>
          <a:xfrm>
            <a:off x="302375" y="2007800"/>
            <a:ext cx="11732400" cy="4632600"/>
          </a:xfrm>
          <a:prstGeom prst="rect">
            <a:avLst/>
          </a:prstGeom>
          <a:noFill/>
          <a:ln>
            <a:noFill/>
          </a:ln>
        </p:spPr>
        <p:txBody>
          <a:bodyPr anchorCtr="0" anchor="t" bIns="91425" lIns="91425" spcFirstLastPara="1" rIns="91425" wrap="square" tIns="91425">
            <a:normAutofit/>
          </a:bodyPr>
          <a:lstStyle/>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Estudo retrospectivo:</a:t>
            </a:r>
            <a:endParaRPr sz="3000">
              <a:latin typeface="Calibri"/>
              <a:ea typeface="Calibri"/>
              <a:cs typeface="Calibri"/>
              <a:sym typeface="Calibri"/>
            </a:endParaRPr>
          </a:p>
          <a:p>
            <a:pPr indent="-412750" lvl="1" marL="914400" rtl="0" algn="just">
              <a:lnSpc>
                <a:spcPct val="115000"/>
              </a:lnSpc>
              <a:spcBef>
                <a:spcPts val="0"/>
              </a:spcBef>
              <a:spcAft>
                <a:spcPts val="0"/>
              </a:spcAft>
              <a:buSzPts val="2900"/>
              <a:buFont typeface="Calibri"/>
              <a:buChar char="○"/>
            </a:pPr>
            <a:r>
              <a:rPr lang="pt-BR" sz="2900">
                <a:latin typeface="Calibri"/>
                <a:ea typeface="Calibri"/>
                <a:cs typeface="Calibri"/>
                <a:sym typeface="Calibri"/>
              </a:rPr>
              <a:t>Amostra: pacientes encaminhados por </a:t>
            </a:r>
            <a:r>
              <a:rPr lang="pt-BR" sz="2900">
                <a:latin typeface="Calibri"/>
                <a:ea typeface="Calibri"/>
                <a:cs typeface="Calibri"/>
                <a:sym typeface="Calibri"/>
              </a:rPr>
              <a:t>suspeita de gastrosquise;</a:t>
            </a:r>
            <a:endParaRPr sz="2900">
              <a:latin typeface="Calibri"/>
              <a:ea typeface="Calibri"/>
              <a:cs typeface="Calibri"/>
              <a:sym typeface="Calibri"/>
            </a:endParaRPr>
          </a:p>
          <a:p>
            <a:pPr indent="-412750" lvl="1" marL="914400" rtl="0" algn="just">
              <a:lnSpc>
                <a:spcPct val="115000"/>
              </a:lnSpc>
              <a:spcBef>
                <a:spcPts val="0"/>
              </a:spcBef>
              <a:spcAft>
                <a:spcPts val="0"/>
              </a:spcAft>
              <a:buSzPts val="2900"/>
              <a:buFont typeface="Calibri"/>
              <a:buChar char="○"/>
            </a:pPr>
            <a:r>
              <a:rPr lang="pt-BR" sz="2900">
                <a:latin typeface="Calibri"/>
                <a:ea typeface="Calibri"/>
                <a:cs typeface="Calibri"/>
                <a:sym typeface="Calibri"/>
              </a:rPr>
              <a:t>Jan/2005 - Nov/2014;</a:t>
            </a:r>
            <a:endParaRPr sz="2900">
              <a:latin typeface="Calibri"/>
              <a:ea typeface="Calibri"/>
              <a:cs typeface="Calibri"/>
              <a:sym typeface="Calibri"/>
            </a:endParaRPr>
          </a:p>
          <a:p>
            <a:pPr indent="0" lvl="0" marL="0" rtl="0" algn="just">
              <a:lnSpc>
                <a:spcPct val="115000"/>
              </a:lnSpc>
              <a:spcBef>
                <a:spcPts val="0"/>
              </a:spcBef>
              <a:spcAft>
                <a:spcPts val="0"/>
              </a:spcAft>
              <a:buNone/>
            </a:pPr>
            <a:r>
              <a:t/>
            </a:r>
            <a:endParaRPr sz="2900">
              <a:latin typeface="Calibri"/>
              <a:ea typeface="Calibri"/>
              <a:cs typeface="Calibri"/>
              <a:sym typeface="Calibri"/>
            </a:endParaRPr>
          </a:p>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Coleta:</a:t>
            </a:r>
            <a:endParaRPr sz="3000">
              <a:latin typeface="Calibri"/>
              <a:ea typeface="Calibri"/>
              <a:cs typeface="Calibri"/>
              <a:sym typeface="Calibri"/>
            </a:endParaRPr>
          </a:p>
          <a:p>
            <a:pPr indent="-412750" lvl="1" marL="914400" rtl="0" algn="just">
              <a:lnSpc>
                <a:spcPct val="115000"/>
              </a:lnSpc>
              <a:spcBef>
                <a:spcPts val="0"/>
              </a:spcBef>
              <a:spcAft>
                <a:spcPts val="0"/>
              </a:spcAft>
              <a:buSzPts val="2900"/>
              <a:buFont typeface="Calibri"/>
              <a:buChar char="○"/>
            </a:pPr>
            <a:r>
              <a:rPr lang="pt-BR" sz="2900">
                <a:latin typeface="Calibri"/>
                <a:ea typeface="Calibri"/>
                <a:cs typeface="Calibri"/>
                <a:sym typeface="Calibri"/>
              </a:rPr>
              <a:t>Dados radiológicos;</a:t>
            </a:r>
            <a:endParaRPr sz="2900">
              <a:latin typeface="Calibri"/>
              <a:ea typeface="Calibri"/>
              <a:cs typeface="Calibri"/>
              <a:sym typeface="Calibri"/>
            </a:endParaRPr>
          </a:p>
          <a:p>
            <a:pPr indent="-412750" lvl="1" marL="914400" rtl="0" algn="just">
              <a:lnSpc>
                <a:spcPct val="115000"/>
              </a:lnSpc>
              <a:spcBef>
                <a:spcPts val="0"/>
              </a:spcBef>
              <a:spcAft>
                <a:spcPts val="0"/>
              </a:spcAft>
              <a:buSzPts val="2900"/>
              <a:buFont typeface="Calibri"/>
              <a:buChar char="○"/>
            </a:pPr>
            <a:r>
              <a:rPr lang="pt-BR" sz="2900">
                <a:latin typeface="Calibri"/>
                <a:ea typeface="Calibri"/>
                <a:cs typeface="Calibri"/>
                <a:sym typeface="Calibri"/>
              </a:rPr>
              <a:t>Dados clínicos</a:t>
            </a:r>
            <a:endParaRPr sz="29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grpSp>
        <p:nvGrpSpPr>
          <p:cNvPr id="41" name="Google Shape;41;gfe22a37dab_0_27"/>
          <p:cNvGrpSpPr/>
          <p:nvPr/>
        </p:nvGrpSpPr>
        <p:grpSpPr>
          <a:xfrm>
            <a:off x="128200" y="1265175"/>
            <a:ext cx="6667500" cy="638175"/>
            <a:chOff x="152400" y="1446600"/>
            <a:chExt cx="6667500" cy="638175"/>
          </a:xfrm>
        </p:grpSpPr>
        <p:pic>
          <p:nvPicPr>
            <p:cNvPr id="42" name="Google Shape;42;gfe22a37dab_0_27"/>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43" name="Google Shape;43;gfe22a37dab_0_27"/>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Resultados e Discussão</a:t>
              </a:r>
              <a:endParaRPr sz="2800">
                <a:solidFill>
                  <a:srgbClr val="D87300"/>
                </a:solidFill>
                <a:latin typeface="Calibri"/>
                <a:ea typeface="Calibri"/>
                <a:cs typeface="Calibri"/>
                <a:sym typeface="Calibri"/>
              </a:endParaRPr>
            </a:p>
          </p:txBody>
        </p:sp>
      </p:grpSp>
      <p:sp>
        <p:nvSpPr>
          <p:cNvPr id="44" name="Google Shape;44;gfe22a37dab_0_27"/>
          <p:cNvSpPr txBox="1"/>
          <p:nvPr/>
        </p:nvSpPr>
        <p:spPr>
          <a:xfrm>
            <a:off x="302375" y="2007800"/>
            <a:ext cx="5491200" cy="4632600"/>
          </a:xfrm>
          <a:prstGeom prst="rect">
            <a:avLst/>
          </a:prstGeom>
          <a:noFill/>
          <a:ln>
            <a:noFill/>
          </a:ln>
        </p:spPr>
        <p:txBody>
          <a:bodyPr anchorCtr="0" anchor="t" bIns="91425" lIns="91425" spcFirstLastPara="1" rIns="91425" wrap="square" tIns="91425">
            <a:noAutofit/>
          </a:bodyPr>
          <a:lstStyle/>
          <a:p>
            <a:pPr indent="-393700" lvl="0" marL="457200" rtl="0" algn="just">
              <a:lnSpc>
                <a:spcPct val="115000"/>
              </a:lnSpc>
              <a:spcBef>
                <a:spcPts val="0"/>
              </a:spcBef>
              <a:spcAft>
                <a:spcPts val="0"/>
              </a:spcAft>
              <a:buSzPts val="2600"/>
              <a:buFont typeface="Calibri"/>
              <a:buChar char="●"/>
            </a:pPr>
            <a:r>
              <a:rPr lang="pt-BR" sz="2600">
                <a:latin typeface="Calibri"/>
                <a:ea typeface="Calibri"/>
                <a:cs typeface="Calibri"/>
                <a:sym typeface="Calibri"/>
              </a:rPr>
              <a:t>34 gestantes (fetos com suspeita):</a:t>
            </a:r>
            <a:endParaRPr sz="2600">
              <a:latin typeface="Calibri"/>
              <a:ea typeface="Calibri"/>
              <a:cs typeface="Calibri"/>
              <a:sym typeface="Calibri"/>
            </a:endParaRPr>
          </a:p>
          <a:p>
            <a:pPr indent="-374650" lvl="1" marL="914400" rtl="0" algn="just">
              <a:lnSpc>
                <a:spcPct val="115000"/>
              </a:lnSpc>
              <a:spcBef>
                <a:spcPts val="0"/>
              </a:spcBef>
              <a:spcAft>
                <a:spcPts val="0"/>
              </a:spcAft>
              <a:buSzPts val="2300"/>
              <a:buFont typeface="Calibri"/>
              <a:buChar char="○"/>
            </a:pPr>
            <a:r>
              <a:rPr lang="pt-BR" sz="2300">
                <a:latin typeface="Calibri"/>
                <a:ea typeface="Calibri"/>
                <a:cs typeface="Calibri"/>
                <a:sym typeface="Calibri"/>
              </a:rPr>
              <a:t>2 casos excluídos: outro diagnóstico;</a:t>
            </a:r>
            <a:endParaRPr sz="2300">
              <a:latin typeface="Calibri"/>
              <a:ea typeface="Calibri"/>
              <a:cs typeface="Calibri"/>
              <a:sym typeface="Calibri"/>
            </a:endParaRPr>
          </a:p>
          <a:p>
            <a:pPr indent="-393700" lvl="0" marL="457200" rtl="0" algn="just">
              <a:lnSpc>
                <a:spcPct val="115000"/>
              </a:lnSpc>
              <a:spcBef>
                <a:spcPts val="1000"/>
              </a:spcBef>
              <a:spcAft>
                <a:spcPts val="0"/>
              </a:spcAft>
              <a:buSzPts val="2600"/>
              <a:buFont typeface="Calibri"/>
              <a:buChar char="●"/>
            </a:pPr>
            <a:r>
              <a:rPr lang="pt-BR" sz="2600">
                <a:latin typeface="Calibri"/>
                <a:ea typeface="Calibri"/>
                <a:cs typeface="Calibri"/>
                <a:sym typeface="Calibri"/>
              </a:rPr>
              <a:t>Das 32 gestantes restantes:</a:t>
            </a:r>
            <a:endParaRPr sz="2600">
              <a:latin typeface="Calibri"/>
              <a:ea typeface="Calibri"/>
              <a:cs typeface="Calibri"/>
              <a:sym typeface="Calibri"/>
            </a:endParaRPr>
          </a:p>
          <a:p>
            <a:pPr indent="-374650" lvl="1" marL="914400" rtl="0" algn="just">
              <a:lnSpc>
                <a:spcPct val="115000"/>
              </a:lnSpc>
              <a:spcBef>
                <a:spcPts val="0"/>
              </a:spcBef>
              <a:spcAft>
                <a:spcPts val="0"/>
              </a:spcAft>
              <a:buSzPts val="2300"/>
              <a:buFont typeface="Calibri"/>
              <a:buChar char="○"/>
            </a:pPr>
            <a:r>
              <a:rPr lang="pt-BR" sz="2300">
                <a:latin typeface="Calibri"/>
                <a:ea typeface="Calibri"/>
                <a:cs typeface="Calibri"/>
                <a:sym typeface="Calibri"/>
              </a:rPr>
              <a:t>Idade ≲ 20 anos: </a:t>
            </a:r>
            <a:r>
              <a:rPr lang="pt-BR" sz="2300">
                <a:solidFill>
                  <a:schemeClr val="dk1"/>
                </a:solidFill>
                <a:latin typeface="Calibri"/>
                <a:ea typeface="Calibri"/>
                <a:cs typeface="Calibri"/>
                <a:sym typeface="Calibri"/>
              </a:rPr>
              <a:t>71%;</a:t>
            </a:r>
            <a:endParaRPr sz="23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Primíparas: 65,6%;</a:t>
            </a:r>
            <a:endParaRPr sz="2300">
              <a:solidFill>
                <a:schemeClr val="dk1"/>
              </a:solidFill>
              <a:latin typeface="Calibri"/>
              <a:ea typeface="Calibri"/>
              <a:cs typeface="Calibri"/>
              <a:sym typeface="Calibri"/>
            </a:endParaRPr>
          </a:p>
          <a:p>
            <a:pPr indent="-393700" lvl="0" marL="457200" rtl="0" algn="just">
              <a:lnSpc>
                <a:spcPct val="115000"/>
              </a:lnSpc>
              <a:spcBef>
                <a:spcPts val="1000"/>
              </a:spcBef>
              <a:spcAft>
                <a:spcPts val="0"/>
              </a:spcAft>
              <a:buClr>
                <a:schemeClr val="dk1"/>
              </a:buClr>
              <a:buSzPts val="2600"/>
              <a:buFont typeface="Calibri"/>
              <a:buChar char="●"/>
            </a:pPr>
            <a:r>
              <a:rPr lang="pt-BR" sz="2600">
                <a:solidFill>
                  <a:schemeClr val="dk1"/>
                </a:solidFill>
                <a:latin typeface="Calibri"/>
                <a:ea typeface="Calibri"/>
                <a:cs typeface="Calibri"/>
                <a:sym typeface="Calibri"/>
              </a:rPr>
              <a:t>Diagnóstico de gastrosquise: </a:t>
            </a:r>
            <a:endParaRPr sz="26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19,4 semanas de gestação (10-34);</a:t>
            </a:r>
            <a:endParaRPr sz="23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71,9% no segundo trimestre;</a:t>
            </a:r>
            <a:endParaRPr sz="2300">
              <a:solidFill>
                <a:schemeClr val="dk1"/>
              </a:solidFill>
              <a:latin typeface="Calibri"/>
              <a:ea typeface="Calibri"/>
              <a:cs typeface="Calibri"/>
              <a:sym typeface="Calibri"/>
            </a:endParaRPr>
          </a:p>
        </p:txBody>
      </p:sp>
      <p:sp>
        <p:nvSpPr>
          <p:cNvPr id="45" name="Google Shape;45;gfe22a37dab_0_27"/>
          <p:cNvSpPr txBox="1"/>
          <p:nvPr/>
        </p:nvSpPr>
        <p:spPr>
          <a:xfrm>
            <a:off x="6301625" y="2007800"/>
            <a:ext cx="5685000" cy="3769200"/>
          </a:xfrm>
          <a:prstGeom prst="rect">
            <a:avLst/>
          </a:prstGeom>
          <a:noFill/>
          <a:ln>
            <a:noFill/>
          </a:ln>
        </p:spPr>
        <p:txBody>
          <a:bodyPr anchorCtr="0" anchor="t" bIns="91425" lIns="91425" spcFirstLastPara="1" rIns="91425" wrap="square" tIns="91425">
            <a:noAutofit/>
          </a:bodyPr>
          <a:lstStyle/>
          <a:p>
            <a:pPr indent="-393700" lvl="0" marL="457200" rtl="0" algn="just">
              <a:lnSpc>
                <a:spcPct val="115000"/>
              </a:lnSpc>
              <a:spcBef>
                <a:spcPts val="0"/>
              </a:spcBef>
              <a:spcAft>
                <a:spcPts val="0"/>
              </a:spcAft>
              <a:buClr>
                <a:schemeClr val="dk1"/>
              </a:buClr>
              <a:buSzPts val="2600"/>
              <a:buFont typeface="Calibri"/>
              <a:buChar char="●"/>
            </a:pPr>
            <a:r>
              <a:rPr lang="pt-BR" sz="2600">
                <a:solidFill>
                  <a:schemeClr val="dk1"/>
                </a:solidFill>
                <a:latin typeface="Calibri"/>
                <a:ea typeface="Calibri"/>
                <a:cs typeface="Calibri"/>
                <a:sym typeface="Calibri"/>
              </a:rPr>
              <a:t>Classificação radiológica:</a:t>
            </a:r>
            <a:endParaRPr sz="26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Gastrosquises Isoladas: 92,6%.</a:t>
            </a:r>
            <a:endParaRPr sz="2300">
              <a:solidFill>
                <a:schemeClr val="dk1"/>
              </a:solidFill>
              <a:latin typeface="Calibri"/>
              <a:ea typeface="Calibri"/>
              <a:cs typeface="Calibri"/>
              <a:sym typeface="Calibri"/>
            </a:endParaRPr>
          </a:p>
          <a:p>
            <a:pPr indent="-393700" lvl="0" marL="457200" rtl="0" algn="just">
              <a:lnSpc>
                <a:spcPct val="115000"/>
              </a:lnSpc>
              <a:spcBef>
                <a:spcPts val="1000"/>
              </a:spcBef>
              <a:spcAft>
                <a:spcPts val="0"/>
              </a:spcAft>
              <a:buClr>
                <a:schemeClr val="dk1"/>
              </a:buClr>
              <a:buSzPts val="2600"/>
              <a:buFont typeface="Calibri"/>
              <a:buChar char="●"/>
            </a:pPr>
            <a:r>
              <a:rPr lang="pt-BR" sz="2600">
                <a:solidFill>
                  <a:schemeClr val="dk1"/>
                </a:solidFill>
                <a:latin typeface="Calibri"/>
                <a:ea typeface="Calibri"/>
                <a:cs typeface="Calibri"/>
                <a:sym typeface="Calibri"/>
              </a:rPr>
              <a:t>Parto:</a:t>
            </a:r>
            <a:endParaRPr sz="26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Cesáreo: 92,6% - devido ao diagnóstico de gastrosquise;</a:t>
            </a:r>
            <a:endParaRPr sz="2300">
              <a:solidFill>
                <a:schemeClr val="dk1"/>
              </a:solidFill>
              <a:latin typeface="Calibri"/>
              <a:ea typeface="Calibri"/>
              <a:cs typeface="Calibri"/>
              <a:sym typeface="Calibri"/>
            </a:endParaRPr>
          </a:p>
          <a:p>
            <a:pPr indent="-374650" lvl="1" marL="914400" rtl="0" algn="just">
              <a:lnSpc>
                <a:spcPct val="115000"/>
              </a:lnSpc>
              <a:spcBef>
                <a:spcPts val="0"/>
              </a:spcBef>
              <a:spcAft>
                <a:spcPts val="0"/>
              </a:spcAft>
              <a:buClr>
                <a:schemeClr val="dk1"/>
              </a:buClr>
              <a:buSzPts val="2300"/>
              <a:buFont typeface="Calibri"/>
              <a:buChar char="○"/>
            </a:pPr>
            <a:r>
              <a:rPr lang="pt-BR" sz="2300">
                <a:solidFill>
                  <a:schemeClr val="dk1"/>
                </a:solidFill>
                <a:latin typeface="Calibri"/>
                <a:ea typeface="Calibri"/>
                <a:cs typeface="Calibri"/>
                <a:sym typeface="Calibri"/>
              </a:rPr>
              <a:t>Pré-termo: 50%;</a:t>
            </a:r>
            <a:endParaRPr sz="2300">
              <a:solidFill>
                <a:schemeClr val="dk1"/>
              </a:solidFill>
              <a:latin typeface="Calibri"/>
              <a:ea typeface="Calibri"/>
              <a:cs typeface="Calibri"/>
              <a:sym typeface="Calibri"/>
            </a:endParaRPr>
          </a:p>
        </p:txBody>
      </p:sp>
      <p:cxnSp>
        <p:nvCxnSpPr>
          <p:cNvPr id="46" name="Google Shape;46;gfe22a37dab_0_27"/>
          <p:cNvCxnSpPr/>
          <p:nvPr/>
        </p:nvCxnSpPr>
        <p:spPr>
          <a:xfrm>
            <a:off x="6096003" y="2088330"/>
            <a:ext cx="0" cy="4273800"/>
          </a:xfrm>
          <a:prstGeom prst="straightConnector1">
            <a:avLst/>
          </a:prstGeom>
          <a:noFill/>
          <a:ln cap="flat" cmpd="sng" w="19050">
            <a:solidFill>
              <a:schemeClr val="accent1"/>
            </a:solidFill>
            <a:prstDash val="solid"/>
            <a:miter lim="800000"/>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grpSp>
        <p:nvGrpSpPr>
          <p:cNvPr id="51" name="Google Shape;51;gfe22a37dab_0_34"/>
          <p:cNvGrpSpPr/>
          <p:nvPr/>
        </p:nvGrpSpPr>
        <p:grpSpPr>
          <a:xfrm>
            <a:off x="128200" y="1265175"/>
            <a:ext cx="6667500" cy="638175"/>
            <a:chOff x="152400" y="1446600"/>
            <a:chExt cx="6667500" cy="638175"/>
          </a:xfrm>
        </p:grpSpPr>
        <p:pic>
          <p:nvPicPr>
            <p:cNvPr id="52" name="Google Shape;52;gfe22a37dab_0_34"/>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53" name="Google Shape;53;gfe22a37dab_0_34"/>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Resultados e Discussão</a:t>
              </a:r>
              <a:endParaRPr sz="2800">
                <a:solidFill>
                  <a:srgbClr val="D87300"/>
                </a:solidFill>
                <a:latin typeface="Calibri"/>
                <a:ea typeface="Calibri"/>
                <a:cs typeface="Calibri"/>
                <a:sym typeface="Calibri"/>
              </a:endParaRPr>
            </a:p>
          </p:txBody>
        </p:sp>
      </p:grpSp>
      <p:sp>
        <p:nvSpPr>
          <p:cNvPr id="54" name="Google Shape;54;gfe22a37dab_0_34"/>
          <p:cNvSpPr txBox="1"/>
          <p:nvPr/>
        </p:nvSpPr>
        <p:spPr>
          <a:xfrm>
            <a:off x="302375" y="2007800"/>
            <a:ext cx="11732400" cy="4632600"/>
          </a:xfrm>
          <a:prstGeom prst="rect">
            <a:avLst/>
          </a:prstGeom>
          <a:noFill/>
          <a:ln>
            <a:noFill/>
          </a:ln>
        </p:spPr>
        <p:txBody>
          <a:bodyPr anchorCtr="0" anchor="t" bIns="91425" lIns="91425" spcFirstLastPara="1" rIns="91425" wrap="square" tIns="91425">
            <a:noAutofit/>
          </a:bodyPr>
          <a:lstStyle/>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Nosso estudo confirma evidências da literatura:</a:t>
            </a:r>
            <a:endParaRPr sz="3000">
              <a:latin typeface="Calibri"/>
              <a:ea typeface="Calibri"/>
              <a:cs typeface="Calibri"/>
              <a:sym typeface="Calibri"/>
            </a:endParaRPr>
          </a:p>
          <a:p>
            <a:pPr indent="0" lvl="0" marL="0" rtl="0" algn="just">
              <a:lnSpc>
                <a:spcPct val="115000"/>
              </a:lnSpc>
              <a:spcBef>
                <a:spcPts val="0"/>
              </a:spcBef>
              <a:spcAft>
                <a:spcPts val="0"/>
              </a:spcAft>
              <a:buNone/>
            </a:pPr>
            <a:r>
              <a:t/>
            </a:r>
            <a:endParaRPr sz="4600">
              <a:latin typeface="Calibri"/>
              <a:ea typeface="Calibri"/>
              <a:cs typeface="Calibri"/>
              <a:sym typeface="Calibri"/>
            </a:endParaRPr>
          </a:p>
          <a:p>
            <a:pPr indent="-419100" lvl="0" marL="457200" rtl="0" algn="ctr">
              <a:lnSpc>
                <a:spcPct val="150000"/>
              </a:lnSpc>
              <a:spcBef>
                <a:spcPts val="0"/>
              </a:spcBef>
              <a:spcAft>
                <a:spcPts val="0"/>
              </a:spcAft>
              <a:buSzPts val="3000"/>
              <a:buFont typeface="Calibri"/>
              <a:buAutoNum type="arabicPeriod"/>
            </a:pPr>
            <a:r>
              <a:rPr i="1" lang="pt-BR" sz="3000">
                <a:latin typeface="Calibri"/>
                <a:ea typeface="Calibri"/>
                <a:cs typeface="Calibri"/>
                <a:sym typeface="Calibri"/>
              </a:rPr>
              <a:t>Idade materna ≲ 20 anos como fator de risco para gastrosquise;</a:t>
            </a:r>
            <a:endParaRPr i="1" sz="3000">
              <a:latin typeface="Calibri"/>
              <a:ea typeface="Calibri"/>
              <a:cs typeface="Calibri"/>
              <a:sym typeface="Calibri"/>
            </a:endParaRPr>
          </a:p>
          <a:p>
            <a:pPr indent="-419100" lvl="0" marL="457200" rtl="0" algn="ctr">
              <a:lnSpc>
                <a:spcPct val="150000"/>
              </a:lnSpc>
              <a:spcBef>
                <a:spcPts val="0"/>
              </a:spcBef>
              <a:spcAft>
                <a:spcPts val="0"/>
              </a:spcAft>
              <a:buSzPts val="3000"/>
              <a:buFont typeface="Calibri"/>
              <a:buAutoNum type="arabicPeriod"/>
            </a:pPr>
            <a:r>
              <a:rPr i="1" lang="pt-BR" sz="3000">
                <a:latin typeface="Calibri"/>
                <a:ea typeface="Calibri"/>
                <a:cs typeface="Calibri"/>
                <a:sym typeface="Calibri"/>
              </a:rPr>
              <a:t>Diagnóstico ultrassonográfico mais acurado no 2º trimestre de gestação.</a:t>
            </a:r>
            <a:endParaRPr i="1" sz="3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grpSp>
        <p:nvGrpSpPr>
          <p:cNvPr id="59" name="Google Shape;59;gfe22a37dab_0_44"/>
          <p:cNvGrpSpPr/>
          <p:nvPr/>
        </p:nvGrpSpPr>
        <p:grpSpPr>
          <a:xfrm>
            <a:off x="128200" y="1265175"/>
            <a:ext cx="6667500" cy="638175"/>
            <a:chOff x="152400" y="1446600"/>
            <a:chExt cx="6667500" cy="638175"/>
          </a:xfrm>
        </p:grpSpPr>
        <p:pic>
          <p:nvPicPr>
            <p:cNvPr id="60" name="Google Shape;60;gfe22a37dab_0_44"/>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61" name="Google Shape;61;gfe22a37dab_0_44"/>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Conclusões</a:t>
              </a:r>
              <a:endParaRPr sz="2800">
                <a:solidFill>
                  <a:srgbClr val="D87300"/>
                </a:solidFill>
                <a:latin typeface="Calibri"/>
                <a:ea typeface="Calibri"/>
                <a:cs typeface="Calibri"/>
                <a:sym typeface="Calibri"/>
              </a:endParaRPr>
            </a:p>
          </p:txBody>
        </p:sp>
      </p:grpSp>
      <p:sp>
        <p:nvSpPr>
          <p:cNvPr id="62" name="Google Shape;62;gfe22a37dab_0_44"/>
          <p:cNvSpPr txBox="1"/>
          <p:nvPr/>
        </p:nvSpPr>
        <p:spPr>
          <a:xfrm>
            <a:off x="302375" y="2007800"/>
            <a:ext cx="11732400" cy="4632600"/>
          </a:xfrm>
          <a:prstGeom prst="rect">
            <a:avLst/>
          </a:prstGeom>
          <a:noFill/>
          <a:ln>
            <a:noFill/>
          </a:ln>
        </p:spPr>
        <p:txBody>
          <a:bodyPr anchorCtr="0" anchor="t" bIns="91425" lIns="91425" spcFirstLastPara="1" rIns="91425" wrap="square" tIns="91425">
            <a:normAutofit/>
          </a:bodyPr>
          <a:lstStyle/>
          <a:p>
            <a:pPr indent="-419100" lvl="0" marL="4572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Detecção pré-natal de gastrosquise:</a:t>
            </a:r>
            <a:endParaRPr sz="3000">
              <a:latin typeface="Calibri"/>
              <a:ea typeface="Calibri"/>
              <a:cs typeface="Calibri"/>
              <a:sym typeface="Calibri"/>
            </a:endParaRPr>
          </a:p>
          <a:p>
            <a:pPr indent="-419100" lvl="1" marL="9144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Rastreio de casos suspeitos;</a:t>
            </a:r>
            <a:endParaRPr sz="3000">
              <a:latin typeface="Calibri"/>
              <a:ea typeface="Calibri"/>
              <a:cs typeface="Calibri"/>
              <a:sym typeface="Calibri"/>
            </a:endParaRPr>
          </a:p>
          <a:p>
            <a:pPr indent="-419100" lvl="1" marL="914400" rtl="0" algn="just">
              <a:lnSpc>
                <a:spcPct val="115000"/>
              </a:lnSpc>
              <a:spcBef>
                <a:spcPts val="0"/>
              </a:spcBef>
              <a:spcAft>
                <a:spcPts val="0"/>
              </a:spcAft>
              <a:buSzPts val="3000"/>
              <a:buFont typeface="Calibri"/>
              <a:buChar char="○"/>
            </a:pPr>
            <a:r>
              <a:rPr lang="pt-BR" sz="3000">
                <a:latin typeface="Calibri"/>
                <a:ea typeface="Calibri"/>
                <a:cs typeface="Calibri"/>
                <a:sym typeface="Calibri"/>
              </a:rPr>
              <a:t>Ultrassonografia precoce;</a:t>
            </a:r>
            <a:endParaRPr sz="3000">
              <a:latin typeface="Calibri"/>
              <a:ea typeface="Calibri"/>
              <a:cs typeface="Calibri"/>
              <a:sym typeface="Calibri"/>
            </a:endParaRPr>
          </a:p>
          <a:p>
            <a:pPr indent="0" lvl="0" marL="0" rtl="0" algn="just">
              <a:lnSpc>
                <a:spcPct val="115000"/>
              </a:lnSpc>
              <a:spcBef>
                <a:spcPts val="0"/>
              </a:spcBef>
              <a:spcAft>
                <a:spcPts val="0"/>
              </a:spcAft>
              <a:buNone/>
            </a:pPr>
            <a:r>
              <a:t/>
            </a:r>
            <a:endParaRPr sz="3000">
              <a:latin typeface="Calibri"/>
              <a:ea typeface="Calibri"/>
              <a:cs typeface="Calibri"/>
              <a:sym typeface="Calibri"/>
            </a:endParaRPr>
          </a:p>
          <a:p>
            <a:pPr indent="-438150" lvl="0" marL="457200" rtl="0" algn="ctr">
              <a:lnSpc>
                <a:spcPct val="115000"/>
              </a:lnSpc>
              <a:spcBef>
                <a:spcPts val="0"/>
              </a:spcBef>
              <a:spcAft>
                <a:spcPts val="0"/>
              </a:spcAft>
              <a:buSzPts val="3300"/>
              <a:buFont typeface="Calibri"/>
              <a:buChar char="➔"/>
            </a:pPr>
            <a:r>
              <a:rPr i="1" lang="pt-BR" sz="3300">
                <a:latin typeface="Calibri"/>
                <a:ea typeface="Calibri"/>
                <a:cs typeface="Calibri"/>
                <a:sym typeface="Calibri"/>
              </a:rPr>
              <a:t>Manejo adequado da gestação;</a:t>
            </a:r>
            <a:endParaRPr i="1" sz="3300">
              <a:latin typeface="Calibri"/>
              <a:ea typeface="Calibri"/>
              <a:cs typeface="Calibri"/>
              <a:sym typeface="Calibri"/>
            </a:endParaRPr>
          </a:p>
          <a:p>
            <a:pPr indent="-438150" lvl="0" marL="457200" rtl="0" algn="ctr">
              <a:lnSpc>
                <a:spcPct val="115000"/>
              </a:lnSpc>
              <a:spcBef>
                <a:spcPts val="0"/>
              </a:spcBef>
              <a:spcAft>
                <a:spcPts val="0"/>
              </a:spcAft>
              <a:buSzPts val="3300"/>
              <a:buFont typeface="Calibri"/>
              <a:buChar char="➔"/>
            </a:pPr>
            <a:r>
              <a:rPr i="1" lang="pt-BR" sz="3300">
                <a:latin typeface="Calibri"/>
                <a:ea typeface="Calibri"/>
                <a:cs typeface="Calibri"/>
                <a:sym typeface="Calibri"/>
              </a:rPr>
              <a:t>Planejamento do parto com equipe cirúrgica.</a:t>
            </a:r>
            <a:endParaRPr i="1" sz="33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grpSp>
        <p:nvGrpSpPr>
          <p:cNvPr id="67" name="Google Shape;67;gfe22a37dab_0_11"/>
          <p:cNvGrpSpPr/>
          <p:nvPr/>
        </p:nvGrpSpPr>
        <p:grpSpPr>
          <a:xfrm>
            <a:off x="128200" y="1265175"/>
            <a:ext cx="6667500" cy="638175"/>
            <a:chOff x="152400" y="1446600"/>
            <a:chExt cx="6667500" cy="638175"/>
          </a:xfrm>
        </p:grpSpPr>
        <p:pic>
          <p:nvPicPr>
            <p:cNvPr id="68" name="Google Shape;68;gfe22a37dab_0_11"/>
            <p:cNvPicPr preferRelativeResize="0"/>
            <p:nvPr/>
          </p:nvPicPr>
          <p:blipFill>
            <a:blip r:embed="rId3">
              <a:alphaModFix/>
            </a:blip>
            <a:stretch>
              <a:fillRect/>
            </a:stretch>
          </p:blipFill>
          <p:spPr>
            <a:xfrm>
              <a:off x="152400" y="1446600"/>
              <a:ext cx="6667500" cy="638175"/>
            </a:xfrm>
            <a:prstGeom prst="rect">
              <a:avLst/>
            </a:prstGeom>
            <a:noFill/>
            <a:ln>
              <a:noFill/>
            </a:ln>
          </p:spPr>
        </p:pic>
        <p:sp>
          <p:nvSpPr>
            <p:cNvPr id="69" name="Google Shape;69;gfe22a37dab_0_11"/>
            <p:cNvSpPr txBox="1"/>
            <p:nvPr/>
          </p:nvSpPr>
          <p:spPr>
            <a:xfrm>
              <a:off x="311703" y="1504088"/>
              <a:ext cx="3970200" cy="523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pt-BR" sz="2800">
                  <a:solidFill>
                    <a:srgbClr val="D87300"/>
                  </a:solidFill>
                  <a:latin typeface="Calibri"/>
                  <a:ea typeface="Calibri"/>
                  <a:cs typeface="Calibri"/>
                  <a:sym typeface="Calibri"/>
                </a:rPr>
                <a:t>Referências</a:t>
              </a:r>
              <a:endParaRPr sz="2800">
                <a:solidFill>
                  <a:srgbClr val="D87300"/>
                </a:solidFill>
                <a:latin typeface="Calibri"/>
                <a:ea typeface="Calibri"/>
                <a:cs typeface="Calibri"/>
                <a:sym typeface="Calibri"/>
              </a:endParaRPr>
            </a:p>
          </p:txBody>
        </p:sp>
      </p:grpSp>
      <p:sp>
        <p:nvSpPr>
          <p:cNvPr id="70" name="Google Shape;70;gfe22a37dab_0_11"/>
          <p:cNvSpPr txBox="1"/>
          <p:nvPr/>
        </p:nvSpPr>
        <p:spPr>
          <a:xfrm>
            <a:off x="302375" y="2007800"/>
            <a:ext cx="11732400" cy="4632600"/>
          </a:xfrm>
          <a:prstGeom prst="rect">
            <a:avLst/>
          </a:prstGeom>
          <a:noFill/>
          <a:ln>
            <a:noFill/>
          </a:ln>
        </p:spPr>
        <p:txBody>
          <a:bodyPr anchorCtr="0" anchor="t" bIns="91425" lIns="91425" spcFirstLastPara="1" rIns="91425" wrap="square" tIns="91425">
            <a:normAutofit lnSpcReduction="10000"/>
          </a:bodyPr>
          <a:lstStyle/>
          <a:p>
            <a:pPr indent="-355600" lvl="0" marL="457200" rtl="0" algn="just">
              <a:lnSpc>
                <a:spcPct val="115000"/>
              </a:lnSpc>
              <a:spcBef>
                <a:spcPts val="0"/>
              </a:spcBef>
              <a:spcAft>
                <a:spcPts val="0"/>
              </a:spcAft>
              <a:buSzPts val="2000"/>
              <a:buFont typeface="Calibri"/>
              <a:buAutoNum type="arabicPeriod"/>
            </a:pPr>
            <a:r>
              <a:rPr lang="pt-BR" sz="2000">
                <a:latin typeface="Calibri"/>
                <a:ea typeface="Calibri"/>
                <a:cs typeface="Calibri"/>
                <a:sym typeface="Calibri"/>
              </a:rPr>
              <a:t>Friedman AM, Ananth CV, Siddiq Z, et al. Gastroschisis: epidemiology and mode of delivery, 2005-2013. Am J Obstet Gynecol 2016; 215:348.e1;</a:t>
            </a:r>
            <a:endParaRPr sz="2000">
              <a:latin typeface="Calibri"/>
              <a:ea typeface="Calibri"/>
              <a:cs typeface="Calibri"/>
              <a:sym typeface="Calibri"/>
            </a:endParaRPr>
          </a:p>
          <a:p>
            <a:pPr indent="-355600" lvl="0" marL="457200" rtl="0" algn="just">
              <a:lnSpc>
                <a:spcPct val="115000"/>
              </a:lnSpc>
              <a:spcBef>
                <a:spcPts val="0"/>
              </a:spcBef>
              <a:spcAft>
                <a:spcPts val="0"/>
              </a:spcAft>
              <a:buSzPts val="2000"/>
              <a:buFont typeface="Calibri"/>
              <a:buAutoNum type="arabicPeriod"/>
            </a:pPr>
            <a:r>
              <a:rPr lang="pt-BR" sz="2000">
                <a:latin typeface="Calibri"/>
                <a:ea typeface="Calibri"/>
                <a:cs typeface="Calibri"/>
                <a:sym typeface="Calibri"/>
              </a:rPr>
              <a:t>Corey KM, Hornik CP, Laughon MM, et al. Frequency of anomalies and hospital outcomes in infants with gastroschisis and omphalocele. Early Hum Dev 2014; 90:421;</a:t>
            </a:r>
            <a:endParaRPr sz="2000">
              <a:latin typeface="Calibri"/>
              <a:ea typeface="Calibri"/>
              <a:cs typeface="Calibri"/>
              <a:sym typeface="Calibri"/>
            </a:endParaRPr>
          </a:p>
          <a:p>
            <a:pPr indent="-355600" lvl="0" marL="457200" rtl="0" algn="just">
              <a:lnSpc>
                <a:spcPct val="115000"/>
              </a:lnSpc>
              <a:spcBef>
                <a:spcPts val="0"/>
              </a:spcBef>
              <a:spcAft>
                <a:spcPts val="0"/>
              </a:spcAft>
              <a:buSzPts val="2000"/>
              <a:buFont typeface="Calibri"/>
              <a:buAutoNum type="arabicPeriod"/>
            </a:pPr>
            <a:r>
              <a:rPr lang="pt-BR" sz="2000">
                <a:latin typeface="Calibri"/>
                <a:ea typeface="Calibri"/>
                <a:cs typeface="Calibri"/>
                <a:sym typeface="Calibri"/>
              </a:rPr>
              <a:t>Fleurke-Rozema H, van de Kamp K, Bakker M, et al. Prevalence, timing of diagnosis and pregnancy outcome of abdominal wall defects after the introduction of a national prenatal screening program. Prenat Diagn 2017; 37:383;</a:t>
            </a:r>
            <a:endParaRPr sz="2000">
              <a:latin typeface="Calibri"/>
              <a:ea typeface="Calibri"/>
              <a:cs typeface="Calibri"/>
              <a:sym typeface="Calibri"/>
            </a:endParaRPr>
          </a:p>
          <a:p>
            <a:pPr indent="-355600" lvl="0" marL="457200" rtl="0" algn="just">
              <a:lnSpc>
                <a:spcPct val="115000"/>
              </a:lnSpc>
              <a:spcBef>
                <a:spcPts val="0"/>
              </a:spcBef>
              <a:spcAft>
                <a:spcPts val="0"/>
              </a:spcAft>
              <a:buSzPts val="2000"/>
              <a:buFont typeface="Calibri"/>
              <a:buAutoNum type="arabicPeriod"/>
            </a:pPr>
            <a:r>
              <a:rPr lang="pt-BR" sz="2000">
                <a:latin typeface="Calibri"/>
                <a:ea typeface="Calibri"/>
                <a:cs typeface="Calibri"/>
                <a:sym typeface="Calibri"/>
              </a:rPr>
              <a:t>Heinig J, Müller V, Schmitz R, et al. Sonographic assessment of the extra-abdominal fetal small bowel in gastroschisis: a retrospective longitudinal study in relation to prenatal complications. Prenat Diagn 2008; 28:109;</a:t>
            </a:r>
            <a:endParaRPr sz="2000">
              <a:latin typeface="Calibri"/>
              <a:ea typeface="Calibri"/>
              <a:cs typeface="Calibri"/>
              <a:sym typeface="Calibri"/>
            </a:endParaRPr>
          </a:p>
          <a:p>
            <a:pPr indent="-355600" lvl="0" marL="457200" rtl="0" algn="just">
              <a:lnSpc>
                <a:spcPct val="115000"/>
              </a:lnSpc>
              <a:spcBef>
                <a:spcPts val="0"/>
              </a:spcBef>
              <a:spcAft>
                <a:spcPts val="0"/>
              </a:spcAft>
              <a:buSzPts val="2000"/>
              <a:buFont typeface="Calibri"/>
              <a:buAutoNum type="arabicPeriod"/>
            </a:pPr>
            <a:r>
              <a:rPr lang="pt-BR" sz="2000">
                <a:latin typeface="Calibri"/>
                <a:ea typeface="Calibri"/>
                <a:cs typeface="Calibri"/>
                <a:sym typeface="Calibri"/>
              </a:rPr>
              <a:t>Fraga MV, Laje P, Peranteau WH, et al. The influence of gestational age, mode of delivery and abdominal wall closure method on the surgical outcome of neonates with uncomplicated gastroschisis. Pediatr Surg Int 2018; 34:415</a:t>
            </a:r>
            <a:endParaRPr sz="2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2020-07-13T13:18:12Z</dcterms:created>
  <dc:creator>Planeta W</dc:creator>
</cp:coreProperties>
</file>