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8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8"/>
    <p:restoredTop sz="94629"/>
  </p:normalViewPr>
  <p:slideViewPr>
    <p:cSldViewPr snapToGrid="0">
      <p:cViewPr varScale="1">
        <p:scale>
          <a:sx n="103" d="100"/>
          <a:sy n="103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BF062-4B34-A664-3A1A-3C9E807D0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E7B254-E863-AFF2-9FCF-5524F8733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8EA4CD-8525-5183-360E-BFE8C7EE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7B2B6F-8313-E3E4-8AB9-CA3B1640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DA47D-7CBD-48BB-C1F7-5BE9E38D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5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0D7A9-2DD0-7AD5-873E-FDA9B57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9E120E-9A46-F428-528F-25AB9A008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63DA8E-3FD3-1BA1-E7D0-C5D348E2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AE771F-2136-60C6-F656-04D23BAF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2D218-CF5E-F552-2EBB-B4D178EE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0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7C287F-DD9E-0060-3D50-67C49F4FB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A59C51-7D25-2260-08F9-E30115F9C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C0F5A4-B5AB-3DDB-7026-4B349040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9FCAF5-0140-3D51-872E-C0EB3520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706322-5896-528C-28B1-1BA11CAF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51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00C75-700F-DB50-A590-D645354D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8B1961-2B79-9E28-229E-AD2EDE47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0D7293-3C71-C7E7-BDB2-BF5E19A4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5BE2A-B437-1172-1F11-434311F4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3CE945-0F15-9EEF-D461-BA0B6A31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4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97D0A-14ED-AD8B-3CC2-70D10494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18DFFC-3F3C-80DB-5D3F-1126D4753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90192-5CF0-7D84-0E18-24B404EC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45842-9956-CE56-4E59-CEB5B00E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55256D-6F0D-423C-7DF3-2ABBFCCF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42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25E95-3A83-4274-9A84-44A8F49C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DAB566-4326-D285-E3AB-BC62276FB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716D87-35E1-7534-C79E-7E6CF40C0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B59691-095A-1559-7D39-54476C9B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A71238-D547-8F6B-1B11-C30371BF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A7A460-7610-A4E7-67FB-95A27235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23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AECA4-7BE9-E313-72C5-0C72030C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9D5330-5DAE-3E5C-5704-4AFD56CCE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EBFBD1-8828-69BA-D33C-CF31A5F0C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71AC0B-6611-7751-5F87-3A3BEDCD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E2B584-6BA9-C6F3-6D21-8826B9232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86F0D5-0A72-19AD-B51B-8B60AC8E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CBBCF8-AB71-8B80-3A88-A0A7AA3C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538586-3865-D1BD-0FAD-966D81C1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7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D5350-167E-8FFC-3A8D-990F7ACF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5BC69B-BB63-C18C-D13A-DCA2E698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17624C-FCE8-871B-050D-26FCBAE7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502F7A-2A8D-5880-46FA-312E6357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29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F72158-A944-BA74-4AFF-7C75AEA0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10B734-9AD5-50FB-FAC2-661AC3B4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12818C-0CAF-1521-03D0-41BD02AA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83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E256-657F-66FB-760B-090DB130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9DAC5F-A3A7-0D46-1CA7-B1165749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EED66F-FAF5-D634-81FE-C092CA064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A6A195-90CE-E316-E55C-C244068F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4EFFFD-189A-CD0D-FAB4-6CC62BB4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F66A0E-357F-6670-73BC-A7ACB902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42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CE23C-5EE8-6409-9E69-64B715564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B9B38BF-AD37-0B27-F117-13B44C281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C7619C-565D-BD48-50D3-7FFF45C2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EB37E8-DB3F-C16D-DFF8-AEC56E35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9A4A52-43D9-F10F-F013-AEB5F9F9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4F1928-73C1-5BDE-0F72-EAD2BFF0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2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ED2AC6-5A81-C9D5-CCC8-D51760B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773FF0-E5E8-CC3B-814D-6F514281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77A212-BA6E-B0BE-8AE9-6E826420B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A7EA-3D65-D24F-B61F-804EA77BA0A4}" type="datetimeFigureOut">
              <a:rPr lang="pt-BR" smtClean="0"/>
              <a:t>17/09/2023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1964B-C1FB-D35E-F326-4218150E0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A44087-F08B-39FD-7E34-EBBCDF0C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AB21-8865-0D42-AFA5-05C2FA5D2D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3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9530B-1D83-9536-CC40-A8FD6641B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BC264D-591F-FF8E-547D-1F5538858B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D4EE5C2-B6B1-346A-729D-57113375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C9CE5557-2099-744E-75C4-F1CE94E8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16" y="1833358"/>
            <a:ext cx="3567259" cy="76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2" descr="Forma, Retângulo&#10;&#10;Descrição gerada automaticamente ">
            <a:extLst>
              <a:ext uri="{FF2B5EF4-FFF2-40B4-BE49-F238E27FC236}">
                <a16:creationId xmlns:a16="http://schemas.microsoft.com/office/drawing/2014/main" id="{01B61C73-9EDF-01CE-56D0-CD6667CE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164013"/>
            <a:ext cx="3103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12">
            <a:extLst>
              <a:ext uri="{FF2B5EF4-FFF2-40B4-BE49-F238E27FC236}">
                <a16:creationId xmlns:a16="http://schemas.microsoft.com/office/drawing/2014/main" id="{817B62DB-9D73-A40C-F7C9-44EA0306D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338638"/>
            <a:ext cx="209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91F44"/>
                </a:solidFill>
                <a:latin typeface="Montserrat" pitchFamily="2" charset="77"/>
              </a:rPr>
              <a:t>PALESTRANTE</a:t>
            </a:r>
          </a:p>
        </p:txBody>
      </p:sp>
      <p:sp>
        <p:nvSpPr>
          <p:cNvPr id="9" name="CaixaDeTexto 12">
            <a:extLst>
              <a:ext uri="{FF2B5EF4-FFF2-40B4-BE49-F238E27FC236}">
                <a16:creationId xmlns:a16="http://schemas.microsoft.com/office/drawing/2014/main" id="{5CFF1A02-957B-39BD-4967-A222F0C6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2" y="2092712"/>
            <a:ext cx="209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91F44"/>
                </a:solidFill>
                <a:latin typeface="Montserrat" pitchFamily="2" charset="77"/>
              </a:rPr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0E91A0-4AD4-35EE-666F-67B177DB8BA4}"/>
              </a:ext>
            </a:extLst>
          </p:cNvPr>
          <p:cNvSpPr txBox="1"/>
          <p:nvPr/>
        </p:nvSpPr>
        <p:spPr>
          <a:xfrm>
            <a:off x="5643563" y="3128962"/>
            <a:ext cx="512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VARIZ DE VEIA UMBILICAL INTRA-ABDOMINAL FETAL: DIAGNÓSTICO E MANEJO DA GESTAÇÃO.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4281C7F-EF99-4C49-98CB-0426064F1878}"/>
              </a:ext>
            </a:extLst>
          </p:cNvPr>
          <p:cNvSpPr/>
          <p:nvPr/>
        </p:nvSpPr>
        <p:spPr>
          <a:xfrm>
            <a:off x="4168775" y="4044685"/>
            <a:ext cx="6096000" cy="2533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Gabriela </a:t>
            </a:r>
            <a:r>
              <a:rPr lang="pt-BR" kern="1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Kirschner</a:t>
            </a:r>
            <a:r>
              <a:rPr lang="pt-BR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Emanuele Santana Lessa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Antônio Gualda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Gustavo Cury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Lúcia Pedroso Barbosa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Evaldo Trajano</a:t>
            </a:r>
          </a:p>
        </p:txBody>
      </p:sp>
    </p:spTree>
    <p:extLst>
      <p:ext uri="{BB962C8B-B14F-4D97-AF65-F5344CB8AC3E}">
        <p14:creationId xmlns:p14="http://schemas.microsoft.com/office/powerpoint/2010/main" val="398404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3786188" y="1690688"/>
            <a:ext cx="7743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88AAA1-6538-96E6-8390-DDB29E93800A}"/>
              </a:ext>
            </a:extLst>
          </p:cNvPr>
          <p:cNvSpPr txBox="1"/>
          <p:nvPr/>
        </p:nvSpPr>
        <p:spPr>
          <a:xfrm>
            <a:off x="4171949" y="5394627"/>
            <a:ext cx="718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Montserrat" pitchFamily="2" charset="77"/>
              </a:rPr>
              <a:t>Figura 5: ultrassonografia do abdome fetal mostrando o remanescente da veia umbilical e ausência de fluxo em seu interior.</a:t>
            </a:r>
          </a:p>
        </p:txBody>
      </p:sp>
      <p:pic>
        <p:nvPicPr>
          <p:cNvPr id="10" name="Espaço Reservado para Conteúdo 9" descr="A">
            <a:extLst>
              <a:ext uri="{FF2B5EF4-FFF2-40B4-BE49-F238E27FC236}">
                <a16:creationId xmlns:a16="http://schemas.microsoft.com/office/drawing/2014/main" id="{77C719A7-A143-3CA0-3661-27F5CB99D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731" r="34686" b="11423"/>
          <a:stretch/>
        </p:blipFill>
        <p:spPr>
          <a:xfrm>
            <a:off x="4171949" y="1574990"/>
            <a:ext cx="3561011" cy="3592321"/>
          </a:xfrm>
        </p:spPr>
      </p:pic>
      <p:pic>
        <p:nvPicPr>
          <p:cNvPr id="14" name="Imagem 13" descr="Tela de computador com jogo&#10;&#10;Descrição gerada automaticamente">
            <a:extLst>
              <a:ext uri="{FF2B5EF4-FFF2-40B4-BE49-F238E27FC236}">
                <a16:creationId xmlns:a16="http://schemas.microsoft.com/office/drawing/2014/main" id="{1B3B6772-FFEF-BE97-06FC-D75946881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52" r="33290" b="9091"/>
          <a:stretch/>
        </p:blipFill>
        <p:spPr>
          <a:xfrm>
            <a:off x="7658840" y="1574989"/>
            <a:ext cx="3694960" cy="35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8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2323070" y="2660809"/>
            <a:ext cx="9206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O anatomopatológico da placenta evidenciou alterações consistentes com hipoperfusão vascular materna e sinais de hipoxemia aguda, comprovando a assertividade em relação ao momento do parto. O RN mencionado tem hoje 1 ano e 9 meses, é uma criança saudável e com desenvolvimento neuropsicomotor adequado.</a:t>
            </a: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F773C86-69A0-6E4F-87F5-DD27E8B4FF40}"/>
              </a:ext>
            </a:extLst>
          </p:cNvPr>
          <p:cNvSpPr/>
          <p:nvPr/>
        </p:nvSpPr>
        <p:spPr>
          <a:xfrm>
            <a:off x="5857102" y="2055813"/>
            <a:ext cx="30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DESCRIÇÃO DO CASO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4233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1087395" y="2723416"/>
            <a:ext cx="10919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kern="1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	A variz de veia umbilical intra-abdominal é uma condição rara e representa cerca de 4% das malformações do cordão umbilical. Não há critérios claramente estabelecidos, mas sugere-se como diagnóstico o diâmetro da variz maior que 9mm ou 50% mais largo ou 1,5 vezes maior quer a porção não dilatada da veia umbilical. Na maioria dos casos ela se apresenta de forma isolada, tendo bom prognóstico fetal, mas pode estar associada a outras anomalias, incluindo alterações cromossômicas. Como principais complicações tem-se a restrição de crescimento e o óbito fetal intraútero. </a:t>
            </a: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28D94E-E03C-4143-B300-CAD3FD78EF9B}"/>
              </a:ext>
            </a:extLst>
          </p:cNvPr>
          <p:cNvSpPr/>
          <p:nvPr/>
        </p:nvSpPr>
        <p:spPr>
          <a:xfrm>
            <a:off x="5093621" y="1959918"/>
            <a:ext cx="30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DISCUSSÃO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430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963828" y="2740614"/>
            <a:ext cx="1111696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kern="1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Por ser uma patologia rara, com estudos prospectivos de pequena escala, ainda não há consenso quanto ao seguimento e momento do parto. A maioria dos autores recomenda uma vigilância mais restrita e individualizada, principalmente após 32 semanas, na tentativa de intervir quando necessário, evitando a prematuridade quando poss</a:t>
            </a:r>
            <a:r>
              <a:rPr lang="pt-BR" sz="2000" kern="1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ível.</a:t>
            </a:r>
            <a:endParaRPr lang="pt-BR" sz="2000" kern="100" dirty="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kern="100" dirty="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kern="1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PALAVRAS-CHAVES: Ultrassonografia; Variz de veia umbilical; </a:t>
            </a:r>
            <a:r>
              <a:rPr lang="pt-BR" sz="2000" kern="100" dirty="0" err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Dopplerfluxometria</a:t>
            </a:r>
            <a:r>
              <a:rPr lang="pt-BR" sz="2000" kern="1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; Gestação de alto risco.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FFD0E2-B92B-4240-81F0-CCE824D88C0E}"/>
              </a:ext>
            </a:extLst>
          </p:cNvPr>
          <p:cNvSpPr/>
          <p:nvPr/>
        </p:nvSpPr>
        <p:spPr>
          <a:xfrm>
            <a:off x="5093621" y="1959918"/>
            <a:ext cx="30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DISCUSSÃO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6874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4145757" y="1690688"/>
            <a:ext cx="813435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Montserrat" pitchFamily="2" charset="77"/>
              </a:rPr>
              <a:t>REFERÊNCIAS: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Novoa V,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Shazly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S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,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Ibirogba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ER, et al. Perinatal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outcomes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of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fetal intra-abdominal umbilical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vein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varix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: a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multicenter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cohort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pt-BR" sz="1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study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 </a:t>
            </a:r>
            <a:r>
              <a:rPr lang="pt-BR" sz="1400" b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J </a:t>
            </a:r>
            <a:r>
              <a:rPr lang="pt-BR" sz="1400" b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Matern</a:t>
            </a:r>
            <a:r>
              <a:rPr lang="pt-BR" sz="1400" b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 Fetal Neonatal Med</a:t>
            </a:r>
            <a:r>
              <a:rPr lang="pt-BR" sz="1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. 2021;34(20):3393-3396.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kern="1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di</a:t>
            </a:r>
            <a:r>
              <a:rPr lang="pt-BR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Pasquo</a:t>
            </a:r>
            <a:r>
              <a:rPr lang="pt-BR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E, </a:t>
            </a:r>
            <a:r>
              <a:rPr lang="pt-BR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Kuleva</a:t>
            </a:r>
            <a:r>
              <a:rPr lang="pt-BR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M, </a:t>
            </a:r>
            <a:r>
              <a:rPr lang="pt-BR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O’Gorman</a:t>
            </a:r>
            <a:r>
              <a:rPr lang="pt-BR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N, et al. 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Fetal intra- abdominal umbilical vein varix: retrospective cohort study and systematic review and meta-analysis. Ultrasound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Obstet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Gynecol. 2018;51(5):580–585. </a:t>
            </a:r>
            <a:endParaRPr lang="pt-BR" sz="1400" dirty="0">
              <a:solidFill>
                <a:schemeClr val="bg1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Ozek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MA,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Calis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P, Bayram M, et al. Fetal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intraabdomi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nal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umbilical vein varix: antenatal diagnosis and man-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agement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. J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Matern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.-Fetal Neonatal Med. 2018;31(2): 245–250.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Weissmann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-Brenner A,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Simchen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MJ, Moran O, et al. Isolated fetal umbilical vein varix – prenatal </a:t>
            </a:r>
            <a:r>
              <a:rPr lang="en-US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sono</a:t>
            </a:r>
            <a:r>
              <a:rPr lang="en-US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 graphic diagnosis and suggested management. </a:t>
            </a:r>
            <a:r>
              <a:rPr lang="pt-BR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Prenat</a:t>
            </a:r>
            <a:r>
              <a:rPr lang="pt-BR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  <a:r>
              <a:rPr lang="pt-BR" sz="1400" dirty="0" err="1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Diagn</a:t>
            </a:r>
            <a:r>
              <a:rPr lang="pt-BR" sz="1400" dirty="0">
                <a:solidFill>
                  <a:schemeClr val="bg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. 2009;29(3):229–233. </a:t>
            </a:r>
          </a:p>
          <a:p>
            <a:pPr>
              <a:lnSpc>
                <a:spcPct val="150000"/>
              </a:lnSpc>
            </a:pP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388571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</p:spTree>
    <p:extLst>
      <p:ext uri="{BB962C8B-B14F-4D97-AF65-F5344CB8AC3E}">
        <p14:creationId xmlns:p14="http://schemas.microsoft.com/office/powerpoint/2010/main" val="234216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1878227" y="2055813"/>
            <a:ext cx="100089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endParaRPr lang="pt-BR" sz="2000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pt-BR" sz="200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endParaRPr lang="pt-BR" sz="20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</a:rPr>
              <a:t>	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</a:rPr>
              <a:t>Apresentação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</a:rPr>
              <a:t> de um caso de variz de veia umbilical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</a:rPr>
              <a:t>extra-hepática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</a:rPr>
              <a:t> diagnosticada no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</a:rPr>
              <a:t>pre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</a:rPr>
              <a:t>́-natal, com seguimento fetal, desfecho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</a:rPr>
              <a:t>pós-natal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</a:rPr>
              <a:t> e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</a:rPr>
              <a:t>revisão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</a:rPr>
              <a:t> de literatura.</a:t>
            </a: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A97D6F1-D109-6E44-80A9-C64FD0157946}"/>
              </a:ext>
            </a:extLst>
          </p:cNvPr>
          <p:cNvSpPr/>
          <p:nvPr/>
        </p:nvSpPr>
        <p:spPr>
          <a:xfrm>
            <a:off x="5857102" y="2055813"/>
            <a:ext cx="181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OBJETIVO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9396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210065" y="2859783"/>
            <a:ext cx="115628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Gestante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32 anos, G2P1C1, vem encaminhada com 26 semanas devido suspeita de variz de veia umbilical vista no exame morfológico do segundo trimestre.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Foi diagnosticada com diabetes gestacional durante o primeiro trimestre, era suscetível a toxoplasmose, imune a rubéola e citomegalovírus, e havia realizado cirurgia bariátrica em 2013, antes da primeira gestação.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Estava em </a:t>
            </a: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uso de AAS desde as 15 semanas devido ao risco aumentado de </a:t>
            </a:r>
            <a:r>
              <a:rPr lang="pt-BR" sz="2000" dirty="0" err="1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pré-eclampsia</a:t>
            </a: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precoce. </a:t>
            </a: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5CA1563-265E-6B43-8DFC-8DE577246514}"/>
              </a:ext>
            </a:extLst>
          </p:cNvPr>
          <p:cNvSpPr/>
          <p:nvPr/>
        </p:nvSpPr>
        <p:spPr>
          <a:xfrm>
            <a:off x="5857102" y="2055813"/>
            <a:ext cx="30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DESCRIÇÃO DO CASO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580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1760838" y="2687560"/>
            <a:ext cx="100120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A morfologia fetal no primeiro trimestre não apresentou alterações, com baixo risco de aneuploidias. No momento do exame ecográfico no serviço referenciado, observou-se dilatação da veia umbilical em sua porção extra-hepática, com fluxo turbulento ao doppler, medindo 17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20 mm em seus maiores diâmetros.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restante da morfologia não apresentava alterações e o peso </a:t>
            </a: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fetal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estava adequado para a idade gestacional, não havendo justificativa de pesquisa genética no momento.</a:t>
            </a: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2C611E-6B04-974F-9BF9-3732ABB5DED1}"/>
              </a:ext>
            </a:extLst>
          </p:cNvPr>
          <p:cNvSpPr/>
          <p:nvPr/>
        </p:nvSpPr>
        <p:spPr>
          <a:xfrm>
            <a:off x="5857102" y="2055813"/>
            <a:ext cx="30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DESCRIÇÃO DO CASO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3085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853710" y="2747666"/>
            <a:ext cx="109191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Realizou-se ecocardiografia com 28 semanas com resultado normal, e o seguimento proposto foi de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dopplerfluxometria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semanal e biometria fetal a cada 15 dias. 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 34 semanas, as medidas da variz eram de 23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21mm, sem sinais de trombos ou descompensação fetal.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 36 semanas, a variz permanecia com o mesmo tamanho, e o feto apresentava um peso estimado de 3.033g, correspondente ao percentil 69, com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dopplerfluxometria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normal.</a:t>
            </a: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C996C9B-8665-2943-91A9-519DADC7654B}"/>
              </a:ext>
            </a:extLst>
          </p:cNvPr>
          <p:cNvSpPr/>
          <p:nvPr/>
        </p:nvSpPr>
        <p:spPr>
          <a:xfrm>
            <a:off x="5857102" y="2055813"/>
            <a:ext cx="30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DESCRIÇÃO DO CASO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8195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3786188" y="1690688"/>
            <a:ext cx="7743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9378B501-F25E-6B67-1800-B0601680C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8508" y="1465998"/>
            <a:ext cx="6532880" cy="4083050"/>
          </a:xfr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88AAA1-6538-96E6-8390-DDB29E93800A}"/>
              </a:ext>
            </a:extLst>
          </p:cNvPr>
          <p:cNvSpPr txBox="1"/>
          <p:nvPr/>
        </p:nvSpPr>
        <p:spPr>
          <a:xfrm>
            <a:off x="4568508" y="5647066"/>
            <a:ext cx="653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Montserrat" pitchFamily="2" charset="77"/>
              </a:rPr>
              <a:t>Figura 1: corte oblíquo do abdome fetal mostrando a bexiga anecoica e massa cística com fluxo turbulento ao doppler. </a:t>
            </a:r>
          </a:p>
        </p:txBody>
      </p:sp>
    </p:spTree>
    <p:extLst>
      <p:ext uri="{BB962C8B-B14F-4D97-AF65-F5344CB8AC3E}">
        <p14:creationId xmlns:p14="http://schemas.microsoft.com/office/powerpoint/2010/main" val="412350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3786188" y="1690688"/>
            <a:ext cx="7743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88AAA1-6538-96E6-8390-DDB29E93800A}"/>
              </a:ext>
            </a:extLst>
          </p:cNvPr>
          <p:cNvSpPr txBox="1"/>
          <p:nvPr/>
        </p:nvSpPr>
        <p:spPr>
          <a:xfrm>
            <a:off x="2840991" y="4833937"/>
            <a:ext cx="449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Montserrat" pitchFamily="2" charset="77"/>
              </a:rPr>
              <a:t>Figura 2: corte sagital do abdome fetal mostrando as porções extra e intra-hepática da veia umbilical. As setas evidenciam a porção dilatada da veia.</a:t>
            </a:r>
          </a:p>
        </p:txBody>
      </p:sp>
      <p:pic>
        <p:nvPicPr>
          <p:cNvPr id="9" name="Espaço Reservado para Conteúdo 8" descr="Gato com a boca aberta&#10;&#10;Descrição gerada automaticamente com confiança baixa">
            <a:extLst>
              <a:ext uri="{FF2B5EF4-FFF2-40B4-BE49-F238E27FC236}">
                <a16:creationId xmlns:a16="http://schemas.microsoft.com/office/drawing/2014/main" id="{C0D2B26A-D3F6-B513-C1C9-3E4F9361C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0991" y="2024063"/>
            <a:ext cx="4495799" cy="2809874"/>
          </a:xfrm>
        </p:spPr>
      </p:pic>
      <p:pic>
        <p:nvPicPr>
          <p:cNvPr id="11" name="Imagem 10" descr="Uma imagem contendo no interior, mesa, bolo, gato&#10;&#10;Descrição gerada automaticamente">
            <a:extLst>
              <a:ext uri="{FF2B5EF4-FFF2-40B4-BE49-F238E27FC236}">
                <a16:creationId xmlns:a16="http://schemas.microsoft.com/office/drawing/2014/main" id="{4C6E3A45-7927-7AA8-09EF-8EC908381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496" y="2024063"/>
            <a:ext cx="4495798" cy="280987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B75493-1023-1DA5-C1F6-475A01034E98}"/>
              </a:ext>
            </a:extLst>
          </p:cNvPr>
          <p:cNvSpPr txBox="1"/>
          <p:nvPr/>
        </p:nvSpPr>
        <p:spPr>
          <a:xfrm>
            <a:off x="7516495" y="4833937"/>
            <a:ext cx="4495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Montserrat" pitchFamily="2" charset="77"/>
              </a:rPr>
              <a:t>Figura 3:  mesmo corte da figura 2 com doppler colorido, mostrando o ducto venoso de aspecto normal.</a:t>
            </a:r>
            <a:r>
              <a:rPr lang="pt-BR" sz="1400" dirty="0"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49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3786188" y="1690688"/>
            <a:ext cx="7743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88AAA1-6538-96E6-8390-DDB29E93800A}"/>
              </a:ext>
            </a:extLst>
          </p:cNvPr>
          <p:cNvSpPr txBox="1"/>
          <p:nvPr/>
        </p:nvSpPr>
        <p:spPr>
          <a:xfrm>
            <a:off x="4463766" y="5823652"/>
            <a:ext cx="626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Montserrat" pitchFamily="2" charset="77"/>
              </a:rPr>
              <a:t>Figura 4: reconstrução da imagem com doppler colorido em 3D, com as setas evidenciando a variz de veia umbilical.</a:t>
            </a:r>
          </a:p>
        </p:txBody>
      </p:sp>
      <p:pic>
        <p:nvPicPr>
          <p:cNvPr id="10" name="Espaço Reservado para Conteúdo 9" descr="Tela de computador com imagem de jogo de vídeo game&#10;&#10;Descrição gerada automaticamente">
            <a:extLst>
              <a:ext uri="{FF2B5EF4-FFF2-40B4-BE49-F238E27FC236}">
                <a16:creationId xmlns:a16="http://schemas.microsoft.com/office/drawing/2014/main" id="{04BAAA31-1BF8-5BC3-1AE4-0B7DEAF0B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3766" y="1475523"/>
            <a:ext cx="6266148" cy="4267889"/>
          </a:xfrm>
        </p:spPr>
      </p:pic>
    </p:spTree>
    <p:extLst>
      <p:ext uri="{BB962C8B-B14F-4D97-AF65-F5344CB8AC3E}">
        <p14:creationId xmlns:p14="http://schemas.microsoft.com/office/powerpoint/2010/main" val="169365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6F0AB-6C55-2D88-5021-C9614636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7C0A06-768E-00AD-E516-2AC06658F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6A9B788-1186-C0D8-E56B-166C928E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CF3DA0-C416-CAC8-9820-6E3163B35F05}"/>
              </a:ext>
            </a:extLst>
          </p:cNvPr>
          <p:cNvSpPr txBox="1"/>
          <p:nvPr/>
        </p:nvSpPr>
        <p:spPr>
          <a:xfrm>
            <a:off x="2052251" y="2879425"/>
            <a:ext cx="97206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	Foi optado por parto cesariana com 37 semanas de gestação devido ao risco aumentado de trombose na variz e diabetes gestacional associado. O parto foi realizado </a:t>
            </a:r>
            <a:r>
              <a:rPr lang="pt-BR" sz="2000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sem intercorrências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com nascimento de RN do sexo masculino, com peso de 3210g, </a:t>
            </a:r>
            <a:r>
              <a:rPr lang="pt-BR" sz="2000" dirty="0" err="1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apgar</a:t>
            </a: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8/9 e estatura de 49cm.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No dia posterior ao nascimento, foi realizada uma ecografia de abdome total no RN que evidenciou remanescente da veia umbilical sem alterações e sem fluxo ao Doppler.</a:t>
            </a:r>
            <a:br>
              <a:rPr lang="pt-BR" sz="2000" dirty="0">
                <a:effectLst/>
                <a:latin typeface="ArialMT"/>
              </a:rPr>
            </a:br>
            <a:endParaRPr lang="pt-BR" sz="2000" dirty="0"/>
          </a:p>
          <a:p>
            <a:pPr algn="just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7406D2-95C0-F8FA-144F-2A58503F3A8B}"/>
              </a:ext>
            </a:extLst>
          </p:cNvPr>
          <p:cNvSpPr txBox="1"/>
          <p:nvPr/>
        </p:nvSpPr>
        <p:spPr>
          <a:xfrm>
            <a:off x="6096000" y="500063"/>
            <a:ext cx="5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itchFamily="2" charset="77"/>
              </a:rPr>
              <a:t>VARIZ DE VEIA UMBILICAL INTRA-ABDOMINAL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0FB778A-A997-664C-968E-244945610183}"/>
              </a:ext>
            </a:extLst>
          </p:cNvPr>
          <p:cNvSpPr/>
          <p:nvPr/>
        </p:nvSpPr>
        <p:spPr>
          <a:xfrm>
            <a:off x="5857102" y="2055813"/>
            <a:ext cx="308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DESCRIÇÃO DO CASO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47919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954</Words>
  <Application>Microsoft Macintosh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ArialMT</vt:lpstr>
      <vt:lpstr>Calibri</vt:lpstr>
      <vt:lpstr>Calibri Light</vt:lpstr>
      <vt:lpstr>Montserrat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Kirschner</dc:creator>
  <cp:lastModifiedBy>Emanuele Lessa</cp:lastModifiedBy>
  <cp:revision>12</cp:revision>
  <dcterms:created xsi:type="dcterms:W3CDTF">2023-09-16T21:39:28Z</dcterms:created>
  <dcterms:modified xsi:type="dcterms:W3CDTF">2023-09-17T20:38:20Z</dcterms:modified>
</cp:coreProperties>
</file>