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71" r:id="rId4"/>
    <p:sldId id="272" r:id="rId5"/>
    <p:sldId id="267" r:id="rId6"/>
    <p:sldId id="266" r:id="rId7"/>
    <p:sldId id="273" r:id="rId8"/>
    <p:sldId id="274" r:id="rId9"/>
    <p:sldId id="264" r:id="rId10"/>
    <p:sldId id="275" r:id="rId11"/>
    <p:sldId id="276" r:id="rId1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2"/>
    <p:restoredTop sz="94667"/>
  </p:normalViewPr>
  <p:slideViewPr>
    <p:cSldViewPr snapToGrid="0">
      <p:cViewPr varScale="1">
        <p:scale>
          <a:sx n="80" d="100"/>
          <a:sy n="80" d="100"/>
        </p:scale>
        <p:origin x="1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14901D-BAC7-906D-EFA6-47F0730E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D785-7C60-4648-B438-4F89E067BA2B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502B7C-27C2-017C-6A52-DD87F37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2EF960-E422-41EE-54F7-160AFD40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1C62-24D1-40F3-9C57-F2755EC24A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48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AE8495-EA5D-F14D-7CC7-78307754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DC8E-6693-4BBC-9A5A-36867F3D27F1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52AF9-8FBF-0D0C-9483-D0ECFF7E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CE3E1E-EF10-2B0A-FF08-1E3EACA2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57CD-C2AC-46F2-B5A3-8D2D1DAFD6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34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050BB5-B883-A206-4BB5-1EEC9315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64CB-90B1-48F9-815C-5ECD3ACD1BFE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39D5A9-AD35-FF19-2514-D397D716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BB960-0046-12CF-4110-D4FD28CC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6BFD-2AA6-4BF7-BF05-0DB7312E04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9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C89D9A-48CF-8BB3-6567-87B2102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315C-F4D9-4167-A448-4BD31B422F63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ADEE8F-9C93-EF63-B5DD-E77F4AF4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8B4-3D46-4227-C5BC-EADBC7C2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CDF2-E77F-4BE5-8C4E-D1240B0425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3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050BCE-36E3-A87D-45D7-A9CD6CCE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CD0D-8AE9-4739-BB3C-0D4B26B71FAF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9E3AC-AA92-4994-642B-877C25F2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63DA2F-64E7-DDD5-3152-FB17FCD8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8379-203E-4F35-AA61-CBE2AB2F0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54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1CF86C9-9E65-FED2-FB93-211B4C38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2740-0A25-43BA-94A9-7DE6E311E309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2245294-B3A3-67D1-9276-D309EDC5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E9A3933-19F7-BAFB-82A6-FCCB9053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20A5-4FB7-4120-B5D2-7E4C165483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57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5FE10A4-2ABA-A154-D9AB-980B4D16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3CCA-2FD2-4761-AF4D-FB5995CCCF55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324F56F-5C9F-5D25-C1A8-37FB38FE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2F7A0A4-02D2-A225-77FF-A385A29C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C721-3B68-406B-93E2-43833A64D7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43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F66B159-3C17-5F82-83EA-C9F16EE0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0FE2-02AE-4057-AA68-0255F851F47D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041CC9E-3D20-1FD6-F594-7C94C6BD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32F3E6C-1CDB-5883-9C98-23974854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BF0F-4DC8-495F-9B0C-8FD2A77841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3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7C0B7E3-334F-5576-E90A-A9D5DC6B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E94F-4135-4D1D-82F5-EDD1DFD55D93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F798E8E-7482-72BA-2212-3E60E3F8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0D2E9E5-370C-1920-D64A-250D16D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D686-0C5E-4ED6-B90C-713991D3FA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8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C87D32D-B86F-611A-DAAC-E7ED5F0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E9EC-3525-4595-8DFD-EBACBE83558C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306447A-C40A-8452-1CCC-1D7FA9C0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93FCA9B-24F5-7A93-083F-69B7F875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3DF6-F99F-41F9-A1D8-CB2FEC8DE1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6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A88902F-720F-9458-200C-639991AD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9ECA-8929-4FAD-AA8B-5DAB551C0384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7C651CD-D264-4C92-C715-8B7980E4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89CACD1-6BCA-BB01-2BDD-E3E3F496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3FAF-8CAD-4797-9E6B-E63CB9628F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1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1EBEBDC-473E-FA14-8F8C-86B0A32B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4966BA5-2B49-969F-EDC8-114FB6CC9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1EA9E4-FB87-67E6-3876-D4B245C3E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681EBF-C688-4985-9479-6BF417986017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C0D581-7CA0-E58A-711F-E0749390B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DB5C55-89D1-457B-CA3D-BFE60614E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AFEB02-D8BF-41BA-AD65-AA1542D122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4">
            <a:extLst>
              <a:ext uri="{FF2B5EF4-FFF2-40B4-BE49-F238E27FC236}">
                <a16:creationId xmlns:a16="http://schemas.microsoft.com/office/drawing/2014/main" id="{C62405C8-337A-B302-97EC-B15B0C76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" y="-4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35C2C033-49A9-B628-B749-D492FE12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8" y="2274050"/>
            <a:ext cx="6123017" cy="12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m 2" descr="Forma, Retângulo&#10;&#10;Descrição gerada automaticamente ">
            <a:extLst>
              <a:ext uri="{FF2B5EF4-FFF2-40B4-BE49-F238E27FC236}">
                <a16:creationId xmlns:a16="http://schemas.microsoft.com/office/drawing/2014/main" id="{BD214287-8E32-5786-D022-54642466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164013"/>
            <a:ext cx="410997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ixaDeTexto 10">
            <a:extLst>
              <a:ext uri="{FF2B5EF4-FFF2-40B4-BE49-F238E27FC236}">
                <a16:creationId xmlns:a16="http://schemas.microsoft.com/office/drawing/2014/main" id="{94B353AA-CB82-039A-3736-83A2E4A62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82" y="2565460"/>
            <a:ext cx="5664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rgbClr val="091F44"/>
                </a:solidFill>
                <a:latin typeface="Montserrat"/>
                <a:cs typeface="Calibri"/>
              </a:rPr>
              <a:t>Achados da Ultrassonografia </a:t>
            </a:r>
            <a:r>
              <a:rPr lang="pt-BR" altLang="pt-BR" sz="1800" b="1" dirty="0" err="1">
                <a:solidFill>
                  <a:srgbClr val="091F44"/>
                </a:solidFill>
                <a:latin typeface="Montserrat"/>
                <a:cs typeface="Calibri"/>
              </a:rPr>
              <a:t>Transfontanelar</a:t>
            </a:r>
            <a:r>
              <a:rPr lang="pt-BR" altLang="pt-BR" sz="1800" b="1" dirty="0">
                <a:solidFill>
                  <a:srgbClr val="091F44"/>
                </a:solidFill>
                <a:latin typeface="Montserrat"/>
                <a:cs typeface="Calibri"/>
              </a:rPr>
              <a:t> em um Hospital Universitário </a:t>
            </a:r>
            <a:endParaRPr lang="pt-BR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5366" name="CaixaDeTexto 12">
            <a:extLst>
              <a:ext uri="{FF2B5EF4-FFF2-40B4-BE49-F238E27FC236}">
                <a16:creationId xmlns:a16="http://schemas.microsoft.com/office/drawing/2014/main" id="{D2064A37-8C3F-8447-8618-C42DE424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37" y="4321789"/>
            <a:ext cx="3982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1800" b="1" dirty="0">
                <a:solidFill>
                  <a:srgbClr val="091F44"/>
                </a:solidFill>
                <a:latin typeface="Montserrat"/>
                <a:cs typeface="Calibri"/>
              </a:rPr>
              <a:t>Elisabeth Campos de Andrade </a:t>
            </a:r>
            <a:endParaRPr lang="pt-BR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4">
            <a:extLst>
              <a:ext uri="{FF2B5EF4-FFF2-40B4-BE49-F238E27FC236}">
                <a16:creationId xmlns:a16="http://schemas.microsoft.com/office/drawing/2014/main" id="{226BA895-AFD4-2B8D-9E29-C671181F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AAAF065-74E1-200E-22D9-597577234DB6}"/>
              </a:ext>
            </a:extLst>
          </p:cNvPr>
          <p:cNvSpPr/>
          <p:nvPr/>
        </p:nvSpPr>
        <p:spPr>
          <a:xfrm>
            <a:off x="2299719" y="3117796"/>
            <a:ext cx="7580750" cy="8691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A pesquisa fornece informações valiosas sobre o uso da USTF em um ambiente hospitalar universitário e que contribuem para o aprimoramento dos cuidados neonatais </a:t>
            </a:r>
            <a:endParaRPr lang="pt-BR" b="1" dirty="0">
              <a:solidFill>
                <a:srgbClr val="091F44"/>
              </a:solidFill>
              <a:latin typeface="Montserrat"/>
              <a:cs typeface="Calibri"/>
            </a:endParaRPr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AED328A2-CF04-F27B-9B5C-33B11792C449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Conclusões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75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4">
            <a:extLst>
              <a:ext uri="{FF2B5EF4-FFF2-40B4-BE49-F238E27FC236}">
                <a16:creationId xmlns:a16="http://schemas.microsoft.com/office/drawing/2014/main" id="{226BA895-AFD4-2B8D-9E29-C671181F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AAAF065-74E1-200E-22D9-597577234DB6}"/>
              </a:ext>
            </a:extLst>
          </p:cNvPr>
          <p:cNvSpPr/>
          <p:nvPr/>
        </p:nvSpPr>
        <p:spPr>
          <a:xfrm>
            <a:off x="5109593" y="1998608"/>
            <a:ext cx="1901469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Referências</a:t>
            </a:r>
            <a:endParaRPr lang="pt-BR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8FABB9B-F44F-DB60-BB44-A82468665F19}"/>
              </a:ext>
            </a:extLst>
          </p:cNvPr>
          <p:cNvSpPr/>
          <p:nvPr/>
        </p:nvSpPr>
        <p:spPr>
          <a:xfrm>
            <a:off x="284869" y="3027713"/>
            <a:ext cx="11557439" cy="24288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just">
              <a:buAutoNum type="arabicPeriod"/>
            </a:pPr>
            <a:r>
              <a:rPr lang="pt-BR" dirty="0">
                <a:ea typeface="+mn-lt"/>
                <a:cs typeface="+mn-lt"/>
              </a:rPr>
              <a:t>Lowe LH, </a:t>
            </a:r>
            <a:r>
              <a:rPr lang="pt-BR" dirty="0" err="1">
                <a:ea typeface="+mn-lt"/>
                <a:cs typeface="+mn-lt"/>
              </a:rPr>
              <a:t>Bailey</a:t>
            </a:r>
            <a:r>
              <a:rPr lang="pt-BR" dirty="0">
                <a:ea typeface="+mn-lt"/>
                <a:cs typeface="+mn-lt"/>
              </a:rPr>
              <a:t> Z. </a:t>
            </a:r>
            <a:r>
              <a:rPr lang="pt-BR" dirty="0" err="1">
                <a:ea typeface="+mn-lt"/>
                <a:cs typeface="+mn-lt"/>
              </a:rPr>
              <a:t>State-of-the-art</a:t>
            </a:r>
            <a:r>
              <a:rPr lang="pt-BR" dirty="0">
                <a:ea typeface="+mn-lt"/>
                <a:cs typeface="+mn-lt"/>
              </a:rPr>
              <a:t> cranial </a:t>
            </a:r>
            <a:r>
              <a:rPr lang="pt-BR" dirty="0" err="1">
                <a:ea typeface="+mn-lt"/>
                <a:cs typeface="+mn-lt"/>
              </a:rPr>
              <a:t>sonography</a:t>
            </a:r>
            <a:r>
              <a:rPr lang="pt-BR" dirty="0">
                <a:ea typeface="+mn-lt"/>
                <a:cs typeface="+mn-lt"/>
              </a:rPr>
              <a:t>: Part 1, </a:t>
            </a:r>
            <a:r>
              <a:rPr lang="pt-BR" dirty="0" err="1">
                <a:ea typeface="+mn-lt"/>
                <a:cs typeface="+mn-lt"/>
              </a:rPr>
              <a:t>modern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techniques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image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interpretation</a:t>
            </a:r>
            <a:r>
              <a:rPr lang="pt-BR" dirty="0">
                <a:ea typeface="+mn-lt"/>
                <a:cs typeface="+mn-lt"/>
              </a:rPr>
              <a:t>. AJR Am J </a:t>
            </a:r>
            <a:r>
              <a:rPr lang="pt-BR" dirty="0" err="1">
                <a:ea typeface="+mn-lt"/>
                <a:cs typeface="+mn-lt"/>
              </a:rPr>
              <a:t>Roentgenol</a:t>
            </a:r>
            <a:r>
              <a:rPr lang="pt-BR" dirty="0">
                <a:ea typeface="+mn-lt"/>
                <a:cs typeface="+mn-lt"/>
              </a:rPr>
              <a:t>. 2011;196(5):1028-33.</a:t>
            </a:r>
          </a:p>
          <a:p>
            <a:pPr marL="342900" indent="-342900" algn="just">
              <a:buAutoNum type="arabicPeriod"/>
            </a:pPr>
            <a:r>
              <a:rPr lang="pt-BR" dirty="0">
                <a:ea typeface="+mn-lt"/>
                <a:cs typeface="+mn-lt"/>
              </a:rPr>
              <a:t>Vitale V, Rossi E, Di </a:t>
            </a:r>
            <a:r>
              <a:rPr lang="pt-BR" dirty="0" err="1">
                <a:ea typeface="+mn-lt"/>
                <a:cs typeface="+mn-lt"/>
              </a:rPr>
              <a:t>Serafino</a:t>
            </a:r>
            <a:r>
              <a:rPr lang="pt-BR" dirty="0">
                <a:ea typeface="+mn-lt"/>
                <a:cs typeface="+mn-lt"/>
              </a:rPr>
              <a:t> M, Minelli R, </a:t>
            </a:r>
            <a:r>
              <a:rPr lang="pt-BR" dirty="0" err="1">
                <a:ea typeface="+mn-lt"/>
                <a:cs typeface="+mn-lt"/>
              </a:rPr>
              <a:t>Acampora</a:t>
            </a:r>
            <a:r>
              <a:rPr lang="pt-BR" dirty="0">
                <a:ea typeface="+mn-lt"/>
                <a:cs typeface="+mn-lt"/>
              </a:rPr>
              <a:t> C, </a:t>
            </a:r>
            <a:r>
              <a:rPr lang="pt-BR" dirty="0" err="1">
                <a:ea typeface="+mn-lt"/>
                <a:cs typeface="+mn-lt"/>
              </a:rPr>
              <a:t>Iacobellis</a:t>
            </a:r>
            <a:r>
              <a:rPr lang="pt-BR" dirty="0">
                <a:ea typeface="+mn-lt"/>
                <a:cs typeface="+mn-lt"/>
              </a:rPr>
              <a:t> F, et al. </a:t>
            </a:r>
            <a:r>
              <a:rPr lang="pt-BR" dirty="0" err="1">
                <a:ea typeface="+mn-lt"/>
                <a:cs typeface="+mn-lt"/>
              </a:rPr>
              <a:t>Pediatric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encephalic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ultrasonography</a:t>
            </a:r>
            <a:r>
              <a:rPr lang="pt-BR" dirty="0">
                <a:ea typeface="+mn-lt"/>
                <a:cs typeface="+mn-lt"/>
              </a:rPr>
              <a:t>: </a:t>
            </a:r>
            <a:r>
              <a:rPr lang="pt-BR" dirty="0" err="1">
                <a:ea typeface="+mn-lt"/>
                <a:cs typeface="+mn-lt"/>
              </a:rPr>
              <a:t>the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essentials</a:t>
            </a:r>
            <a:r>
              <a:rPr lang="pt-BR" dirty="0">
                <a:ea typeface="+mn-lt"/>
                <a:cs typeface="+mn-lt"/>
              </a:rPr>
              <a:t>. J </a:t>
            </a:r>
            <a:r>
              <a:rPr lang="pt-BR" dirty="0" err="1">
                <a:ea typeface="+mn-lt"/>
                <a:cs typeface="+mn-lt"/>
              </a:rPr>
              <a:t>Ultrasound</a:t>
            </a:r>
            <a:r>
              <a:rPr lang="pt-BR" dirty="0">
                <a:ea typeface="+mn-lt"/>
                <a:cs typeface="+mn-lt"/>
              </a:rPr>
              <a:t>. 2020;23(2):127-137.</a:t>
            </a:r>
          </a:p>
          <a:p>
            <a:pPr marL="342900" indent="-342900" algn="just">
              <a:buAutoNum type="arabicPeriod"/>
            </a:pPr>
            <a:r>
              <a:rPr lang="pt-BR" dirty="0" err="1">
                <a:ea typeface="+mn-lt"/>
                <a:cs typeface="+mn-lt"/>
              </a:rPr>
              <a:t>Papile</a:t>
            </a:r>
            <a:r>
              <a:rPr lang="pt-BR" dirty="0">
                <a:ea typeface="+mn-lt"/>
                <a:cs typeface="+mn-lt"/>
              </a:rPr>
              <a:t> LA, </a:t>
            </a:r>
            <a:r>
              <a:rPr lang="pt-BR" dirty="0" err="1">
                <a:ea typeface="+mn-lt"/>
                <a:cs typeface="+mn-lt"/>
              </a:rPr>
              <a:t>Burstein</a:t>
            </a:r>
            <a:r>
              <a:rPr lang="pt-BR" dirty="0">
                <a:ea typeface="+mn-lt"/>
                <a:cs typeface="+mn-lt"/>
              </a:rPr>
              <a:t> J, </a:t>
            </a:r>
            <a:r>
              <a:rPr lang="pt-BR" dirty="0" err="1">
                <a:ea typeface="+mn-lt"/>
                <a:cs typeface="+mn-lt"/>
              </a:rPr>
              <a:t>Burstein</a:t>
            </a:r>
            <a:r>
              <a:rPr lang="pt-BR" dirty="0">
                <a:ea typeface="+mn-lt"/>
                <a:cs typeface="+mn-lt"/>
              </a:rPr>
              <a:t> R, </a:t>
            </a:r>
            <a:r>
              <a:rPr lang="pt-BR" dirty="0" err="1">
                <a:ea typeface="+mn-lt"/>
                <a:cs typeface="+mn-lt"/>
              </a:rPr>
              <a:t>Koffler</a:t>
            </a:r>
            <a:r>
              <a:rPr lang="pt-BR" dirty="0">
                <a:ea typeface="+mn-lt"/>
                <a:cs typeface="+mn-lt"/>
              </a:rPr>
              <a:t> H. </a:t>
            </a:r>
            <a:r>
              <a:rPr lang="pt-BR" dirty="0" err="1">
                <a:ea typeface="+mn-lt"/>
                <a:cs typeface="+mn-lt"/>
              </a:rPr>
              <a:t>Incidence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evolution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subependymal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intraventricular </a:t>
            </a:r>
            <a:r>
              <a:rPr lang="pt-BR" dirty="0" err="1">
                <a:ea typeface="+mn-lt"/>
                <a:cs typeface="+mn-lt"/>
              </a:rPr>
              <a:t>hemorrhage</a:t>
            </a:r>
            <a:r>
              <a:rPr lang="pt-BR" dirty="0">
                <a:ea typeface="+mn-lt"/>
                <a:cs typeface="+mn-lt"/>
              </a:rPr>
              <a:t>: a </a:t>
            </a:r>
            <a:r>
              <a:rPr lang="pt-BR" dirty="0" err="1">
                <a:ea typeface="+mn-lt"/>
                <a:cs typeface="+mn-lt"/>
              </a:rPr>
              <a:t>study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infants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with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birth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weights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less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than</a:t>
            </a:r>
            <a:r>
              <a:rPr lang="pt-BR" dirty="0">
                <a:ea typeface="+mn-lt"/>
                <a:cs typeface="+mn-lt"/>
              </a:rPr>
              <a:t> 1,500 </a:t>
            </a:r>
            <a:r>
              <a:rPr lang="pt-BR" dirty="0" err="1">
                <a:ea typeface="+mn-lt"/>
                <a:cs typeface="+mn-lt"/>
              </a:rPr>
              <a:t>gm</a:t>
            </a:r>
            <a:r>
              <a:rPr lang="pt-BR" dirty="0">
                <a:ea typeface="+mn-lt"/>
                <a:cs typeface="+mn-lt"/>
              </a:rPr>
              <a:t>. J </a:t>
            </a:r>
            <a:r>
              <a:rPr lang="pt-BR" dirty="0" err="1">
                <a:ea typeface="+mn-lt"/>
                <a:cs typeface="+mn-lt"/>
              </a:rPr>
              <a:t>Pediatr</a:t>
            </a:r>
            <a:r>
              <a:rPr lang="pt-BR" dirty="0">
                <a:ea typeface="+mn-lt"/>
                <a:cs typeface="+mn-lt"/>
              </a:rPr>
              <a:t>. 1978;92(4):529-34.</a:t>
            </a:r>
          </a:p>
          <a:p>
            <a:pPr marL="342900" indent="-342900" algn="just">
              <a:buAutoNum type="arabicPeriod"/>
            </a:pPr>
            <a:r>
              <a:rPr lang="pt-BR" dirty="0" err="1">
                <a:ea typeface="+mn-lt"/>
                <a:cs typeface="+mn-lt"/>
              </a:rPr>
              <a:t>Dudink</a:t>
            </a:r>
            <a:r>
              <a:rPr lang="pt-BR" dirty="0">
                <a:ea typeface="+mn-lt"/>
                <a:cs typeface="+mn-lt"/>
              </a:rPr>
              <a:t> J , Jeanne </a:t>
            </a:r>
            <a:r>
              <a:rPr lang="pt-BR" dirty="0" err="1">
                <a:ea typeface="+mn-lt"/>
                <a:cs typeface="+mn-lt"/>
              </a:rPr>
              <a:t>Steggerda</a:t>
            </a:r>
            <a:r>
              <a:rPr lang="pt-BR" dirty="0">
                <a:ea typeface="+mn-lt"/>
                <a:cs typeface="+mn-lt"/>
              </a:rPr>
              <a:t> S, </a:t>
            </a:r>
            <a:r>
              <a:rPr lang="pt-BR" dirty="0" err="1">
                <a:ea typeface="+mn-lt"/>
                <a:cs typeface="+mn-lt"/>
              </a:rPr>
              <a:t>Horsch</a:t>
            </a:r>
            <a:r>
              <a:rPr lang="pt-BR" dirty="0">
                <a:ea typeface="+mn-lt"/>
                <a:cs typeface="+mn-lt"/>
              </a:rPr>
              <a:t> S. </a:t>
            </a:r>
            <a:r>
              <a:rPr lang="pt-BR" dirty="0" err="1">
                <a:ea typeface="+mn-lt"/>
                <a:cs typeface="+mn-lt"/>
              </a:rPr>
              <a:t>State-of-the-art</a:t>
            </a:r>
            <a:r>
              <a:rPr lang="pt-BR" dirty="0">
                <a:ea typeface="+mn-lt"/>
                <a:cs typeface="+mn-lt"/>
              </a:rPr>
              <a:t> neonatal cerebral </a:t>
            </a:r>
            <a:r>
              <a:rPr lang="pt-BR" dirty="0" err="1">
                <a:ea typeface="+mn-lt"/>
                <a:cs typeface="+mn-lt"/>
              </a:rPr>
              <a:t>ultrasound</a:t>
            </a:r>
            <a:r>
              <a:rPr lang="pt-BR" dirty="0">
                <a:ea typeface="+mn-lt"/>
                <a:cs typeface="+mn-lt"/>
              </a:rPr>
              <a:t>: </a:t>
            </a:r>
            <a:r>
              <a:rPr lang="pt-BR" dirty="0" err="1">
                <a:ea typeface="+mn-lt"/>
                <a:cs typeface="+mn-lt"/>
              </a:rPr>
              <a:t>technique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reporting</a:t>
            </a:r>
            <a:r>
              <a:rPr lang="pt-BR" dirty="0">
                <a:ea typeface="+mn-lt"/>
                <a:cs typeface="+mn-lt"/>
              </a:rPr>
              <a:t>. </a:t>
            </a:r>
            <a:r>
              <a:rPr lang="pt-BR" dirty="0" err="1">
                <a:ea typeface="+mn-lt"/>
                <a:cs typeface="+mn-lt"/>
              </a:rPr>
              <a:t>Pediatr</a:t>
            </a:r>
            <a:r>
              <a:rPr lang="pt-BR" dirty="0">
                <a:ea typeface="+mn-lt"/>
                <a:cs typeface="+mn-lt"/>
              </a:rPr>
              <a:t> Res. 2020;87(</a:t>
            </a:r>
            <a:r>
              <a:rPr lang="pt-BR" dirty="0" err="1">
                <a:ea typeface="+mn-lt"/>
                <a:cs typeface="+mn-lt"/>
              </a:rPr>
              <a:t>Supl</a:t>
            </a:r>
            <a:r>
              <a:rPr lang="pt-BR" dirty="0">
                <a:ea typeface="+mn-lt"/>
                <a:cs typeface="+mn-lt"/>
              </a:rPr>
              <a:t> 1):3-12.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38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95EC5A48-9430-13D6-2D0B-09028AF1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BB6A61-56DF-2D6D-89D5-46097B40C2EF}"/>
              </a:ext>
            </a:extLst>
          </p:cNvPr>
          <p:cNvSpPr txBox="1"/>
          <p:nvPr/>
        </p:nvSpPr>
        <p:spPr>
          <a:xfrm>
            <a:off x="8125179" y="3666068"/>
            <a:ext cx="3349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ea typeface="Calibri"/>
              <a:cs typeface="Arial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89103E7-9DAB-597F-78CD-2ECC037EDB19}"/>
              </a:ext>
            </a:extLst>
          </p:cNvPr>
          <p:cNvSpPr/>
          <p:nvPr/>
        </p:nvSpPr>
        <p:spPr>
          <a:xfrm>
            <a:off x="3621313" y="2939203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Ultrassonografia </a:t>
            </a:r>
            <a:r>
              <a:rPr lang="pt-BR" b="1" dirty="0" err="1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Transfontanela</a:t>
            </a:r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 (USFT) 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35791A8-42D8-D936-24BC-296D38E39598}"/>
              </a:ext>
            </a:extLst>
          </p:cNvPr>
          <p:cNvSpPr/>
          <p:nvPr/>
        </p:nvSpPr>
        <p:spPr>
          <a:xfrm>
            <a:off x="1046868" y="3670652"/>
            <a:ext cx="2925410" cy="10120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Calibri"/>
                <a:cs typeface="Calibri"/>
              </a:rPr>
              <a:t>Largamente utilizada para avaliação de neonatos prematuros 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27E33A6-4367-738F-1E4D-4AB79BC1DCB0}"/>
              </a:ext>
            </a:extLst>
          </p:cNvPr>
          <p:cNvSpPr/>
          <p:nvPr/>
        </p:nvSpPr>
        <p:spPr>
          <a:xfrm>
            <a:off x="4475868" y="3670652"/>
            <a:ext cx="3389754" cy="10120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Calibri"/>
                <a:cs typeface="Calibri"/>
              </a:rPr>
              <a:t>Diagnóstico e acompanhamento de diversas patologias neonatais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0A24203-FAD9-9E24-4313-5984B00F1C78}"/>
              </a:ext>
            </a:extLst>
          </p:cNvPr>
          <p:cNvSpPr/>
          <p:nvPr/>
        </p:nvSpPr>
        <p:spPr>
          <a:xfrm>
            <a:off x="8381117" y="3670651"/>
            <a:ext cx="2925410" cy="10120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Calibri"/>
                <a:cs typeface="Calibri"/>
              </a:rPr>
              <a:t> Alta sensibilidade e acurácia para detecção de anormalidades cranianas 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4" name="Retângulo: Cantos Arredondados 13">
            <a:extLst>
              <a:ext uri="{FF2B5EF4-FFF2-40B4-BE49-F238E27FC236}">
                <a16:creationId xmlns:a16="http://schemas.microsoft.com/office/drawing/2014/main" id="{220AAC8D-C97F-06A2-6E43-0FF20341F075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Introdução e Objetivos 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4" descr="Logotipo&#10;&#10;Descrição gerada automaticamente">
            <a:extLst>
              <a:ext uri="{FF2B5EF4-FFF2-40B4-BE49-F238E27FC236}">
                <a16:creationId xmlns:a16="http://schemas.microsoft.com/office/drawing/2014/main" id="{5BEAFCD3-A975-B6FE-3DA9-60C51C86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5EDB0F-5947-E1AA-E88B-0A9B917633BD}"/>
              </a:ext>
            </a:extLst>
          </p:cNvPr>
          <p:cNvSpPr txBox="1"/>
          <p:nvPr/>
        </p:nvSpPr>
        <p:spPr>
          <a:xfrm>
            <a:off x="6354043" y="1072077"/>
            <a:ext cx="4348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FA009E3-5419-4ED4-9A75-C85606BDD3CF}"/>
              </a:ext>
            </a:extLst>
          </p:cNvPr>
          <p:cNvSpPr/>
          <p:nvPr/>
        </p:nvSpPr>
        <p:spPr>
          <a:xfrm>
            <a:off x="4561906" y="2105765"/>
            <a:ext cx="3068284" cy="6905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Estudo Observacional Descritivo</a:t>
            </a:r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E54C726-74D0-E51A-D63D-9FE74DB9FE09}"/>
              </a:ext>
            </a:extLst>
          </p:cNvPr>
          <p:cNvSpPr/>
          <p:nvPr/>
        </p:nvSpPr>
        <p:spPr>
          <a:xfrm>
            <a:off x="773024" y="3253933"/>
            <a:ext cx="4782785" cy="73818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Serviço de USTF do </a:t>
            </a:r>
            <a:r>
              <a:rPr lang="pt-BR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Hospital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Universitário</a:t>
            </a:r>
            <a:r>
              <a:rPr lang="pt-BR" dirty="0">
                <a:ea typeface="+mn-lt"/>
                <a:cs typeface="+mn-lt"/>
              </a:rPr>
              <a:t> da Universidade Federal de Juiz de Fora (HU-UFJF)</a:t>
            </a:r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B670CC5-8276-E970-CE11-47C8A154E9B8}"/>
              </a:ext>
            </a:extLst>
          </p:cNvPr>
          <p:cNvSpPr/>
          <p:nvPr/>
        </p:nvSpPr>
        <p:spPr>
          <a:xfrm>
            <a:off x="773024" y="4313590"/>
            <a:ext cx="4782785" cy="73818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Neonatos e lactentes submetidos a exames de USTF de agosto de 2022 a agosto de 2023</a:t>
            </a:r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89DAF51-8565-1D1F-36C5-F125D8152BC0}"/>
              </a:ext>
            </a:extLst>
          </p:cNvPr>
          <p:cNvSpPr/>
          <p:nvPr/>
        </p:nvSpPr>
        <p:spPr>
          <a:xfrm>
            <a:off x="6630899" y="3253933"/>
            <a:ext cx="4782785" cy="73818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Aplicação de questionários </a:t>
            </a:r>
            <a:r>
              <a:rPr lang="pt-BR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para</a:t>
            </a:r>
            <a:r>
              <a:rPr lang="pt-BR" dirty="0">
                <a:ea typeface="+mn-lt"/>
                <a:cs typeface="+mn-lt"/>
              </a:rPr>
              <a:t> coleta de dados demográficos</a:t>
            </a:r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F8543F5-C2E9-B88F-5813-933EE0C0105D}"/>
              </a:ext>
            </a:extLst>
          </p:cNvPr>
          <p:cNvSpPr/>
          <p:nvPr/>
        </p:nvSpPr>
        <p:spPr>
          <a:xfrm>
            <a:off x="6630899" y="4313590"/>
            <a:ext cx="4782785" cy="7381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Aparelho de ultrassom </a:t>
            </a:r>
          </a:p>
          <a:p>
            <a:pPr algn="ctr"/>
            <a:r>
              <a:rPr lang="pt-BR" dirty="0">
                <a:ea typeface="+mn-lt"/>
                <a:cs typeface="+mn-lt"/>
              </a:rPr>
              <a:t>PHILIPS modelo </a:t>
            </a:r>
            <a:r>
              <a:rPr lang="pt-BR" dirty="0" err="1">
                <a:ea typeface="+mn-lt"/>
                <a:cs typeface="+mn-lt"/>
              </a:rPr>
              <a:t>Affiniti</a:t>
            </a:r>
            <a:r>
              <a:rPr lang="pt-BR" dirty="0">
                <a:ea typeface="+mn-lt"/>
                <a:cs typeface="+mn-lt"/>
              </a:rPr>
              <a:t> 70G</a:t>
            </a:r>
            <a:endParaRPr lang="pt-BR">
              <a:cs typeface="Calibri"/>
            </a:endParaRPr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F858EBF0-C93B-442B-8788-0B31CBD94C97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Casuística e Métodos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17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4" descr="Logotipo&#10;&#10;Descrição gerada automaticamente">
            <a:extLst>
              <a:ext uri="{FF2B5EF4-FFF2-40B4-BE49-F238E27FC236}">
                <a16:creationId xmlns:a16="http://schemas.microsoft.com/office/drawing/2014/main" id="{D7F3F539-2AEF-3696-8230-D4B9DFCC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2F2678C-5CFA-9F21-FEDF-B00F92374A74}"/>
              </a:ext>
            </a:extLst>
          </p:cNvPr>
          <p:cNvSpPr/>
          <p:nvPr/>
        </p:nvSpPr>
        <p:spPr>
          <a:xfrm>
            <a:off x="5169125" y="2629641"/>
            <a:ext cx="1853846" cy="500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Objetivos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BA7D06E-1D57-D76F-B0CE-1DA3D2FAE24B}"/>
              </a:ext>
            </a:extLst>
          </p:cNvPr>
          <p:cNvSpPr/>
          <p:nvPr/>
        </p:nvSpPr>
        <p:spPr>
          <a:xfrm>
            <a:off x="1046868" y="3670651"/>
            <a:ext cx="2044348" cy="6905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Achados da USTF </a:t>
            </a:r>
            <a:endParaRPr lang="pt-BR" dirty="0">
              <a:cs typeface="Calibri" panose="020F0502020204030204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3FEDF1A-DD8A-B07B-0ADB-B284EC3E4FE6}"/>
              </a:ext>
            </a:extLst>
          </p:cNvPr>
          <p:cNvSpPr/>
          <p:nvPr/>
        </p:nvSpPr>
        <p:spPr>
          <a:xfrm>
            <a:off x="9095492" y="3670652"/>
            <a:ext cx="2044353" cy="6905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Dados clínicos </a:t>
            </a:r>
            <a:endParaRPr lang="pt-BR" dirty="0">
              <a:cs typeface="Calibri" panose="020F0502020204030204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AD495A6-8421-296B-7A1E-53860B4E240F}"/>
              </a:ext>
            </a:extLst>
          </p:cNvPr>
          <p:cNvSpPr/>
          <p:nvPr/>
        </p:nvSpPr>
        <p:spPr>
          <a:xfrm>
            <a:off x="3809118" y="3670652"/>
            <a:ext cx="4580380" cy="6905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Doenças mais frequentemente diagnosticadas em um hospital universitário. </a:t>
            </a:r>
            <a:endParaRPr lang="pt-BR" dirty="0">
              <a:cs typeface="Calibri" panose="020F0502020204030204"/>
            </a:endParaRPr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A845D13A-E53C-4187-BF04-F3707EADC050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Casuística e Métodos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40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4" descr="Logotipo&#10;&#10;Descrição gerada automaticamente">
            <a:extLst>
              <a:ext uri="{FF2B5EF4-FFF2-40B4-BE49-F238E27FC236}">
                <a16:creationId xmlns:a16="http://schemas.microsoft.com/office/drawing/2014/main" id="{EF631C59-F90F-EACF-CF49-7C526472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48" y="-266318"/>
            <a:ext cx="12192000" cy="71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111095-C7DF-7197-3561-50501CCAEDBD}"/>
              </a:ext>
            </a:extLst>
          </p:cNvPr>
          <p:cNvSpPr/>
          <p:nvPr/>
        </p:nvSpPr>
        <p:spPr>
          <a:xfrm>
            <a:off x="6184228" y="3506225"/>
            <a:ext cx="4403034" cy="3809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36 apresentaram resultados normais (28%)</a:t>
            </a:r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C4AE3A5-4A7C-E6BD-E8CA-9F9567EA618A}"/>
              </a:ext>
            </a:extLst>
          </p:cNvPr>
          <p:cNvSpPr/>
          <p:nvPr/>
        </p:nvSpPr>
        <p:spPr>
          <a:xfrm>
            <a:off x="870969" y="3558327"/>
            <a:ext cx="3449284" cy="9405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128 crianças com idades entre 14 dias e 25 meses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0545796-E142-53F0-1945-3B3DEB53B4A2}"/>
              </a:ext>
            </a:extLst>
          </p:cNvPr>
          <p:cNvSpPr/>
          <p:nvPr/>
        </p:nvSpPr>
        <p:spPr>
          <a:xfrm>
            <a:off x="6108847" y="2717620"/>
            <a:ext cx="4579494" cy="3809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52 apresentaram cistos de plexo </a:t>
            </a:r>
            <a:r>
              <a:rPr lang="pt-BR" dirty="0" err="1">
                <a:ea typeface="+mn-lt"/>
                <a:cs typeface="+mn-lt"/>
              </a:rPr>
              <a:t>coróide</a:t>
            </a:r>
            <a:r>
              <a:rPr lang="pt-BR" dirty="0">
                <a:ea typeface="+mn-lt"/>
                <a:cs typeface="+mn-lt"/>
              </a:rPr>
              <a:t> (40%)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97BDBE48-C94D-9F46-2480-F7F3F7D183A5}"/>
              </a:ext>
            </a:extLst>
          </p:cNvPr>
          <p:cNvSpPr/>
          <p:nvPr/>
        </p:nvSpPr>
        <p:spPr>
          <a:xfrm>
            <a:off x="6052699" y="4218072"/>
            <a:ext cx="4691789" cy="3809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34 apresentaram cistos </a:t>
            </a:r>
            <a:r>
              <a:rPr lang="pt-BR" dirty="0" err="1">
                <a:ea typeface="+mn-lt"/>
                <a:cs typeface="+mn-lt"/>
              </a:rPr>
              <a:t>subependimários</a:t>
            </a:r>
            <a:r>
              <a:rPr lang="pt-BR" dirty="0">
                <a:ea typeface="+mn-lt"/>
                <a:cs typeface="+mn-lt"/>
              </a:rPr>
              <a:t> (26%)</a:t>
            </a:r>
            <a:endParaRPr 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A0FE266-76A4-5C3F-4DF0-75D20564325C}"/>
              </a:ext>
            </a:extLst>
          </p:cNvPr>
          <p:cNvSpPr/>
          <p:nvPr/>
        </p:nvSpPr>
        <p:spPr>
          <a:xfrm>
            <a:off x="6276062" y="5006677"/>
            <a:ext cx="4245061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16 apresentaram </a:t>
            </a:r>
            <a:r>
              <a:rPr lang="pt-BR" dirty="0" err="1">
                <a:ea typeface="+mn-lt"/>
                <a:cs typeface="+mn-lt"/>
              </a:rPr>
              <a:t>ventriculomegalias</a:t>
            </a:r>
            <a:r>
              <a:rPr lang="pt-BR" dirty="0">
                <a:ea typeface="+mn-lt"/>
                <a:cs typeface="+mn-lt"/>
              </a:rPr>
              <a:t> (12%)</a:t>
            </a:r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A677EA3-6486-EE9C-BF9D-7B4B7E668F03}"/>
              </a:ext>
            </a:extLst>
          </p:cNvPr>
          <p:cNvSpPr/>
          <p:nvPr/>
        </p:nvSpPr>
        <p:spPr>
          <a:xfrm>
            <a:off x="5133474" y="1837090"/>
            <a:ext cx="6530240" cy="60557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8 associações entre cistos de plexo </a:t>
            </a:r>
            <a:r>
              <a:rPr lang="pt-BR" dirty="0" err="1">
                <a:ea typeface="+mn-lt"/>
                <a:cs typeface="+mn-lt"/>
              </a:rPr>
              <a:t>coróide</a:t>
            </a:r>
            <a:r>
              <a:rPr lang="pt-BR" dirty="0">
                <a:ea typeface="+mn-lt"/>
                <a:cs typeface="+mn-lt"/>
              </a:rPr>
              <a:t> e </a:t>
            </a:r>
            <a:r>
              <a:rPr lang="pt-BR" dirty="0" err="1">
                <a:ea typeface="+mn-lt"/>
                <a:cs typeface="+mn-lt"/>
              </a:rPr>
              <a:t>subependimários</a:t>
            </a:r>
            <a:r>
              <a:rPr lang="pt-BR" dirty="0">
                <a:ea typeface="+mn-lt"/>
                <a:cs typeface="+mn-lt"/>
              </a:rPr>
              <a:t> (6,25%)</a:t>
            </a:r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4A27DE45-F995-4CD0-AFCF-9ADC3CDE345B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Resultados e Discussão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8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Logotipo&#10;&#10;Descrição gerada automaticamente">
            <a:extLst>
              <a:ext uri="{FF2B5EF4-FFF2-40B4-BE49-F238E27FC236}">
                <a16:creationId xmlns:a16="http://schemas.microsoft.com/office/drawing/2014/main" id="{4532B1BD-51E5-4E46-EDE7-51B8573C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1B95BBC-60F2-C4F1-8BA9-A9AF4C590DDE}"/>
              </a:ext>
            </a:extLst>
          </p:cNvPr>
          <p:cNvSpPr/>
          <p:nvPr/>
        </p:nvSpPr>
        <p:spPr>
          <a:xfrm>
            <a:off x="3109344" y="2998733"/>
            <a:ext cx="5961501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Principais indicações para a realização do USTF</a:t>
            </a:r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B255CA1-EE84-BDD6-E639-71CD4B0E4457}"/>
              </a:ext>
            </a:extLst>
          </p:cNvPr>
          <p:cNvSpPr/>
          <p:nvPr/>
        </p:nvSpPr>
        <p:spPr>
          <a:xfrm>
            <a:off x="2963774" y="3551589"/>
            <a:ext cx="6259158" cy="121443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ea typeface="+mn-lt"/>
                <a:cs typeface="+mn-lt"/>
              </a:rPr>
              <a:t>Prematuridade - 37 pacientes (28%)</a:t>
            </a:r>
          </a:p>
          <a:p>
            <a:pPr algn="ctr"/>
            <a:r>
              <a:rPr lang="pt-BR" b="1" dirty="0">
                <a:ea typeface="+mn-lt"/>
                <a:cs typeface="+mn-lt"/>
              </a:rPr>
              <a:t>Infecções congênitas: toxoplasmose - 19 pacientes (15%) e sífilis - 17 pacientes (13%),</a:t>
            </a:r>
          </a:p>
          <a:p>
            <a:pPr algn="ctr"/>
            <a:r>
              <a:rPr lang="pt-BR" b="1" dirty="0">
                <a:cs typeface="Calibri"/>
              </a:rPr>
              <a:t>Aumento do perímetro cefálico - 16 pacientes </a:t>
            </a:r>
            <a:r>
              <a:rPr lang="pt-BR" b="1" dirty="0">
                <a:ea typeface="+mn-lt"/>
                <a:cs typeface="+mn-lt"/>
              </a:rPr>
              <a:t>(12,5%) </a:t>
            </a:r>
            <a:endParaRPr lang="pt-BR" b="1" dirty="0">
              <a:cs typeface="Calibri"/>
            </a:endParaRPr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8ED0FABA-2FD0-3587-60F0-AB9BE53DE96D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Resultados e Discussão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12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95EC5A48-9430-13D6-2D0B-09028AF1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BB6A61-56DF-2D6D-89D5-46097B40C2EF}"/>
              </a:ext>
            </a:extLst>
          </p:cNvPr>
          <p:cNvSpPr txBox="1"/>
          <p:nvPr/>
        </p:nvSpPr>
        <p:spPr>
          <a:xfrm>
            <a:off x="8125179" y="3666068"/>
            <a:ext cx="3349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ea typeface="Calibri"/>
              <a:cs typeface="Arial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35791A8-42D8-D936-24BC-296D38E39598}"/>
              </a:ext>
            </a:extLst>
          </p:cNvPr>
          <p:cNvSpPr/>
          <p:nvPr/>
        </p:nvSpPr>
        <p:spPr>
          <a:xfrm>
            <a:off x="4285369" y="3230121"/>
            <a:ext cx="3615972" cy="3929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Avaliação de neonatos e lactentes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0A24203-FAD9-9E24-4313-5984B00F1C78}"/>
              </a:ext>
            </a:extLst>
          </p:cNvPr>
          <p:cNvSpPr/>
          <p:nvPr/>
        </p:nvSpPr>
        <p:spPr>
          <a:xfrm>
            <a:off x="3701961" y="4039745"/>
            <a:ext cx="4782785" cy="4405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Diagnóstico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precoce</a:t>
            </a:r>
            <a:r>
              <a:rPr lang="en-US">
                <a:ea typeface="+mn-lt"/>
                <a:cs typeface="+mn-lt"/>
              </a:rPr>
              <a:t> de anormalidades cerebrais </a:t>
            </a:r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9CD756D-571E-B8E9-D0DB-96F945C7CB95}"/>
              </a:ext>
            </a:extLst>
          </p:cNvPr>
          <p:cNvSpPr/>
          <p:nvPr/>
        </p:nvSpPr>
        <p:spPr>
          <a:xfrm>
            <a:off x="4740500" y="2355800"/>
            <a:ext cx="2711094" cy="46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Relevância da USTF :</a:t>
            </a:r>
            <a:endParaRPr lang="pt-BR" dirty="0"/>
          </a:p>
        </p:txBody>
      </p:sp>
      <p:sp>
        <p:nvSpPr>
          <p:cNvPr id="4" name="Retângulo: Cantos Arredondados 13">
            <a:extLst>
              <a:ext uri="{FF2B5EF4-FFF2-40B4-BE49-F238E27FC236}">
                <a16:creationId xmlns:a16="http://schemas.microsoft.com/office/drawing/2014/main" id="{956479C0-69D8-25BC-2408-58CFC35DA460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Conclusões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57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95EC5A48-9430-13D6-2D0B-09028AF1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29DEBD7-C697-ADF6-D774-32F31FADFBD8}"/>
              </a:ext>
            </a:extLst>
          </p:cNvPr>
          <p:cNvSpPr/>
          <p:nvPr/>
        </p:nvSpPr>
        <p:spPr>
          <a:xfrm>
            <a:off x="3954687" y="2558205"/>
            <a:ext cx="4282718" cy="3929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Principais achados anormais :</a:t>
            </a:r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E61FF91-E974-0DD6-0F01-C8FCD2AAB709}"/>
              </a:ext>
            </a:extLst>
          </p:cNvPr>
          <p:cNvSpPr/>
          <p:nvPr/>
        </p:nvSpPr>
        <p:spPr>
          <a:xfrm>
            <a:off x="4285369" y="3789714"/>
            <a:ext cx="3615972" cy="3929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Cistos </a:t>
            </a:r>
            <a:r>
              <a:rPr lang="pt-BR" dirty="0" err="1">
                <a:ea typeface="+mn-lt"/>
                <a:cs typeface="+mn-lt"/>
              </a:rPr>
              <a:t>Subependimários</a:t>
            </a:r>
            <a:endParaRPr lang="pt-BR" dirty="0" err="1">
              <a:cs typeface="Calibr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172CE17-5586-0D9D-8C70-FB4160950E8E}"/>
              </a:ext>
            </a:extLst>
          </p:cNvPr>
          <p:cNvSpPr/>
          <p:nvPr/>
        </p:nvSpPr>
        <p:spPr>
          <a:xfrm>
            <a:off x="4285369" y="4349308"/>
            <a:ext cx="3615972" cy="3929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 err="1">
                <a:ea typeface="+mn-lt"/>
                <a:cs typeface="+mn-lt"/>
              </a:rPr>
              <a:t>Ventriculomegalias</a:t>
            </a:r>
            <a:endParaRPr lang="pt-BR" dirty="0" err="1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7CCC929-3C85-6978-3836-B8DF3E34D80E}"/>
              </a:ext>
            </a:extLst>
          </p:cNvPr>
          <p:cNvSpPr/>
          <p:nvPr/>
        </p:nvSpPr>
        <p:spPr>
          <a:xfrm>
            <a:off x="4285369" y="3230121"/>
            <a:ext cx="3615972" cy="3929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ea typeface="+mn-lt"/>
                <a:cs typeface="+mn-lt"/>
              </a:rPr>
              <a:t>Cistos </a:t>
            </a:r>
            <a:r>
              <a:rPr lang="pt-BR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de</a:t>
            </a:r>
            <a:r>
              <a:rPr lang="pt-BR" dirty="0">
                <a:ea typeface="+mn-lt"/>
                <a:cs typeface="+mn-lt"/>
              </a:rPr>
              <a:t> Plexo </a:t>
            </a:r>
            <a:r>
              <a:rPr lang="pt-BR" err="1">
                <a:ea typeface="+mn-lt"/>
                <a:cs typeface="+mn-lt"/>
              </a:rPr>
              <a:t>Coróide</a:t>
            </a:r>
            <a:endParaRPr lang="pt-BR" err="1"/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AF402765-7472-726A-A460-5310CA19CC35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Conclusões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8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4">
            <a:extLst>
              <a:ext uri="{FF2B5EF4-FFF2-40B4-BE49-F238E27FC236}">
                <a16:creationId xmlns:a16="http://schemas.microsoft.com/office/drawing/2014/main" id="{226BA895-AFD4-2B8D-9E29-C671181F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3E15D8A-AA06-CA82-798A-F189612FF86F}"/>
              </a:ext>
            </a:extLst>
          </p:cNvPr>
          <p:cNvSpPr/>
          <p:nvPr/>
        </p:nvSpPr>
        <p:spPr>
          <a:xfrm>
            <a:off x="2799781" y="3105889"/>
            <a:ext cx="6592532" cy="6429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A colaboração entre profissionais de diversas áreas é essencial para o cuidado integral desses pacientes</a:t>
            </a:r>
            <a:endParaRPr lang="pt-BR" dirty="0"/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A9D56566-437E-604A-0A3C-633B62E318E0}"/>
              </a:ext>
            </a:extLst>
          </p:cNvPr>
          <p:cNvSpPr/>
          <p:nvPr/>
        </p:nvSpPr>
        <p:spPr>
          <a:xfrm>
            <a:off x="6430436" y="763882"/>
            <a:ext cx="5044720" cy="416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rgbClr val="091F44"/>
                </a:solidFill>
                <a:latin typeface="Montserrat"/>
                <a:ea typeface="+mn-lt"/>
                <a:cs typeface="+mn-lt"/>
              </a:rPr>
              <a:t>Conclusões</a:t>
            </a:r>
            <a:endParaRPr lang="pt-BR" dirty="0">
              <a:solidFill>
                <a:srgbClr val="091F44"/>
              </a:solidFill>
              <a:latin typeface="Montserra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965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416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Elisabeth Andrade</cp:lastModifiedBy>
  <cp:revision>878</cp:revision>
  <dcterms:created xsi:type="dcterms:W3CDTF">2023-08-01T17:59:45Z</dcterms:created>
  <dcterms:modified xsi:type="dcterms:W3CDTF">2023-08-21T20:37:47Z</dcterms:modified>
</cp:coreProperties>
</file>