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embeddedFontLst>
    <p:embeddedFont>
      <p:font typeface="Calibri" panose="020F0502020204030204" pitchFamily="34" charset="0"/>
      <p:regular r:id="rId15"/>
      <p:bold r:id="rId16"/>
      <p:italic r:id="rId17"/>
      <p:boldItalic r:id="rId18"/>
    </p:embeddedFont>
    <p:embeddedFont>
      <p:font typeface="Montserrat" pitchFamily="2" charset="77"/>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3" roundtripDataSignature="AMtx7mi/3eJ80w1De5VkO5/qvvR78loWQ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48"/>
  </p:normalViewPr>
  <p:slideViewPr>
    <p:cSldViewPr snapToGrid="0">
      <p:cViewPr varScale="1">
        <p:scale>
          <a:sx n="112" d="100"/>
          <a:sy n="112" d="100"/>
        </p:scale>
        <p:origin x="480"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1.fntdata"/><Relationship Id="rId23" Type="http://customschemas.google.com/relationships/presentationmetadata" Target="metadata"/><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1e86a5e597c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7" name="Google Shape;177;g1e86a5e597c_0_3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1e86a5e597c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2" name="Google Shape;192;g1e86a5e597c_0_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1e86a5e597c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9" name="Google Shape;199;g1e86a5e597c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3" name="Google Shape;93;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1e86a5e597c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g1e86a5e597c_0_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1e86a5e597c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9" name="Google Shape;109;g1e86a5e597c_0_2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1e86a5e597c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 name="Google Shape;116;g1e86a5e597c_0_2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1e86a5e597c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7" name="Google Shape;127;g1e86a5e597c_0_1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1e86a5e597c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1" name="Google Shape;141;g1e86a5e597c_0_1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1e86a5e597c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4" name="Google Shape;154;g1e86a5e597c_0_3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1e86a5e597c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6" name="Google Shape;166;g1e86a5e597c_0_3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lide de Título" type="title">
  <p:cSld name="TITLE">
    <p:spTree>
      <p:nvGrpSpPr>
        <p:cNvPr id="1" name="Shape 11"/>
        <p:cNvGrpSpPr/>
        <p:nvPr/>
      </p:nvGrpSpPr>
      <p:grpSpPr>
        <a:xfrm>
          <a:off x="0" y="0"/>
          <a:ext cx="0" cy="0"/>
          <a:chOff x="0" y="0"/>
          <a:chExt cx="0" cy="0"/>
        </a:xfrm>
      </p:grpSpPr>
      <p:sp>
        <p:nvSpPr>
          <p:cNvPr id="12" name="Google Shape;12;p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SzPts val="1400"/>
              <a:buNone/>
              <a:defRPr sz="60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3" name="Google Shape;13;p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beçalho da Seção" type="secHead">
  <p:cSld name="SECTION_HEADER">
    <p:spTree>
      <p:nvGrpSpPr>
        <p:cNvPr id="1" name="Shape 68"/>
        <p:cNvGrpSpPr/>
        <p:nvPr/>
      </p:nvGrpSpPr>
      <p:grpSpPr>
        <a:xfrm>
          <a:off x="0" y="0"/>
          <a:ext cx="0" cy="0"/>
          <a:chOff x="0" y="0"/>
          <a:chExt cx="0" cy="0"/>
        </a:xfrm>
      </p:grpSpPr>
      <p:sp>
        <p:nvSpPr>
          <p:cNvPr id="69" name="Google Shape;69;p1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60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70" name="Google Shape;70;p1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71" name="Google Shape;71;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e Conteúdo" type="obj">
  <p:cSld name="OBJECT">
    <p:spTree>
      <p:nvGrpSpPr>
        <p:cNvPr id="1" name="Shape 74"/>
        <p:cNvGrpSpPr/>
        <p:nvPr/>
      </p:nvGrpSpPr>
      <p:grpSpPr>
        <a:xfrm>
          <a:off x="0" y="0"/>
          <a:ext cx="0" cy="0"/>
          <a:chOff x="0" y="0"/>
          <a:chExt cx="0" cy="0"/>
        </a:xfrm>
      </p:grpSpPr>
      <p:sp>
        <p:nvSpPr>
          <p:cNvPr id="75" name="Google Shape;75;p16"/>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76" name="Google Shape;76;p16"/>
          <p:cNvSpPr txBox="1">
            <a:spLocks noGrp="1"/>
          </p:cNvSpPr>
          <p:nvPr>
            <p:ph type="body" idx="1"/>
          </p:nvPr>
        </p:nvSpPr>
        <p:spPr>
          <a:xfrm>
            <a:off x="838200" y="1825625"/>
            <a:ext cx="10515600" cy="4351337"/>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exto e Título Vertical" type="vertTitleAndTx">
  <p:cSld name="VERTICAL_TITLE_AND_VERTICAL_TEXT">
    <p:spTree>
      <p:nvGrpSpPr>
        <p:cNvPr id="1" name="Shape 17"/>
        <p:cNvGrpSpPr/>
        <p:nvPr/>
      </p:nvGrpSpPr>
      <p:grpSpPr>
        <a:xfrm>
          <a:off x="0" y="0"/>
          <a:ext cx="0" cy="0"/>
          <a:chOff x="0" y="0"/>
          <a:chExt cx="0" cy="0"/>
        </a:xfrm>
      </p:grpSpPr>
      <p:sp>
        <p:nvSpPr>
          <p:cNvPr id="18" name="Google Shape;18;p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9" name="Google Shape;19;p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ítulo e Texto Vertical" type="vertTx">
  <p:cSld name="VERTICAL_TEXT">
    <p:spTree>
      <p:nvGrpSpPr>
        <p:cNvPr id="1" name="Shape 23"/>
        <p:cNvGrpSpPr/>
        <p:nvPr/>
      </p:nvGrpSpPr>
      <p:grpSpPr>
        <a:xfrm>
          <a:off x="0" y="0"/>
          <a:ext cx="0" cy="0"/>
          <a:chOff x="0" y="0"/>
          <a:chExt cx="0" cy="0"/>
        </a:xfrm>
      </p:grpSpPr>
      <p:sp>
        <p:nvSpPr>
          <p:cNvPr id="24" name="Google Shape;24;p8"/>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5" name="Google Shape;25;p8"/>
          <p:cNvSpPr txBox="1">
            <a:spLocks noGrp="1"/>
          </p:cNvSpPr>
          <p:nvPr>
            <p:ph type="body" idx="1"/>
          </p:nvPr>
        </p:nvSpPr>
        <p:spPr>
          <a:xfrm rot="5400000">
            <a:off x="3920332" y="-1256507"/>
            <a:ext cx="4351337"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Imagem com Legenda" type="picTx">
  <p:cSld name="PICTURE_WITH_CAPTION_TEXT">
    <p:spTree>
      <p:nvGrpSpPr>
        <p:cNvPr id="1" name="Shape 29"/>
        <p:cNvGrpSpPr/>
        <p:nvPr/>
      </p:nvGrpSpPr>
      <p:grpSpPr>
        <a:xfrm>
          <a:off x="0" y="0"/>
          <a:ext cx="0" cy="0"/>
          <a:chOff x="0" y="0"/>
          <a:chExt cx="0" cy="0"/>
        </a:xfrm>
      </p:grpSpPr>
      <p:sp>
        <p:nvSpPr>
          <p:cNvPr id="30" name="Google Shape;30;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32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1" name="Google Shape;31;p9"/>
          <p:cNvSpPr>
            <a:spLocks noGrp="1"/>
          </p:cNvSpPr>
          <p:nvPr>
            <p:ph type="pic" idx="2"/>
          </p:nvPr>
        </p:nvSpPr>
        <p:spPr>
          <a:xfrm>
            <a:off x="5183188" y="987425"/>
            <a:ext cx="6172200" cy="4873625"/>
          </a:xfrm>
          <a:prstGeom prst="rect">
            <a:avLst/>
          </a:prstGeom>
          <a:noFill/>
          <a:ln>
            <a:noFill/>
          </a:ln>
        </p:spPr>
      </p:sp>
      <p:sp>
        <p:nvSpPr>
          <p:cNvPr id="32" name="Google Shape;32;p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33" name="Google Shape;33;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údo com Legenda" type="objTx">
  <p:cSld name="OBJECT_WITH_CAPTION_TEXT">
    <p:spTree>
      <p:nvGrpSpPr>
        <p:cNvPr id="1" name="Shape 36"/>
        <p:cNvGrpSpPr/>
        <p:nvPr/>
      </p:nvGrpSpPr>
      <p:grpSpPr>
        <a:xfrm>
          <a:off x="0" y="0"/>
          <a:ext cx="0" cy="0"/>
          <a:chOff x="0" y="0"/>
          <a:chExt cx="0" cy="0"/>
        </a:xfrm>
      </p:grpSpPr>
      <p:sp>
        <p:nvSpPr>
          <p:cNvPr id="37" name="Google Shape;37;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32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8" name="Google Shape;38;p1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39" name="Google Shape;39;p1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0" name="Google Shape;40;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Em Branco" type="blank">
  <p:cSld name="BLANK">
    <p:spTree>
      <p:nvGrpSpPr>
        <p:cNvPr id="1" name="Shape 43"/>
        <p:cNvGrpSpPr/>
        <p:nvPr/>
      </p:nvGrpSpPr>
      <p:grpSpPr>
        <a:xfrm>
          <a:off x="0" y="0"/>
          <a:ext cx="0" cy="0"/>
          <a:chOff x="0" y="0"/>
          <a:chExt cx="0" cy="0"/>
        </a:xfrm>
      </p:grpSpPr>
      <p:sp>
        <p:nvSpPr>
          <p:cNvPr id="44" name="Google Shape;44;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omente Título" type="titleOnly">
  <p:cSld name="TITLE_ONLY">
    <p:spTree>
      <p:nvGrpSpPr>
        <p:cNvPr id="1" name="Shape 47"/>
        <p:cNvGrpSpPr/>
        <p:nvPr/>
      </p:nvGrpSpPr>
      <p:grpSpPr>
        <a:xfrm>
          <a:off x="0" y="0"/>
          <a:ext cx="0" cy="0"/>
          <a:chOff x="0" y="0"/>
          <a:chExt cx="0" cy="0"/>
        </a:xfrm>
      </p:grpSpPr>
      <p:sp>
        <p:nvSpPr>
          <p:cNvPr id="48" name="Google Shape;48;p12"/>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49" name="Google Shape;49;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ação" type="twoTxTwoObj">
  <p:cSld name="TWO_OBJECTS_WITH_TEXT">
    <p:spTree>
      <p:nvGrpSpPr>
        <p:cNvPr id="1" name="Shape 52"/>
        <p:cNvGrpSpPr/>
        <p:nvPr/>
      </p:nvGrpSpPr>
      <p:grpSpPr>
        <a:xfrm>
          <a:off x="0" y="0"/>
          <a:ext cx="0" cy="0"/>
          <a:chOff x="0" y="0"/>
          <a:chExt cx="0" cy="0"/>
        </a:xfrm>
      </p:grpSpPr>
      <p:sp>
        <p:nvSpPr>
          <p:cNvPr id="53" name="Google Shape;53;p13"/>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54" name="Google Shape;54;p13"/>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5" name="Google Shape;55;p13"/>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13"/>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7" name="Google Shape;57;p13"/>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Duas Partes de Conteúdo" type="twoObj">
  <p:cSld name="TWO_OBJECTS">
    <p:spTree>
      <p:nvGrpSpPr>
        <p:cNvPr id="1" name="Shape 61"/>
        <p:cNvGrpSpPr/>
        <p:nvPr/>
      </p:nvGrpSpPr>
      <p:grpSpPr>
        <a:xfrm>
          <a:off x="0" y="0"/>
          <a:ext cx="0" cy="0"/>
          <a:chOff x="0" y="0"/>
          <a:chExt cx="0" cy="0"/>
        </a:xfrm>
      </p:grpSpPr>
      <p:sp>
        <p:nvSpPr>
          <p:cNvPr id="62" name="Google Shape;62;p14"/>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63" name="Google Shape;63;p1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 name="Google Shape;64;p1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 name="Google Shape;65;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5"/>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7" name="Google Shape;7;p5"/>
          <p:cNvSpPr txBox="1">
            <a:spLocks noGrp="1"/>
          </p:cNvSpPr>
          <p:nvPr>
            <p:ph type="body" idx="1"/>
          </p:nvPr>
        </p:nvSpPr>
        <p:spPr>
          <a:xfrm>
            <a:off x="838200" y="1825625"/>
            <a:ext cx="10515600" cy="4351337"/>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200" b="0" i="0" u="none" strike="noStrike" cap="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3"/>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85" name="Google Shape;85;p3" descr="Forma, Retângulo&#10;&#10;Descrição gerada automaticamente"/>
          <p:cNvPicPr preferRelativeResize="0"/>
          <p:nvPr/>
        </p:nvPicPr>
        <p:blipFill rotWithShape="1">
          <a:blip r:embed="rId4">
            <a:alphaModFix/>
          </a:blip>
          <a:srcRect/>
          <a:stretch/>
        </p:blipFill>
        <p:spPr>
          <a:xfrm>
            <a:off x="6851650" y="1900237"/>
            <a:ext cx="2816225" cy="606425"/>
          </a:xfrm>
          <a:prstGeom prst="rect">
            <a:avLst/>
          </a:prstGeom>
          <a:noFill/>
          <a:ln>
            <a:noFill/>
          </a:ln>
        </p:spPr>
      </p:pic>
      <p:pic>
        <p:nvPicPr>
          <p:cNvPr id="86" name="Google Shape;86;p3" descr="Forma, Retângulo&#10;&#10;Descrição gerada automaticamente "/>
          <p:cNvPicPr preferRelativeResize="0"/>
          <p:nvPr/>
        </p:nvPicPr>
        <p:blipFill rotWithShape="1">
          <a:blip r:embed="rId5">
            <a:alphaModFix/>
          </a:blip>
          <a:srcRect/>
          <a:stretch/>
        </p:blipFill>
        <p:spPr>
          <a:xfrm>
            <a:off x="615137" y="3608462"/>
            <a:ext cx="3103562" cy="668337"/>
          </a:xfrm>
          <a:prstGeom prst="rect">
            <a:avLst/>
          </a:prstGeom>
          <a:noFill/>
          <a:ln>
            <a:noFill/>
          </a:ln>
        </p:spPr>
      </p:pic>
      <p:sp>
        <p:nvSpPr>
          <p:cNvPr id="87" name="Google Shape;87;p3"/>
          <p:cNvSpPr txBox="1"/>
          <p:nvPr/>
        </p:nvSpPr>
        <p:spPr>
          <a:xfrm>
            <a:off x="7425325" y="1964938"/>
            <a:ext cx="1538400" cy="477000"/>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rgbClr val="091F44"/>
              </a:buClr>
              <a:buSzPts val="1800"/>
              <a:buFont typeface="Montserrat"/>
              <a:buNone/>
            </a:pPr>
            <a:r>
              <a:rPr lang="en-US" sz="2500" b="1" i="0" u="none" strike="noStrike" cap="none">
                <a:solidFill>
                  <a:srgbClr val="091F44"/>
                </a:solidFill>
                <a:latin typeface="Montserrat"/>
                <a:ea typeface="Montserrat"/>
                <a:cs typeface="Montserrat"/>
                <a:sym typeface="Montserrat"/>
              </a:rPr>
              <a:t> </a:t>
            </a:r>
            <a:r>
              <a:rPr lang="en-US" sz="2500" b="1" i="0" u="none" strike="noStrike" cap="none">
                <a:solidFill>
                  <a:srgbClr val="091F44"/>
                </a:solidFill>
                <a:latin typeface="Calibri"/>
                <a:ea typeface="Calibri"/>
                <a:cs typeface="Calibri"/>
                <a:sym typeface="Calibri"/>
              </a:rPr>
              <a:t>TÍTULO </a:t>
            </a:r>
            <a:endParaRPr sz="2500">
              <a:latin typeface="Calibri"/>
              <a:ea typeface="Calibri"/>
              <a:cs typeface="Calibri"/>
              <a:sym typeface="Calibri"/>
            </a:endParaRPr>
          </a:p>
        </p:txBody>
      </p:sp>
      <p:sp>
        <p:nvSpPr>
          <p:cNvPr id="88" name="Google Shape;88;p3"/>
          <p:cNvSpPr txBox="1"/>
          <p:nvPr/>
        </p:nvSpPr>
        <p:spPr>
          <a:xfrm>
            <a:off x="6372200" y="2520950"/>
            <a:ext cx="5139600" cy="1754700"/>
          </a:xfrm>
          <a:prstGeom prst="rect">
            <a:avLst/>
          </a:prstGeom>
          <a:noFill/>
          <a:ln>
            <a:noFill/>
          </a:ln>
        </p:spPr>
        <p:txBody>
          <a:bodyPr spcFirstLastPara="1" wrap="square" lIns="91425" tIns="45700" rIns="91425" bIns="45700" anchor="t" anchorCtr="0">
            <a:spAutoFit/>
          </a:bodyPr>
          <a:lstStyle/>
          <a:p>
            <a:pPr marL="457200" marR="0" lvl="0" indent="-342900" algn="l" rtl="0">
              <a:lnSpc>
                <a:spcPct val="100000"/>
              </a:lnSpc>
              <a:spcBef>
                <a:spcPts val="0"/>
              </a:spcBef>
              <a:spcAft>
                <a:spcPts val="0"/>
              </a:spcAft>
              <a:buClr>
                <a:schemeClr val="lt1"/>
              </a:buClr>
              <a:buSzPts val="1800"/>
              <a:buFont typeface="Calibri"/>
              <a:buChar char="●"/>
            </a:pPr>
            <a:r>
              <a:rPr lang="en-US" sz="1800">
                <a:solidFill>
                  <a:schemeClr val="lt1"/>
                </a:solidFill>
                <a:latin typeface="Calibri"/>
                <a:ea typeface="Calibri"/>
                <a:cs typeface="Calibri"/>
                <a:sym typeface="Calibri"/>
              </a:rPr>
              <a:t>AVALIAÇÃO ULTRASSONOGRÁFICA DA HIPERPLASIA PROSTÁTICA BENIGNA (HPB) ATRAVÉS DA PROTRUSÃO PROSTÁTICA INTRAVESICAL (PPI).</a:t>
            </a:r>
            <a:endParaRPr sz="1800">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endParaRPr sz="1800">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lt1"/>
              </a:buClr>
              <a:buSzPts val="1800"/>
              <a:buFont typeface="Calibri"/>
              <a:buNone/>
            </a:pPr>
            <a:endParaRPr sz="1800">
              <a:solidFill>
                <a:schemeClr val="lt1"/>
              </a:solidFill>
              <a:latin typeface="Calibri"/>
              <a:ea typeface="Calibri"/>
              <a:cs typeface="Calibri"/>
              <a:sym typeface="Calibri"/>
            </a:endParaRPr>
          </a:p>
        </p:txBody>
      </p:sp>
      <p:sp>
        <p:nvSpPr>
          <p:cNvPr id="89" name="Google Shape;89;p3"/>
          <p:cNvSpPr txBox="1"/>
          <p:nvPr/>
        </p:nvSpPr>
        <p:spPr>
          <a:xfrm>
            <a:off x="1299662" y="3682562"/>
            <a:ext cx="2098800" cy="738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91F44"/>
              </a:buClr>
              <a:buSzPts val="1800"/>
              <a:buFont typeface="Montserrat"/>
              <a:buNone/>
            </a:pPr>
            <a:r>
              <a:rPr lang="en-US" sz="2400" b="1">
                <a:solidFill>
                  <a:srgbClr val="091F44"/>
                </a:solidFill>
                <a:latin typeface="Calibri"/>
                <a:ea typeface="Calibri"/>
                <a:cs typeface="Calibri"/>
                <a:sym typeface="Calibri"/>
              </a:rPr>
              <a:t>Autores</a:t>
            </a:r>
            <a:endParaRPr sz="2400" b="1">
              <a:solidFill>
                <a:srgbClr val="091F44"/>
              </a:solidFill>
              <a:latin typeface="Calibri"/>
              <a:ea typeface="Calibri"/>
              <a:cs typeface="Calibri"/>
              <a:sym typeface="Calibri"/>
            </a:endParaRPr>
          </a:p>
          <a:p>
            <a:pPr marL="0" marR="0" lvl="0" indent="0" algn="ctr" rtl="0">
              <a:lnSpc>
                <a:spcPct val="100000"/>
              </a:lnSpc>
              <a:spcBef>
                <a:spcPts val="0"/>
              </a:spcBef>
              <a:spcAft>
                <a:spcPts val="0"/>
              </a:spcAft>
              <a:buClr>
                <a:srgbClr val="091F44"/>
              </a:buClr>
              <a:buSzPts val="1800"/>
              <a:buFont typeface="Montserrat"/>
              <a:buNone/>
            </a:pPr>
            <a:endParaRPr sz="1800" b="1">
              <a:solidFill>
                <a:srgbClr val="091F44"/>
              </a:solidFill>
              <a:latin typeface="Montserrat"/>
              <a:ea typeface="Montserrat"/>
              <a:cs typeface="Montserrat"/>
              <a:sym typeface="Montserrat"/>
            </a:endParaRPr>
          </a:p>
        </p:txBody>
      </p:sp>
      <p:sp>
        <p:nvSpPr>
          <p:cNvPr id="90" name="Google Shape;90;p3"/>
          <p:cNvSpPr txBox="1"/>
          <p:nvPr/>
        </p:nvSpPr>
        <p:spPr>
          <a:xfrm>
            <a:off x="826450" y="4421450"/>
            <a:ext cx="11294700" cy="1200288"/>
          </a:xfrm>
          <a:prstGeom prst="rect">
            <a:avLst/>
          </a:prstGeom>
          <a:noFill/>
          <a:ln>
            <a:noFill/>
          </a:ln>
        </p:spPr>
        <p:txBody>
          <a:bodyPr spcFirstLastPara="1" wrap="square" lIns="91425" tIns="45700" rIns="91425" bIns="45700" anchor="t" anchorCtr="0">
            <a:spAutoFit/>
          </a:bodyPr>
          <a:lstStyle/>
          <a:p>
            <a:pPr marL="457200" marR="0" lvl="0" indent="-342900" algn="l" rtl="0">
              <a:lnSpc>
                <a:spcPct val="100000"/>
              </a:lnSpc>
              <a:spcBef>
                <a:spcPts val="0"/>
              </a:spcBef>
              <a:spcAft>
                <a:spcPts val="0"/>
              </a:spcAft>
              <a:buClr>
                <a:schemeClr val="lt1"/>
              </a:buClr>
              <a:buSzPts val="1800"/>
              <a:buFont typeface="Calibri"/>
              <a:buChar char="●"/>
            </a:pPr>
            <a:r>
              <a:rPr lang="en-US" sz="1800" dirty="0">
                <a:solidFill>
                  <a:schemeClr val="lt1"/>
                </a:solidFill>
                <a:latin typeface="Calibri"/>
                <a:ea typeface="Calibri"/>
                <a:cs typeface="Calibri"/>
                <a:sym typeface="Calibri"/>
              </a:rPr>
              <a:t>ANDRE,C.O¹; VIOLA,E.M.R.¹; MEDEIRO,L.F.F¹.; MACCHIA.P.¹; MIYAHIRA,S.M¹</a:t>
            </a:r>
            <a:r>
              <a:rPr lang="en-US" sz="1800">
                <a:solidFill>
                  <a:schemeClr val="lt1"/>
                </a:solidFill>
                <a:latin typeface="Calibri"/>
                <a:ea typeface="Calibri"/>
                <a:cs typeface="Calibri"/>
                <a:sym typeface="Calibri"/>
              </a:rPr>
              <a:t>; PIBER, L.S² </a:t>
            </a:r>
            <a:endParaRPr sz="1800">
              <a:solidFill>
                <a:schemeClr val="lt1"/>
              </a:solidFill>
              <a:latin typeface="Calibri"/>
              <a:ea typeface="Calibri"/>
              <a:cs typeface="Calibri"/>
              <a:sym typeface="Calibri"/>
            </a:endParaRPr>
          </a:p>
          <a:p>
            <a:pPr marL="457200" marR="0" lvl="0" indent="-342900" algn="l" rtl="0">
              <a:lnSpc>
                <a:spcPct val="100000"/>
              </a:lnSpc>
              <a:spcBef>
                <a:spcPts val="0"/>
              </a:spcBef>
              <a:spcAft>
                <a:spcPts val="0"/>
              </a:spcAft>
              <a:buClr>
                <a:schemeClr val="lt1"/>
              </a:buClr>
              <a:buSzPts val="1800"/>
              <a:buFont typeface="Calibri"/>
              <a:buChar char="●"/>
            </a:pPr>
            <a:r>
              <a:rPr lang="en-US" sz="1800" dirty="0">
                <a:solidFill>
                  <a:schemeClr val="lt1"/>
                </a:solidFill>
                <a:latin typeface="Calibri"/>
                <a:ea typeface="Calibri"/>
                <a:cs typeface="Calibri"/>
                <a:sym typeface="Calibri"/>
              </a:rPr>
              <a:t>¹ </a:t>
            </a:r>
            <a:r>
              <a:rPr lang="en-US" sz="1800" dirty="0" err="1">
                <a:solidFill>
                  <a:schemeClr val="lt1"/>
                </a:solidFill>
                <a:latin typeface="Calibri"/>
                <a:ea typeface="Calibri"/>
                <a:cs typeface="Calibri"/>
                <a:sym typeface="Calibri"/>
              </a:rPr>
              <a:t>Acadêmico</a:t>
            </a:r>
            <a:r>
              <a:rPr lang="en-US" sz="1800" dirty="0">
                <a:solidFill>
                  <a:schemeClr val="lt1"/>
                </a:solidFill>
                <a:latin typeface="Calibri"/>
                <a:ea typeface="Calibri"/>
                <a:cs typeface="Calibri"/>
                <a:sym typeface="Calibri"/>
              </a:rPr>
              <a:t> da </a:t>
            </a:r>
            <a:r>
              <a:rPr lang="en-US" sz="1800" dirty="0" err="1">
                <a:solidFill>
                  <a:schemeClr val="lt1"/>
                </a:solidFill>
                <a:latin typeface="Calibri"/>
                <a:ea typeface="Calibri"/>
                <a:cs typeface="Calibri"/>
                <a:sym typeface="Calibri"/>
              </a:rPr>
              <a:t>Universidade</a:t>
            </a:r>
            <a:r>
              <a:rPr lang="en-US" sz="1800" dirty="0">
                <a:solidFill>
                  <a:schemeClr val="lt1"/>
                </a:solidFill>
                <a:latin typeface="Calibri"/>
                <a:ea typeface="Calibri"/>
                <a:cs typeface="Calibri"/>
                <a:sym typeface="Calibri"/>
              </a:rPr>
              <a:t> de </a:t>
            </a:r>
            <a:r>
              <a:rPr lang="en-US" sz="1800" dirty="0" err="1">
                <a:solidFill>
                  <a:schemeClr val="lt1"/>
                </a:solidFill>
                <a:latin typeface="Calibri"/>
                <a:ea typeface="Calibri"/>
                <a:cs typeface="Calibri"/>
                <a:sym typeface="Calibri"/>
              </a:rPr>
              <a:t>Medicina</a:t>
            </a:r>
            <a:r>
              <a:rPr lang="en-US" sz="1800" dirty="0">
                <a:solidFill>
                  <a:schemeClr val="lt1"/>
                </a:solidFill>
                <a:latin typeface="Calibri"/>
                <a:ea typeface="Calibri"/>
                <a:cs typeface="Calibri"/>
                <a:sym typeface="Calibri"/>
              </a:rPr>
              <a:t> Santo Amaro</a:t>
            </a:r>
            <a:endParaRPr sz="1800" dirty="0">
              <a:solidFill>
                <a:schemeClr val="lt1"/>
              </a:solidFill>
              <a:latin typeface="Calibri"/>
              <a:ea typeface="Calibri"/>
              <a:cs typeface="Calibri"/>
              <a:sym typeface="Calibri"/>
            </a:endParaRPr>
          </a:p>
          <a:p>
            <a:pPr marL="457200" marR="0" lvl="0" indent="-342900" algn="l" rtl="0">
              <a:lnSpc>
                <a:spcPct val="100000"/>
              </a:lnSpc>
              <a:spcBef>
                <a:spcPts val="0"/>
              </a:spcBef>
              <a:spcAft>
                <a:spcPts val="0"/>
              </a:spcAft>
              <a:buClr>
                <a:schemeClr val="lt1"/>
              </a:buClr>
              <a:buSzPts val="1800"/>
              <a:buFont typeface="Calibri"/>
              <a:buChar char="●"/>
            </a:pPr>
            <a:r>
              <a:rPr lang="en-US" sz="1800" dirty="0">
                <a:solidFill>
                  <a:schemeClr val="lt1"/>
                </a:solidFill>
                <a:latin typeface="Calibri"/>
                <a:ea typeface="Calibri"/>
                <a:cs typeface="Calibri"/>
                <a:sym typeface="Calibri"/>
              </a:rPr>
              <a:t>² </a:t>
            </a:r>
            <a:r>
              <a:rPr lang="en-US" sz="1800" dirty="0" err="1">
                <a:solidFill>
                  <a:schemeClr val="lt1"/>
                </a:solidFill>
                <a:latin typeface="Calibri"/>
                <a:ea typeface="Calibri"/>
                <a:cs typeface="Calibri"/>
                <a:sym typeface="Calibri"/>
              </a:rPr>
              <a:t>Orientador</a:t>
            </a:r>
            <a:r>
              <a:rPr lang="en-US" sz="1800" dirty="0">
                <a:solidFill>
                  <a:schemeClr val="lt1"/>
                </a:solidFill>
                <a:latin typeface="Calibri"/>
                <a:ea typeface="Calibri"/>
                <a:cs typeface="Calibri"/>
                <a:sym typeface="Calibri"/>
              </a:rPr>
              <a:t> e Médico </a:t>
            </a:r>
            <a:r>
              <a:rPr lang="en-US" sz="1800" dirty="0" err="1">
                <a:solidFill>
                  <a:schemeClr val="lt1"/>
                </a:solidFill>
                <a:latin typeface="Calibri"/>
                <a:ea typeface="Calibri"/>
                <a:cs typeface="Calibri"/>
                <a:sym typeface="Calibri"/>
              </a:rPr>
              <a:t>Especialista</a:t>
            </a:r>
            <a:r>
              <a:rPr lang="en-US" sz="1800" dirty="0">
                <a:solidFill>
                  <a:schemeClr val="lt1"/>
                </a:solidFill>
                <a:latin typeface="Calibri"/>
                <a:ea typeface="Calibri"/>
                <a:cs typeface="Calibri"/>
                <a:sym typeface="Calibri"/>
              </a:rPr>
              <a:t> </a:t>
            </a:r>
            <a:r>
              <a:rPr lang="en-US" sz="1800" dirty="0" err="1">
                <a:solidFill>
                  <a:schemeClr val="lt1"/>
                </a:solidFill>
                <a:latin typeface="Calibri"/>
                <a:ea typeface="Calibri"/>
                <a:cs typeface="Calibri"/>
                <a:sym typeface="Calibri"/>
              </a:rPr>
              <a:t>em</a:t>
            </a:r>
            <a:r>
              <a:rPr lang="en-US" sz="1800" dirty="0">
                <a:solidFill>
                  <a:schemeClr val="lt1"/>
                </a:solidFill>
                <a:latin typeface="Calibri"/>
                <a:ea typeface="Calibri"/>
                <a:cs typeface="Calibri"/>
                <a:sym typeface="Calibri"/>
              </a:rPr>
              <a:t> </a:t>
            </a:r>
            <a:r>
              <a:rPr lang="en-US" sz="1800" dirty="0" err="1">
                <a:solidFill>
                  <a:schemeClr val="lt1"/>
                </a:solidFill>
                <a:latin typeface="Calibri"/>
                <a:ea typeface="Calibri"/>
                <a:cs typeface="Calibri"/>
                <a:sym typeface="Calibri"/>
              </a:rPr>
              <a:t>Radiologia</a:t>
            </a:r>
            <a:r>
              <a:rPr lang="en-US" sz="1800" dirty="0">
                <a:solidFill>
                  <a:schemeClr val="lt1"/>
                </a:solidFill>
                <a:latin typeface="Calibri"/>
                <a:ea typeface="Calibri"/>
                <a:cs typeface="Calibri"/>
                <a:sym typeface="Calibri"/>
              </a:rPr>
              <a:t> e </a:t>
            </a:r>
            <a:r>
              <a:rPr lang="en-US" sz="1800" dirty="0" err="1">
                <a:solidFill>
                  <a:schemeClr val="lt1"/>
                </a:solidFill>
                <a:latin typeface="Calibri"/>
                <a:ea typeface="Calibri"/>
                <a:cs typeface="Calibri"/>
                <a:sym typeface="Calibri"/>
              </a:rPr>
              <a:t>Diagnóstico</a:t>
            </a:r>
            <a:r>
              <a:rPr lang="en-US" sz="1800" dirty="0">
                <a:solidFill>
                  <a:schemeClr val="lt1"/>
                </a:solidFill>
                <a:latin typeface="Calibri"/>
                <a:ea typeface="Calibri"/>
                <a:cs typeface="Calibri"/>
                <a:sym typeface="Calibri"/>
              </a:rPr>
              <a:t> </a:t>
            </a:r>
            <a:r>
              <a:rPr lang="en-US" sz="1800" dirty="0" err="1">
                <a:solidFill>
                  <a:schemeClr val="lt1"/>
                </a:solidFill>
                <a:latin typeface="Calibri"/>
                <a:ea typeface="Calibri"/>
                <a:cs typeface="Calibri"/>
                <a:sym typeface="Calibri"/>
              </a:rPr>
              <a:t>por</a:t>
            </a:r>
            <a:r>
              <a:rPr lang="en-US" sz="1800" dirty="0">
                <a:solidFill>
                  <a:schemeClr val="lt1"/>
                </a:solidFill>
                <a:latin typeface="Calibri"/>
                <a:ea typeface="Calibri"/>
                <a:cs typeface="Calibri"/>
                <a:sym typeface="Calibri"/>
              </a:rPr>
              <a:t> </a:t>
            </a:r>
            <a:r>
              <a:rPr lang="en-US" sz="1800" dirty="0" err="1">
                <a:solidFill>
                  <a:schemeClr val="lt1"/>
                </a:solidFill>
                <a:latin typeface="Calibri"/>
                <a:ea typeface="Calibri"/>
                <a:cs typeface="Calibri"/>
                <a:sym typeface="Calibri"/>
              </a:rPr>
              <a:t>Imagem</a:t>
            </a:r>
            <a:endParaRPr sz="1800" dirty="0">
              <a:solidFill>
                <a:schemeClr val="lt1"/>
              </a:solidFill>
              <a:latin typeface="Calibri"/>
              <a:ea typeface="Calibri"/>
              <a:cs typeface="Calibri"/>
              <a:sym typeface="Calibri"/>
            </a:endParaRPr>
          </a:p>
          <a:p>
            <a:pPr marL="457200" marR="0" lvl="0" indent="-342900" algn="l" rtl="0">
              <a:lnSpc>
                <a:spcPct val="100000"/>
              </a:lnSpc>
              <a:spcBef>
                <a:spcPts val="0"/>
              </a:spcBef>
              <a:spcAft>
                <a:spcPts val="0"/>
              </a:spcAft>
              <a:buClr>
                <a:schemeClr val="lt1"/>
              </a:buClr>
              <a:buSzPts val="1800"/>
              <a:buFont typeface="Calibri"/>
              <a:buChar char="●"/>
            </a:pPr>
            <a:r>
              <a:rPr lang="en-US" sz="1800" dirty="0" err="1">
                <a:solidFill>
                  <a:schemeClr val="lt1"/>
                </a:solidFill>
                <a:latin typeface="Calibri"/>
                <a:ea typeface="Calibri"/>
                <a:cs typeface="Calibri"/>
                <a:sym typeface="Calibri"/>
              </a:rPr>
              <a:t>Universidade</a:t>
            </a:r>
            <a:r>
              <a:rPr lang="en-US" sz="1800" dirty="0">
                <a:solidFill>
                  <a:schemeClr val="lt1"/>
                </a:solidFill>
                <a:latin typeface="Calibri"/>
                <a:ea typeface="Calibri"/>
                <a:cs typeface="Calibri"/>
                <a:sym typeface="Calibri"/>
              </a:rPr>
              <a:t> Santo Amaro – São Paulo – SP </a:t>
            </a:r>
            <a:endParaRPr sz="1800" dirty="0">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pic>
        <p:nvPicPr>
          <p:cNvPr id="179" name="Google Shape;179;g1e86a5e597c_0_38"/>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180" name="Google Shape;180;g1e86a5e597c_0_38"/>
          <p:cNvPicPr preferRelativeResize="0"/>
          <p:nvPr/>
        </p:nvPicPr>
        <p:blipFill>
          <a:blip r:embed="rId4">
            <a:alphaModFix/>
          </a:blip>
          <a:stretch>
            <a:fillRect/>
          </a:stretch>
        </p:blipFill>
        <p:spPr>
          <a:xfrm>
            <a:off x="3534500" y="1173600"/>
            <a:ext cx="4938800" cy="4225475"/>
          </a:xfrm>
          <a:prstGeom prst="rect">
            <a:avLst/>
          </a:prstGeom>
          <a:noFill/>
          <a:ln>
            <a:noFill/>
          </a:ln>
        </p:spPr>
      </p:pic>
      <p:sp>
        <p:nvSpPr>
          <p:cNvPr id="181" name="Google Shape;181;g1e86a5e597c_0_38"/>
          <p:cNvSpPr txBox="1"/>
          <p:nvPr/>
        </p:nvSpPr>
        <p:spPr>
          <a:xfrm>
            <a:off x="8840500" y="1100850"/>
            <a:ext cx="3179700" cy="4960200"/>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0"/>
              </a:spcAft>
              <a:buNone/>
            </a:pPr>
            <a:r>
              <a:rPr lang="en-US" sz="1700">
                <a:solidFill>
                  <a:schemeClr val="lt1"/>
                </a:solidFill>
                <a:latin typeface="Calibri"/>
                <a:ea typeface="Calibri"/>
                <a:cs typeface="Calibri"/>
                <a:sym typeface="Calibri"/>
              </a:rPr>
              <a:t>Imagem 8A: Ultrassonografia transabdominal na visão médio-sagital de uma bexiga cheia mostra uma protrusão prostática intravesical de grau 3 com uma medida de 15 mm.</a:t>
            </a:r>
            <a:endParaRPr sz="1700">
              <a:solidFill>
                <a:schemeClr val="lt1"/>
              </a:solidFill>
              <a:latin typeface="Calibri"/>
              <a:ea typeface="Calibri"/>
              <a:cs typeface="Calibri"/>
              <a:sym typeface="Calibri"/>
            </a:endParaRPr>
          </a:p>
          <a:p>
            <a:pPr marL="0" lvl="0" indent="0" algn="just" rtl="0">
              <a:lnSpc>
                <a:spcPct val="115000"/>
              </a:lnSpc>
              <a:spcBef>
                <a:spcPts val="0"/>
              </a:spcBef>
              <a:spcAft>
                <a:spcPts val="0"/>
              </a:spcAft>
              <a:buNone/>
            </a:pPr>
            <a:r>
              <a:rPr lang="en-US" sz="1700">
                <a:solidFill>
                  <a:schemeClr val="lt1"/>
                </a:solidFill>
                <a:latin typeface="Calibri"/>
                <a:ea typeface="Calibri"/>
                <a:cs typeface="Calibri"/>
                <a:sym typeface="Calibri"/>
              </a:rPr>
              <a:t>Imagem 8B: Desenho de uma linha cortando a mesma bexiga e sendo realizada a medição do ápice da próstata protrusa perpendicularmente à circunferência da base da próstata.</a:t>
            </a:r>
            <a:endParaRPr sz="1700">
              <a:solidFill>
                <a:schemeClr val="lt1"/>
              </a:solidFill>
              <a:latin typeface="Calibri"/>
              <a:ea typeface="Calibri"/>
              <a:cs typeface="Calibri"/>
              <a:sym typeface="Calibri"/>
            </a:endParaRPr>
          </a:p>
          <a:p>
            <a:pPr marL="0" lvl="0" indent="0" algn="just" rtl="0">
              <a:lnSpc>
                <a:spcPct val="115000"/>
              </a:lnSpc>
              <a:spcBef>
                <a:spcPts val="0"/>
              </a:spcBef>
              <a:spcAft>
                <a:spcPts val="0"/>
              </a:spcAft>
              <a:buNone/>
            </a:pPr>
            <a:r>
              <a:rPr lang="en-US" sz="1700">
                <a:solidFill>
                  <a:schemeClr val="lt1"/>
                </a:solidFill>
                <a:latin typeface="Calibri"/>
                <a:ea typeface="Calibri"/>
                <a:cs typeface="Calibri"/>
                <a:sym typeface="Calibri"/>
              </a:rPr>
              <a:t>Imagem 8C: Tabela com a graduação da protrusão prostática intravesical.</a:t>
            </a:r>
            <a:endParaRPr sz="1700">
              <a:solidFill>
                <a:schemeClr val="lt1"/>
              </a:solidFill>
              <a:latin typeface="Calibri"/>
              <a:ea typeface="Calibri"/>
              <a:cs typeface="Calibri"/>
              <a:sym typeface="Calibri"/>
            </a:endParaRPr>
          </a:p>
        </p:txBody>
      </p:sp>
      <p:pic>
        <p:nvPicPr>
          <p:cNvPr id="182" name="Google Shape;182;g1e86a5e597c_0_38"/>
          <p:cNvPicPr preferRelativeResize="0"/>
          <p:nvPr/>
        </p:nvPicPr>
        <p:blipFill>
          <a:blip r:embed="rId5">
            <a:alphaModFix/>
          </a:blip>
          <a:stretch>
            <a:fillRect/>
          </a:stretch>
        </p:blipFill>
        <p:spPr>
          <a:xfrm>
            <a:off x="3599586" y="1259161"/>
            <a:ext cx="403300" cy="298100"/>
          </a:xfrm>
          <a:prstGeom prst="rect">
            <a:avLst/>
          </a:prstGeom>
          <a:noFill/>
          <a:ln>
            <a:noFill/>
          </a:ln>
        </p:spPr>
      </p:pic>
      <p:pic>
        <p:nvPicPr>
          <p:cNvPr id="183" name="Google Shape;183;g1e86a5e597c_0_38"/>
          <p:cNvPicPr preferRelativeResize="0"/>
          <p:nvPr/>
        </p:nvPicPr>
        <p:blipFill>
          <a:blip r:embed="rId6">
            <a:alphaModFix/>
          </a:blip>
          <a:stretch>
            <a:fillRect/>
          </a:stretch>
        </p:blipFill>
        <p:spPr>
          <a:xfrm>
            <a:off x="6171278" y="3825500"/>
            <a:ext cx="663950" cy="298100"/>
          </a:xfrm>
          <a:prstGeom prst="rect">
            <a:avLst/>
          </a:prstGeom>
          <a:noFill/>
          <a:ln>
            <a:noFill/>
          </a:ln>
        </p:spPr>
      </p:pic>
      <p:pic>
        <p:nvPicPr>
          <p:cNvPr id="184" name="Google Shape;184;g1e86a5e597c_0_38"/>
          <p:cNvPicPr preferRelativeResize="0"/>
          <p:nvPr/>
        </p:nvPicPr>
        <p:blipFill>
          <a:blip r:embed="rId7">
            <a:alphaModFix/>
          </a:blip>
          <a:stretch>
            <a:fillRect/>
          </a:stretch>
        </p:blipFill>
        <p:spPr>
          <a:xfrm>
            <a:off x="6091001" y="1232850"/>
            <a:ext cx="532350" cy="350700"/>
          </a:xfrm>
          <a:prstGeom prst="rect">
            <a:avLst/>
          </a:prstGeom>
          <a:noFill/>
          <a:ln>
            <a:noFill/>
          </a:ln>
        </p:spPr>
      </p:pic>
      <p:sp>
        <p:nvSpPr>
          <p:cNvPr id="185" name="Google Shape;185;g1e86a5e597c_0_38"/>
          <p:cNvSpPr txBox="1"/>
          <p:nvPr/>
        </p:nvSpPr>
        <p:spPr>
          <a:xfrm>
            <a:off x="3599575" y="1259150"/>
            <a:ext cx="663900" cy="531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200">
                <a:solidFill>
                  <a:srgbClr val="C00000"/>
                </a:solidFill>
                <a:latin typeface="Calibri"/>
                <a:ea typeface="Calibri"/>
                <a:cs typeface="Calibri"/>
                <a:sym typeface="Calibri"/>
              </a:rPr>
              <a:t>8A</a:t>
            </a:r>
            <a:endParaRPr sz="2200">
              <a:solidFill>
                <a:srgbClr val="C00000"/>
              </a:solidFill>
              <a:latin typeface="Calibri"/>
              <a:ea typeface="Calibri"/>
              <a:cs typeface="Calibri"/>
              <a:sym typeface="Calibri"/>
            </a:endParaRPr>
          </a:p>
        </p:txBody>
      </p:sp>
      <p:sp>
        <p:nvSpPr>
          <p:cNvPr id="186" name="Google Shape;186;g1e86a5e597c_0_38"/>
          <p:cNvSpPr txBox="1"/>
          <p:nvPr/>
        </p:nvSpPr>
        <p:spPr>
          <a:xfrm>
            <a:off x="6089738" y="1146600"/>
            <a:ext cx="6639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200">
                <a:solidFill>
                  <a:srgbClr val="C00000"/>
                </a:solidFill>
                <a:latin typeface="Calibri"/>
                <a:ea typeface="Calibri"/>
                <a:cs typeface="Calibri"/>
                <a:sym typeface="Calibri"/>
              </a:rPr>
              <a:t>8B</a:t>
            </a:r>
            <a:endParaRPr sz="2200">
              <a:solidFill>
                <a:srgbClr val="C00000"/>
              </a:solidFill>
              <a:latin typeface="Calibri"/>
              <a:ea typeface="Calibri"/>
              <a:cs typeface="Calibri"/>
              <a:sym typeface="Calibri"/>
            </a:endParaRPr>
          </a:p>
        </p:txBody>
      </p:sp>
      <p:sp>
        <p:nvSpPr>
          <p:cNvPr id="187" name="Google Shape;187;g1e86a5e597c_0_38"/>
          <p:cNvSpPr txBox="1"/>
          <p:nvPr/>
        </p:nvSpPr>
        <p:spPr>
          <a:xfrm>
            <a:off x="6171275" y="3699125"/>
            <a:ext cx="771600" cy="861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200">
                <a:solidFill>
                  <a:srgbClr val="C00000"/>
                </a:solidFill>
                <a:latin typeface="Calibri"/>
                <a:ea typeface="Calibri"/>
                <a:cs typeface="Calibri"/>
                <a:sym typeface="Calibri"/>
              </a:rPr>
              <a:t>8C</a:t>
            </a:r>
            <a:endParaRPr sz="2200">
              <a:solidFill>
                <a:srgbClr val="C00000"/>
              </a:solidFill>
              <a:latin typeface="Calibri"/>
              <a:ea typeface="Calibri"/>
              <a:cs typeface="Calibri"/>
              <a:sym typeface="Calibri"/>
            </a:endParaRPr>
          </a:p>
          <a:p>
            <a:pPr marL="0" lvl="0" indent="0" algn="l" rtl="0">
              <a:spcBef>
                <a:spcPts val="0"/>
              </a:spcBef>
              <a:spcAft>
                <a:spcPts val="0"/>
              </a:spcAft>
              <a:buNone/>
            </a:pPr>
            <a:endParaRPr sz="2200">
              <a:solidFill>
                <a:srgbClr val="C00000"/>
              </a:solidFill>
              <a:latin typeface="Calibri"/>
              <a:ea typeface="Calibri"/>
              <a:cs typeface="Calibri"/>
              <a:sym typeface="Calibri"/>
            </a:endParaRPr>
          </a:p>
        </p:txBody>
      </p:sp>
      <p:sp>
        <p:nvSpPr>
          <p:cNvPr id="188" name="Google Shape;188;g1e86a5e597c_0_38"/>
          <p:cNvSpPr txBox="1"/>
          <p:nvPr/>
        </p:nvSpPr>
        <p:spPr>
          <a:xfrm>
            <a:off x="5473300" y="428775"/>
            <a:ext cx="30000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000" b="1">
                <a:solidFill>
                  <a:schemeClr val="accent4"/>
                </a:solidFill>
                <a:latin typeface="Calibri"/>
                <a:ea typeface="Calibri"/>
                <a:cs typeface="Calibri"/>
                <a:sym typeface="Calibri"/>
              </a:rPr>
              <a:t>RESULTADOS:</a:t>
            </a:r>
            <a:endParaRPr sz="2000" b="1">
              <a:solidFill>
                <a:schemeClr val="accent4"/>
              </a:solidFill>
              <a:latin typeface="Calibri"/>
              <a:ea typeface="Calibri"/>
              <a:cs typeface="Calibri"/>
              <a:sym typeface="Calibri"/>
            </a:endParaRPr>
          </a:p>
        </p:txBody>
      </p:sp>
      <p:sp>
        <p:nvSpPr>
          <p:cNvPr id="189" name="Google Shape;189;g1e86a5e597c_0_38"/>
          <p:cNvSpPr txBox="1"/>
          <p:nvPr/>
        </p:nvSpPr>
        <p:spPr>
          <a:xfrm>
            <a:off x="264050" y="2352675"/>
            <a:ext cx="2718300" cy="3124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600">
                <a:solidFill>
                  <a:schemeClr val="accent4"/>
                </a:solidFill>
                <a:latin typeface="Calibri"/>
                <a:ea typeface="Calibri"/>
                <a:cs typeface="Calibri"/>
                <a:sym typeface="Calibri"/>
              </a:rPr>
              <a:t>Referência:</a:t>
            </a:r>
            <a:endParaRPr sz="1600">
              <a:solidFill>
                <a:schemeClr val="accent4"/>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600">
                <a:solidFill>
                  <a:schemeClr val="accent4"/>
                </a:solidFill>
                <a:latin typeface="Calibri"/>
                <a:ea typeface="Calibri"/>
                <a:cs typeface="Calibri"/>
                <a:sym typeface="Calibri"/>
              </a:rPr>
              <a:t>SINGAPORE UROLOGICAL ASSOCIATION MALE LOWER URINARY TRACT SYMPTOMS/BENIGN PROSTATIC HYPERPLASIA GUIDELINES COMMITTEE 2015. Singapore Urological Association Clinical Guidelines for Male Lower Urinary Tract Symptoms/Benign Prostatic Hyperplasia. Singapore Medical Journal, v. 58, n. 8, p. 473–480, ago. 2017. </a:t>
            </a:r>
            <a:endParaRPr sz="1600">
              <a:solidFill>
                <a:schemeClr val="accent4"/>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600">
              <a:solidFill>
                <a:schemeClr val="accent4"/>
              </a:solidFill>
              <a:latin typeface="Calibri"/>
              <a:ea typeface="Calibri"/>
              <a:cs typeface="Calibri"/>
              <a:sym typeface="Calibri"/>
            </a:endParaRPr>
          </a:p>
          <a:p>
            <a:pPr marL="0" lvl="0" indent="0" algn="l" rtl="0">
              <a:spcBef>
                <a:spcPts val="0"/>
              </a:spcBef>
              <a:spcAft>
                <a:spcPts val="0"/>
              </a:spcAft>
              <a:buNone/>
            </a:pPr>
            <a:endParaRPr sz="1600">
              <a:solidFill>
                <a:schemeClr val="accent4"/>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pic>
        <p:nvPicPr>
          <p:cNvPr id="194" name="Google Shape;194;g1e86a5e597c_0_2"/>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95" name="Google Shape;195;g1e86a5e597c_0_2"/>
          <p:cNvSpPr txBox="1"/>
          <p:nvPr/>
        </p:nvSpPr>
        <p:spPr>
          <a:xfrm>
            <a:off x="3436800" y="1648425"/>
            <a:ext cx="3000000" cy="80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4000">
                <a:solidFill>
                  <a:schemeClr val="accent4"/>
                </a:solidFill>
                <a:latin typeface="Calibri"/>
                <a:ea typeface="Calibri"/>
                <a:cs typeface="Calibri"/>
                <a:sym typeface="Calibri"/>
              </a:rPr>
              <a:t>Conclusão</a:t>
            </a:r>
            <a:endParaRPr sz="4000">
              <a:solidFill>
                <a:schemeClr val="accent4"/>
              </a:solidFill>
              <a:latin typeface="Calibri"/>
              <a:ea typeface="Calibri"/>
              <a:cs typeface="Calibri"/>
              <a:sym typeface="Calibri"/>
            </a:endParaRPr>
          </a:p>
        </p:txBody>
      </p:sp>
      <p:sp>
        <p:nvSpPr>
          <p:cNvPr id="196" name="Google Shape;196;g1e86a5e597c_0_2"/>
          <p:cNvSpPr txBox="1"/>
          <p:nvPr/>
        </p:nvSpPr>
        <p:spPr>
          <a:xfrm>
            <a:off x="3436800" y="2448825"/>
            <a:ext cx="8637300" cy="1657800"/>
          </a:xfrm>
          <a:prstGeom prst="rect">
            <a:avLst/>
          </a:prstGeom>
          <a:noFill/>
          <a:ln>
            <a:noFill/>
          </a:ln>
        </p:spPr>
        <p:txBody>
          <a:bodyPr spcFirstLastPara="1" wrap="square" lIns="91425" tIns="91425" rIns="91425" bIns="91425" anchor="t" anchorCtr="0">
            <a:spAutoFit/>
          </a:bodyPr>
          <a:lstStyle/>
          <a:p>
            <a:pPr marL="0" lvl="0" indent="0" algn="just" rtl="0">
              <a:lnSpc>
                <a:spcPct val="107916"/>
              </a:lnSpc>
              <a:spcBef>
                <a:spcPts val="0"/>
              </a:spcBef>
              <a:spcAft>
                <a:spcPts val="800"/>
              </a:spcAft>
              <a:buNone/>
            </a:pPr>
            <a:r>
              <a:rPr lang="en-US" sz="1800">
                <a:solidFill>
                  <a:schemeClr val="lt1"/>
                </a:solidFill>
                <a:latin typeface="Calibri"/>
                <a:ea typeface="Calibri"/>
                <a:cs typeface="Calibri"/>
                <a:sym typeface="Calibri"/>
              </a:rPr>
              <a:t>O USG é uma ferramenta importante no diagnóstico da HPB, permitindo a avaliação do tamanho da próstata e a identificação de anormalidades. O método PPI é um dos métodos mais utilizados, permitindo uma medição mais precisa do tamanho da próstata. Com o uso combinado de ambos, é possível obter um diagnóstico mais preciso e adequado da HPB, permitindo uma melhor orientação do tratamento.</a:t>
            </a:r>
            <a:endParaRPr sz="1800">
              <a:solidFill>
                <a:schemeClr val="lt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pic>
        <p:nvPicPr>
          <p:cNvPr id="201" name="Google Shape;201;g1e86a5e597c_0_10"/>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02" name="Google Shape;202;g1e86a5e597c_0_10"/>
          <p:cNvSpPr txBox="1"/>
          <p:nvPr/>
        </p:nvSpPr>
        <p:spPr>
          <a:xfrm>
            <a:off x="3483675" y="1530950"/>
            <a:ext cx="3000000" cy="1015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4000">
                <a:solidFill>
                  <a:schemeClr val="accent4"/>
                </a:solidFill>
                <a:latin typeface="Calibri"/>
                <a:ea typeface="Calibri"/>
                <a:cs typeface="Calibri"/>
                <a:sym typeface="Calibri"/>
              </a:rPr>
              <a:t>Referências</a:t>
            </a:r>
            <a:endParaRPr sz="4000">
              <a:solidFill>
                <a:schemeClr val="accent4"/>
              </a:solidFill>
              <a:latin typeface="Calibri"/>
              <a:ea typeface="Calibri"/>
              <a:cs typeface="Calibri"/>
              <a:sym typeface="Calibri"/>
            </a:endParaRPr>
          </a:p>
          <a:p>
            <a:pPr marL="0" lvl="0" indent="0" algn="l" rtl="0">
              <a:spcBef>
                <a:spcPts val="0"/>
              </a:spcBef>
              <a:spcAft>
                <a:spcPts val="0"/>
              </a:spcAft>
              <a:buNone/>
            </a:pPr>
            <a:endParaRPr>
              <a:solidFill>
                <a:schemeClr val="dk1"/>
              </a:solidFill>
            </a:endParaRPr>
          </a:p>
        </p:txBody>
      </p:sp>
      <p:sp>
        <p:nvSpPr>
          <p:cNvPr id="203" name="Google Shape;203;g1e86a5e597c_0_10"/>
          <p:cNvSpPr txBox="1"/>
          <p:nvPr/>
        </p:nvSpPr>
        <p:spPr>
          <a:xfrm>
            <a:off x="2988300" y="2546750"/>
            <a:ext cx="9203700" cy="431115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n-US" sz="1300" dirty="0">
                <a:solidFill>
                  <a:schemeClr val="lt1"/>
                </a:solidFill>
                <a:latin typeface="Calibri"/>
                <a:ea typeface="Calibri"/>
                <a:cs typeface="Calibri"/>
                <a:sym typeface="Calibri"/>
              </a:rPr>
              <a:t>1) LEE, H. J. et al. Patients with small prostates and low-grade intravesical prostatic protrusion – A urodynamic evaluation. Asian Journal of Urology, v. 4, n. 4, p. 247–252, out. 2017. </a:t>
            </a:r>
            <a:endParaRPr sz="1300" dirty="0">
              <a:solidFill>
                <a:schemeClr val="lt1"/>
              </a:solidFill>
              <a:latin typeface="Calibri"/>
              <a:ea typeface="Calibri"/>
              <a:cs typeface="Calibri"/>
              <a:sym typeface="Calibri"/>
            </a:endParaRPr>
          </a:p>
          <a:p>
            <a:pPr marL="0" lvl="0" indent="0" algn="just" rtl="0">
              <a:lnSpc>
                <a:spcPct val="135000"/>
              </a:lnSpc>
              <a:spcBef>
                <a:spcPts val="800"/>
              </a:spcBef>
              <a:spcAft>
                <a:spcPts val="0"/>
              </a:spcAft>
              <a:buNone/>
            </a:pPr>
            <a:r>
              <a:rPr lang="en-US" sz="1300" dirty="0">
                <a:solidFill>
                  <a:schemeClr val="lt1"/>
                </a:solidFill>
                <a:latin typeface="Calibri"/>
                <a:ea typeface="Calibri"/>
                <a:cs typeface="Calibri"/>
                <a:sym typeface="Calibri"/>
              </a:rPr>
              <a:t>2) LIU, Q. et al. Ultrasound image features of intravesical prostatic protrusion indicated failure of medication therapy of finasteride and doxazosin in patients with benign prostatic hyperplasia (LUTS/BPH). International Urology and Nephrology, v. 49, n. 3, p. 399–404, mar. 2017. </a:t>
            </a:r>
            <a:endParaRPr sz="1300" dirty="0">
              <a:solidFill>
                <a:schemeClr val="lt1"/>
              </a:solidFill>
              <a:latin typeface="Calibri"/>
              <a:ea typeface="Calibri"/>
              <a:cs typeface="Calibri"/>
              <a:sym typeface="Calibri"/>
            </a:endParaRPr>
          </a:p>
          <a:p>
            <a:pPr marL="0" lvl="0" indent="0" algn="just" rtl="0">
              <a:lnSpc>
                <a:spcPct val="135000"/>
              </a:lnSpc>
              <a:spcBef>
                <a:spcPts val="800"/>
              </a:spcBef>
              <a:spcAft>
                <a:spcPts val="0"/>
              </a:spcAft>
              <a:buNone/>
            </a:pPr>
            <a:r>
              <a:rPr lang="en-US" sz="1300" dirty="0">
                <a:solidFill>
                  <a:schemeClr val="lt1"/>
                </a:solidFill>
                <a:latin typeface="Calibri"/>
                <a:ea typeface="Calibri"/>
                <a:cs typeface="Calibri"/>
                <a:sym typeface="Calibri"/>
              </a:rPr>
              <a:t>3) REDDY, S. V. K. SHAIK, A. B. Non-invasive evaluation of bladder outlet obstruction in benign prostatic hyperplasia: a clinical correlation study. Arab Journal of Urology, v. 17, n. 4, p. 259–264, 2019. </a:t>
            </a:r>
            <a:endParaRPr sz="1300" dirty="0">
              <a:solidFill>
                <a:schemeClr val="lt1"/>
              </a:solidFill>
              <a:latin typeface="Calibri"/>
              <a:ea typeface="Calibri"/>
              <a:cs typeface="Calibri"/>
              <a:sym typeface="Calibri"/>
            </a:endParaRPr>
          </a:p>
          <a:p>
            <a:pPr marL="0" lvl="0" indent="0" algn="just" rtl="0">
              <a:lnSpc>
                <a:spcPct val="135000"/>
              </a:lnSpc>
              <a:spcBef>
                <a:spcPts val="800"/>
              </a:spcBef>
              <a:spcAft>
                <a:spcPts val="0"/>
              </a:spcAft>
              <a:buNone/>
            </a:pPr>
            <a:r>
              <a:rPr lang="en-US" sz="1300" dirty="0">
                <a:solidFill>
                  <a:schemeClr val="lt1"/>
                </a:solidFill>
                <a:latin typeface="Calibri"/>
                <a:ea typeface="Calibri"/>
                <a:cs typeface="Calibri"/>
                <a:sym typeface="Calibri"/>
              </a:rPr>
              <a:t>4) SHIM, M. et al. Correlation between prostatic urethral angulation and symptomatic improvement after surgery in patients with lower urinary tract symptoms according to prostate size. World Journal of Urology, v. 38, n. 8, p. 1997–2003, ago. 2020. </a:t>
            </a:r>
            <a:endParaRPr sz="1300" dirty="0">
              <a:solidFill>
                <a:schemeClr val="lt1"/>
              </a:solidFill>
              <a:latin typeface="Calibri"/>
              <a:ea typeface="Calibri"/>
              <a:cs typeface="Calibri"/>
              <a:sym typeface="Calibri"/>
            </a:endParaRPr>
          </a:p>
          <a:p>
            <a:pPr marL="0" lvl="0" indent="0" algn="just" rtl="0">
              <a:lnSpc>
                <a:spcPct val="135000"/>
              </a:lnSpc>
              <a:spcBef>
                <a:spcPts val="800"/>
              </a:spcBef>
              <a:spcAft>
                <a:spcPts val="0"/>
              </a:spcAft>
              <a:buNone/>
            </a:pPr>
            <a:r>
              <a:rPr lang="en-US" sz="1300" dirty="0">
                <a:solidFill>
                  <a:schemeClr val="lt1"/>
                </a:solidFill>
                <a:latin typeface="Calibri"/>
                <a:ea typeface="Calibri"/>
                <a:cs typeface="Calibri"/>
                <a:sym typeface="Calibri"/>
              </a:rPr>
              <a:t>5) SINGAPORE UROLOGICAL ASSOCIATION MALE LOWER URINARY TRACT SYMPTOMS/BENIGN PROSTATIC HYPERPLASIA GUIDELINES COMMITTEE 2015. Singapore Urological Association Clinical Guidelines for Male Lower Urinary Tract Symptoms/Benign Prostatic Hyperplasia. Singapore Medical Journal, v. 58, n. 8, p. 473–480, ago. 2017.</a:t>
            </a:r>
            <a:endParaRPr sz="1300" dirty="0">
              <a:solidFill>
                <a:schemeClr val="lt1"/>
              </a:solidFill>
              <a:latin typeface="Calibri"/>
              <a:ea typeface="Calibri"/>
              <a:cs typeface="Calibri"/>
              <a:sym typeface="Calibri"/>
            </a:endParaRPr>
          </a:p>
          <a:p>
            <a:pPr marL="0" lvl="0" indent="0" algn="just" rtl="0">
              <a:lnSpc>
                <a:spcPct val="135000"/>
              </a:lnSpc>
              <a:spcBef>
                <a:spcPts val="800"/>
              </a:spcBef>
              <a:spcAft>
                <a:spcPts val="800"/>
              </a:spcAft>
              <a:buNone/>
            </a:pPr>
            <a:endParaRPr sz="1300" dirty="0">
              <a:solidFill>
                <a:schemeClr val="lt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Google Shape;95;p4"/>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96" name="Google Shape;96;p4"/>
          <p:cNvSpPr txBox="1"/>
          <p:nvPr/>
        </p:nvSpPr>
        <p:spPr>
          <a:xfrm>
            <a:off x="3559800" y="1593400"/>
            <a:ext cx="3000000" cy="80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4000" b="1">
                <a:solidFill>
                  <a:schemeClr val="accent4"/>
                </a:solidFill>
                <a:latin typeface="Calibri"/>
                <a:ea typeface="Calibri"/>
                <a:cs typeface="Calibri"/>
                <a:sym typeface="Calibri"/>
              </a:rPr>
              <a:t>Introdução</a:t>
            </a:r>
            <a:endParaRPr sz="4000" b="1">
              <a:solidFill>
                <a:schemeClr val="accent4"/>
              </a:solidFill>
              <a:latin typeface="Calibri"/>
              <a:ea typeface="Calibri"/>
              <a:cs typeface="Calibri"/>
              <a:sym typeface="Calibri"/>
            </a:endParaRPr>
          </a:p>
        </p:txBody>
      </p:sp>
      <p:sp>
        <p:nvSpPr>
          <p:cNvPr id="97" name="Google Shape;97;p4"/>
          <p:cNvSpPr txBox="1"/>
          <p:nvPr/>
        </p:nvSpPr>
        <p:spPr>
          <a:xfrm>
            <a:off x="749875" y="2393800"/>
            <a:ext cx="10215300" cy="3554400"/>
          </a:xfrm>
          <a:prstGeom prst="rect">
            <a:avLst/>
          </a:prstGeom>
          <a:noFill/>
          <a:ln>
            <a:noFill/>
          </a:ln>
        </p:spPr>
        <p:txBody>
          <a:bodyPr spcFirstLastPara="1" wrap="square" lIns="91425" tIns="91425" rIns="91425" bIns="91425" anchor="t" anchorCtr="0">
            <a:spAutoFit/>
          </a:bodyPr>
          <a:lstStyle/>
          <a:p>
            <a:pPr marL="0" lvl="0" indent="0" algn="just" rtl="0">
              <a:lnSpc>
                <a:spcPct val="107916"/>
              </a:lnSpc>
              <a:spcBef>
                <a:spcPts val="0"/>
              </a:spcBef>
              <a:spcAft>
                <a:spcPts val="0"/>
              </a:spcAft>
              <a:buNone/>
            </a:pPr>
            <a:r>
              <a:rPr lang="en-US" sz="1800">
                <a:solidFill>
                  <a:schemeClr val="lt1"/>
                </a:solidFill>
              </a:rPr>
              <a:t>A hiperplasia prostática benigna (HPB) é uma patologia que acomete homens em sua fase adulta e a doença consiste no aumento da glândula prostática acima dos padrões normais. Em alguns casos pode levar a protrusão prostática intravesical (PPI), cuja característica é uma neoplasia em direção a região do assoalho pélvico e avalia o grau de protrusão. Evidencia-se assim a protuberância da próstata até a base da bexiga, podendo causar sintomas do trato urinário e prejudicando a qualidade de vida do paciente. </a:t>
            </a:r>
            <a:endParaRPr sz="1800">
              <a:solidFill>
                <a:schemeClr val="lt1"/>
              </a:solidFill>
            </a:endParaRPr>
          </a:p>
          <a:p>
            <a:pPr marL="0" lvl="0" indent="0" algn="just" rtl="0">
              <a:lnSpc>
                <a:spcPct val="107916"/>
              </a:lnSpc>
              <a:spcBef>
                <a:spcPts val="800"/>
              </a:spcBef>
              <a:spcAft>
                <a:spcPts val="800"/>
              </a:spcAft>
              <a:buNone/>
            </a:pPr>
            <a:r>
              <a:rPr lang="en-US" sz="1800">
                <a:solidFill>
                  <a:schemeClr val="lt1"/>
                </a:solidFill>
              </a:rPr>
              <a:t>A HPB pode ser identificada principalmente pelo fluxo urinário do paciente devido ao aumento prostático e, consequentemente, acaba por obstruir a bexiga. Tal obstrução pode ser identificada pela fluxometria urinária ou urofluxometria que é um exame desconfortável, invasivo, demorado e caro. Porém o exame ultrasonográfico transabdominal é uma alternativa muito mais barata e menos invasiva a qual vem ganhando espaço para diagnosticar pacientes com HPB. </a:t>
            </a:r>
            <a:endParaRPr sz="1800">
              <a:solidFill>
                <a:schemeClr val="lt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2" name="Google Shape;102;g1e86a5e597c_0_6"/>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03" name="Google Shape;103;g1e86a5e597c_0_6"/>
          <p:cNvSpPr txBox="1"/>
          <p:nvPr/>
        </p:nvSpPr>
        <p:spPr>
          <a:xfrm>
            <a:off x="3608650" y="1289100"/>
            <a:ext cx="2310600" cy="80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4000">
                <a:solidFill>
                  <a:schemeClr val="accent4"/>
                </a:solidFill>
                <a:latin typeface="Calibri"/>
                <a:ea typeface="Calibri"/>
                <a:cs typeface="Calibri"/>
                <a:sym typeface="Calibri"/>
              </a:rPr>
              <a:t>Objetivos </a:t>
            </a:r>
            <a:endParaRPr sz="3800">
              <a:solidFill>
                <a:srgbClr val="C00000"/>
              </a:solidFill>
              <a:latin typeface="Times New Roman"/>
              <a:ea typeface="Times New Roman"/>
              <a:cs typeface="Times New Roman"/>
              <a:sym typeface="Times New Roman"/>
            </a:endParaRPr>
          </a:p>
        </p:txBody>
      </p:sp>
      <p:sp>
        <p:nvSpPr>
          <p:cNvPr id="104" name="Google Shape;104;g1e86a5e597c_0_6"/>
          <p:cNvSpPr txBox="1"/>
          <p:nvPr/>
        </p:nvSpPr>
        <p:spPr>
          <a:xfrm>
            <a:off x="3608650" y="2089500"/>
            <a:ext cx="7735200" cy="760800"/>
          </a:xfrm>
          <a:prstGeom prst="rect">
            <a:avLst/>
          </a:prstGeom>
          <a:noFill/>
          <a:ln>
            <a:noFill/>
          </a:ln>
        </p:spPr>
        <p:txBody>
          <a:bodyPr spcFirstLastPara="1" wrap="square" lIns="91425" tIns="91425" rIns="91425" bIns="91425" anchor="t" anchorCtr="0">
            <a:spAutoFit/>
          </a:bodyPr>
          <a:lstStyle/>
          <a:p>
            <a:pPr marL="0" lvl="0" indent="0" algn="just" rtl="0">
              <a:lnSpc>
                <a:spcPct val="107916"/>
              </a:lnSpc>
              <a:spcBef>
                <a:spcPts val="0"/>
              </a:spcBef>
              <a:spcAft>
                <a:spcPts val="800"/>
              </a:spcAft>
              <a:buNone/>
            </a:pPr>
            <a:r>
              <a:rPr lang="en-US" sz="1800">
                <a:solidFill>
                  <a:schemeClr val="lt1"/>
                </a:solidFill>
                <a:latin typeface="Calibri"/>
                <a:ea typeface="Calibri"/>
                <a:cs typeface="Calibri"/>
                <a:sym typeface="Calibri"/>
              </a:rPr>
              <a:t>Revisar a técnica de aferição ultrassonográfica da protrusão prostática intravesical e a importância desse achado.</a:t>
            </a:r>
            <a:endParaRPr sz="1800">
              <a:solidFill>
                <a:schemeClr val="lt1"/>
              </a:solidFill>
              <a:latin typeface="Calibri"/>
              <a:ea typeface="Calibri"/>
              <a:cs typeface="Calibri"/>
              <a:sym typeface="Calibri"/>
            </a:endParaRPr>
          </a:p>
        </p:txBody>
      </p:sp>
      <p:sp>
        <p:nvSpPr>
          <p:cNvPr id="105" name="Google Shape;105;g1e86a5e597c_0_6"/>
          <p:cNvSpPr txBox="1"/>
          <p:nvPr/>
        </p:nvSpPr>
        <p:spPr>
          <a:xfrm>
            <a:off x="3698550" y="3085500"/>
            <a:ext cx="3000000" cy="1015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4000">
                <a:solidFill>
                  <a:schemeClr val="accent4"/>
                </a:solidFill>
                <a:latin typeface="Calibri"/>
                <a:ea typeface="Calibri"/>
                <a:cs typeface="Calibri"/>
                <a:sym typeface="Calibri"/>
              </a:rPr>
              <a:t>Métodos</a:t>
            </a:r>
            <a:endParaRPr sz="1600">
              <a:solidFill>
                <a:schemeClr val="accent4"/>
              </a:solidFill>
              <a:latin typeface="Calibri"/>
              <a:ea typeface="Calibri"/>
              <a:cs typeface="Calibri"/>
              <a:sym typeface="Calibri"/>
            </a:endParaRPr>
          </a:p>
          <a:p>
            <a:pPr marL="0" lvl="0" indent="0" algn="l" rtl="0">
              <a:spcBef>
                <a:spcPts val="0"/>
              </a:spcBef>
              <a:spcAft>
                <a:spcPts val="0"/>
              </a:spcAft>
              <a:buNone/>
            </a:pPr>
            <a:endParaRPr>
              <a:solidFill>
                <a:schemeClr val="dk1"/>
              </a:solidFill>
            </a:endParaRPr>
          </a:p>
        </p:txBody>
      </p:sp>
      <p:sp>
        <p:nvSpPr>
          <p:cNvPr id="106" name="Google Shape;106;g1e86a5e597c_0_6"/>
          <p:cNvSpPr txBox="1"/>
          <p:nvPr/>
        </p:nvSpPr>
        <p:spPr>
          <a:xfrm>
            <a:off x="3698550" y="3784675"/>
            <a:ext cx="7735200" cy="2059200"/>
          </a:xfrm>
          <a:prstGeom prst="rect">
            <a:avLst/>
          </a:prstGeom>
          <a:noFill/>
          <a:ln>
            <a:noFill/>
          </a:ln>
        </p:spPr>
        <p:txBody>
          <a:bodyPr spcFirstLastPara="1" wrap="square" lIns="91425" tIns="91425" rIns="91425" bIns="91425" anchor="t" anchorCtr="0">
            <a:spAutoFit/>
          </a:bodyPr>
          <a:lstStyle/>
          <a:p>
            <a:pPr marL="0" lvl="0" indent="0" algn="just" rtl="0">
              <a:lnSpc>
                <a:spcPct val="107916"/>
              </a:lnSpc>
              <a:spcBef>
                <a:spcPts val="0"/>
              </a:spcBef>
              <a:spcAft>
                <a:spcPts val="0"/>
              </a:spcAft>
              <a:buNone/>
            </a:pPr>
            <a:r>
              <a:rPr lang="en-US" sz="1800">
                <a:solidFill>
                  <a:schemeClr val="lt1"/>
                </a:solidFill>
                <a:latin typeface="Calibri"/>
                <a:ea typeface="Calibri"/>
                <a:cs typeface="Calibri"/>
                <a:sym typeface="Calibri"/>
              </a:rPr>
              <a:t>Trata-se de revisão narrativa da literatura, de artigos dos últimos 5 anos. Base de Dados: Pubmed. Descritores: “bladder outlet obstruction”, “hiperplasia prostática benigna”, “benign prostatic hyperplasia”, “ultrasound” and "ultrasonography". Critérios de inclusão: Artigos em português e inglês, selecionados pelo título e resumo. Critério de exclusão: artigos sem imagem</a:t>
            </a:r>
            <a:endParaRPr sz="1800">
              <a:solidFill>
                <a:schemeClr val="lt1"/>
              </a:solidFill>
              <a:highlight>
                <a:srgbClr val="FFFF00"/>
              </a:highlight>
              <a:latin typeface="Calibri"/>
              <a:ea typeface="Calibri"/>
              <a:cs typeface="Calibri"/>
              <a:sym typeface="Calibri"/>
            </a:endParaRPr>
          </a:p>
          <a:p>
            <a:pPr marL="0" lvl="0" indent="0" algn="just" rtl="0">
              <a:lnSpc>
                <a:spcPct val="107916"/>
              </a:lnSpc>
              <a:spcBef>
                <a:spcPts val="800"/>
              </a:spcBef>
              <a:spcAft>
                <a:spcPts val="80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pic>
        <p:nvPicPr>
          <p:cNvPr id="111" name="Google Shape;111;g1e86a5e597c_0_26"/>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12" name="Google Shape;112;g1e86a5e597c_0_26"/>
          <p:cNvSpPr txBox="1"/>
          <p:nvPr/>
        </p:nvSpPr>
        <p:spPr>
          <a:xfrm>
            <a:off x="3536875" y="1445325"/>
            <a:ext cx="3000000" cy="80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4000">
                <a:solidFill>
                  <a:schemeClr val="accent4"/>
                </a:solidFill>
                <a:latin typeface="Calibri"/>
                <a:ea typeface="Calibri"/>
                <a:cs typeface="Calibri"/>
                <a:sym typeface="Calibri"/>
              </a:rPr>
              <a:t>Discussão </a:t>
            </a:r>
            <a:endParaRPr sz="4000">
              <a:solidFill>
                <a:schemeClr val="accent4"/>
              </a:solidFill>
              <a:latin typeface="Calibri"/>
              <a:ea typeface="Calibri"/>
              <a:cs typeface="Calibri"/>
              <a:sym typeface="Calibri"/>
            </a:endParaRPr>
          </a:p>
        </p:txBody>
      </p:sp>
      <p:sp>
        <p:nvSpPr>
          <p:cNvPr id="113" name="Google Shape;113;g1e86a5e597c_0_26"/>
          <p:cNvSpPr txBox="1"/>
          <p:nvPr/>
        </p:nvSpPr>
        <p:spPr>
          <a:xfrm>
            <a:off x="3536875" y="2245725"/>
            <a:ext cx="8459100" cy="1657800"/>
          </a:xfrm>
          <a:prstGeom prst="rect">
            <a:avLst/>
          </a:prstGeom>
          <a:noFill/>
          <a:ln>
            <a:noFill/>
          </a:ln>
        </p:spPr>
        <p:txBody>
          <a:bodyPr spcFirstLastPara="1" wrap="square" lIns="91425" tIns="91425" rIns="91425" bIns="91425" anchor="t" anchorCtr="0">
            <a:spAutoFit/>
          </a:bodyPr>
          <a:lstStyle/>
          <a:p>
            <a:pPr marL="0" lvl="0" indent="0" algn="just" rtl="0">
              <a:lnSpc>
                <a:spcPct val="107916"/>
              </a:lnSpc>
              <a:spcBef>
                <a:spcPts val="0"/>
              </a:spcBef>
              <a:spcAft>
                <a:spcPts val="800"/>
              </a:spcAft>
              <a:buNone/>
            </a:pPr>
            <a:r>
              <a:rPr lang="en-US" sz="1800">
                <a:solidFill>
                  <a:schemeClr val="lt1"/>
                </a:solidFill>
                <a:latin typeface="Calibri"/>
                <a:ea typeface="Calibri"/>
                <a:cs typeface="Calibri"/>
                <a:sym typeface="Calibri"/>
              </a:rPr>
              <a:t>A bexiga, para a correta medição prostática, deve estar entre 100 e 200mL. A HPB é avaliada pelo ultrassom como um aumento dos tecidos na zona de transição da próstata que comprime a zona periférica que diminui o fluxo vesical e é avaliada pelo método de PPI. Este mede na posição sagital e classificada em 3 graus, variando de acordo com a gravidade conforme o nível de obstrução.</a:t>
            </a:r>
            <a:endParaRPr sz="1800">
              <a:solidFill>
                <a:schemeClr val="l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18" name="Google Shape;118;g1e86a5e597c_0_22"/>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119" name="Google Shape;119;g1e86a5e597c_0_22"/>
          <p:cNvPicPr preferRelativeResize="0"/>
          <p:nvPr/>
        </p:nvPicPr>
        <p:blipFill>
          <a:blip r:embed="rId4">
            <a:alphaModFix/>
          </a:blip>
          <a:stretch>
            <a:fillRect/>
          </a:stretch>
        </p:blipFill>
        <p:spPr>
          <a:xfrm>
            <a:off x="3428347" y="1753838"/>
            <a:ext cx="4991625" cy="3350325"/>
          </a:xfrm>
          <a:prstGeom prst="rect">
            <a:avLst/>
          </a:prstGeom>
          <a:noFill/>
          <a:ln>
            <a:noFill/>
          </a:ln>
        </p:spPr>
      </p:pic>
      <p:sp>
        <p:nvSpPr>
          <p:cNvPr id="120" name="Google Shape;120;g1e86a5e597c_0_22"/>
          <p:cNvSpPr txBox="1"/>
          <p:nvPr/>
        </p:nvSpPr>
        <p:spPr>
          <a:xfrm>
            <a:off x="8591825" y="1753850"/>
            <a:ext cx="3169800" cy="2428800"/>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0"/>
              </a:spcAft>
              <a:buNone/>
            </a:pPr>
            <a:r>
              <a:rPr lang="en-US" sz="1800">
                <a:solidFill>
                  <a:schemeClr val="lt1"/>
                </a:solidFill>
                <a:latin typeface="Calibri"/>
                <a:ea typeface="Calibri"/>
                <a:cs typeface="Calibri"/>
                <a:sym typeface="Calibri"/>
              </a:rPr>
              <a:t>Imagem 1: </a:t>
            </a:r>
            <a:endParaRPr sz="1800">
              <a:solidFill>
                <a:schemeClr val="lt1"/>
              </a:solidFill>
              <a:latin typeface="Calibri"/>
              <a:ea typeface="Calibri"/>
              <a:cs typeface="Calibri"/>
              <a:sym typeface="Calibri"/>
            </a:endParaRPr>
          </a:p>
          <a:p>
            <a:pPr marL="0" lvl="0" indent="0" algn="just" rtl="0">
              <a:lnSpc>
                <a:spcPct val="115000"/>
              </a:lnSpc>
              <a:spcBef>
                <a:spcPts val="0"/>
              </a:spcBef>
              <a:spcAft>
                <a:spcPts val="0"/>
              </a:spcAft>
              <a:buNone/>
            </a:pPr>
            <a:r>
              <a:rPr lang="en-US" sz="1800">
                <a:solidFill>
                  <a:schemeClr val="lt1"/>
                </a:solidFill>
                <a:latin typeface="Calibri"/>
                <a:ea typeface="Calibri"/>
                <a:cs typeface="Calibri"/>
                <a:sym typeface="Calibri"/>
              </a:rPr>
              <a:t>Exame de ultrassom mostrando um adenoma de próstata com protusão prostática intravesical e pequeno volume prostático.</a:t>
            </a:r>
            <a:endParaRPr sz="1800">
              <a:solidFill>
                <a:schemeClr val="lt1"/>
              </a:solidFill>
              <a:latin typeface="Calibri"/>
              <a:ea typeface="Calibri"/>
              <a:cs typeface="Calibri"/>
              <a:sym typeface="Calibri"/>
            </a:endParaRPr>
          </a:p>
          <a:p>
            <a:pPr marL="0" lvl="0" indent="0" algn="just" rtl="0">
              <a:lnSpc>
                <a:spcPct val="135000"/>
              </a:lnSpc>
              <a:spcBef>
                <a:spcPts val="0"/>
              </a:spcBef>
              <a:spcAft>
                <a:spcPts val="0"/>
              </a:spcAft>
              <a:buNone/>
            </a:pPr>
            <a:endParaRPr sz="1800">
              <a:solidFill>
                <a:schemeClr val="lt1"/>
              </a:solidFill>
              <a:latin typeface="Calibri"/>
              <a:ea typeface="Calibri"/>
              <a:cs typeface="Calibri"/>
              <a:sym typeface="Calibri"/>
            </a:endParaRPr>
          </a:p>
          <a:p>
            <a:pPr marL="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121" name="Google Shape;121;g1e86a5e597c_0_22"/>
          <p:cNvSpPr txBox="1"/>
          <p:nvPr/>
        </p:nvSpPr>
        <p:spPr>
          <a:xfrm>
            <a:off x="5014625" y="796725"/>
            <a:ext cx="19200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000" b="1">
                <a:solidFill>
                  <a:schemeClr val="accent4"/>
                </a:solidFill>
                <a:latin typeface="Calibri"/>
                <a:ea typeface="Calibri"/>
                <a:cs typeface="Calibri"/>
                <a:sym typeface="Calibri"/>
              </a:rPr>
              <a:t>RESULTADOS:</a:t>
            </a:r>
            <a:endParaRPr sz="2000" b="1">
              <a:solidFill>
                <a:schemeClr val="accent4"/>
              </a:solidFill>
              <a:latin typeface="Calibri"/>
              <a:ea typeface="Calibri"/>
              <a:cs typeface="Calibri"/>
              <a:sym typeface="Calibri"/>
            </a:endParaRPr>
          </a:p>
        </p:txBody>
      </p:sp>
      <p:sp>
        <p:nvSpPr>
          <p:cNvPr id="122" name="Google Shape;122;g1e86a5e597c_0_22"/>
          <p:cNvSpPr txBox="1"/>
          <p:nvPr/>
        </p:nvSpPr>
        <p:spPr>
          <a:xfrm>
            <a:off x="0" y="2229725"/>
            <a:ext cx="3169800" cy="2565900"/>
          </a:xfrm>
          <a:prstGeom prst="rect">
            <a:avLst/>
          </a:prstGeom>
          <a:noFill/>
          <a:ln>
            <a:noFill/>
          </a:ln>
        </p:spPr>
        <p:txBody>
          <a:bodyPr spcFirstLastPara="1" wrap="square" lIns="91425" tIns="91425" rIns="91425" bIns="91425" anchor="t" anchorCtr="0">
            <a:spAutoFit/>
          </a:bodyPr>
          <a:lstStyle/>
          <a:p>
            <a:pPr marL="0" lvl="0" indent="0" algn="just" rtl="0">
              <a:lnSpc>
                <a:spcPct val="135000"/>
              </a:lnSpc>
              <a:spcBef>
                <a:spcPts val="0"/>
              </a:spcBef>
              <a:spcAft>
                <a:spcPts val="0"/>
              </a:spcAft>
              <a:buNone/>
            </a:pPr>
            <a:r>
              <a:rPr lang="en-US" sz="1700">
                <a:solidFill>
                  <a:schemeClr val="accent4"/>
                </a:solidFill>
                <a:latin typeface="Calibri"/>
                <a:ea typeface="Calibri"/>
                <a:cs typeface="Calibri"/>
                <a:sym typeface="Calibri"/>
              </a:rPr>
              <a:t>Referência:</a:t>
            </a:r>
            <a:endParaRPr sz="1700">
              <a:solidFill>
                <a:schemeClr val="accent4"/>
              </a:solidFill>
              <a:latin typeface="Calibri"/>
              <a:ea typeface="Calibri"/>
              <a:cs typeface="Calibri"/>
              <a:sym typeface="Calibri"/>
            </a:endParaRPr>
          </a:p>
          <a:p>
            <a:pPr marL="0" lvl="0" indent="0" algn="just" rtl="0">
              <a:lnSpc>
                <a:spcPct val="135000"/>
              </a:lnSpc>
              <a:spcBef>
                <a:spcPts val="0"/>
              </a:spcBef>
              <a:spcAft>
                <a:spcPts val="0"/>
              </a:spcAft>
              <a:buNone/>
            </a:pPr>
            <a:r>
              <a:rPr lang="en-US" sz="1700">
                <a:solidFill>
                  <a:schemeClr val="accent4"/>
                </a:solidFill>
                <a:latin typeface="Calibri"/>
                <a:ea typeface="Calibri"/>
                <a:cs typeface="Calibri"/>
                <a:sym typeface="Calibri"/>
              </a:rPr>
              <a:t>LEE, H. J. et al. Patients with small prostates and low-grade intravesical prostatic protrusion – A urodynamic evaluation. </a:t>
            </a:r>
            <a:r>
              <a:rPr lang="en-US" sz="1700" b="1">
                <a:solidFill>
                  <a:schemeClr val="accent4"/>
                </a:solidFill>
                <a:latin typeface="Calibri"/>
                <a:ea typeface="Calibri"/>
                <a:cs typeface="Calibri"/>
                <a:sym typeface="Calibri"/>
              </a:rPr>
              <a:t>Asian Journal of Urology</a:t>
            </a:r>
            <a:r>
              <a:rPr lang="en-US" sz="1700">
                <a:solidFill>
                  <a:schemeClr val="accent4"/>
                </a:solidFill>
                <a:latin typeface="Calibri"/>
                <a:ea typeface="Calibri"/>
                <a:cs typeface="Calibri"/>
                <a:sym typeface="Calibri"/>
              </a:rPr>
              <a:t>, v. 4, n. 4, p. 247–252, out. 2017. </a:t>
            </a:r>
            <a:endParaRPr sz="1700">
              <a:solidFill>
                <a:schemeClr val="accent4"/>
              </a:solidFill>
              <a:latin typeface="Calibri"/>
              <a:ea typeface="Calibri"/>
              <a:cs typeface="Calibri"/>
              <a:sym typeface="Calibri"/>
            </a:endParaRPr>
          </a:p>
        </p:txBody>
      </p:sp>
      <p:sp>
        <p:nvSpPr>
          <p:cNvPr id="123" name="Google Shape;123;g1e86a5e597c_0_22"/>
          <p:cNvSpPr/>
          <p:nvPr/>
        </p:nvSpPr>
        <p:spPr>
          <a:xfrm>
            <a:off x="4060175" y="3430575"/>
            <a:ext cx="1046700" cy="874800"/>
          </a:xfrm>
          <a:prstGeom prst="ellipse">
            <a:avLst/>
          </a:prstGeom>
          <a:no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600" b="1">
              <a:latin typeface="Calibri"/>
              <a:ea typeface="Calibri"/>
              <a:cs typeface="Calibri"/>
              <a:sym typeface="Calibri"/>
            </a:endParaRPr>
          </a:p>
        </p:txBody>
      </p:sp>
      <p:sp>
        <p:nvSpPr>
          <p:cNvPr id="124" name="Google Shape;124;g1e86a5e597c_0_22"/>
          <p:cNvSpPr/>
          <p:nvPr/>
        </p:nvSpPr>
        <p:spPr>
          <a:xfrm>
            <a:off x="6934625" y="3239300"/>
            <a:ext cx="1046700" cy="874800"/>
          </a:xfrm>
          <a:prstGeom prst="ellipse">
            <a:avLst/>
          </a:prstGeom>
          <a:no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600" b="1">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pic>
        <p:nvPicPr>
          <p:cNvPr id="129" name="Google Shape;129;g1e86a5e597c_0_18"/>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130" name="Google Shape;130;g1e86a5e597c_0_18"/>
          <p:cNvPicPr preferRelativeResize="0"/>
          <p:nvPr/>
        </p:nvPicPr>
        <p:blipFill>
          <a:blip r:embed="rId4">
            <a:alphaModFix/>
          </a:blip>
          <a:stretch>
            <a:fillRect/>
          </a:stretch>
        </p:blipFill>
        <p:spPr>
          <a:xfrm>
            <a:off x="3280956" y="1708963"/>
            <a:ext cx="4356175" cy="2904125"/>
          </a:xfrm>
          <a:prstGeom prst="rect">
            <a:avLst/>
          </a:prstGeom>
          <a:noFill/>
          <a:ln>
            <a:noFill/>
          </a:ln>
        </p:spPr>
      </p:pic>
      <p:pic>
        <p:nvPicPr>
          <p:cNvPr id="131" name="Google Shape;131;g1e86a5e597c_0_18"/>
          <p:cNvPicPr preferRelativeResize="0"/>
          <p:nvPr/>
        </p:nvPicPr>
        <p:blipFill>
          <a:blip r:embed="rId5">
            <a:alphaModFix/>
          </a:blip>
          <a:stretch>
            <a:fillRect/>
          </a:stretch>
        </p:blipFill>
        <p:spPr>
          <a:xfrm>
            <a:off x="7715206" y="1713713"/>
            <a:ext cx="4356175" cy="2894657"/>
          </a:xfrm>
          <a:prstGeom prst="rect">
            <a:avLst/>
          </a:prstGeom>
          <a:noFill/>
          <a:ln>
            <a:noFill/>
          </a:ln>
        </p:spPr>
      </p:pic>
      <p:sp>
        <p:nvSpPr>
          <p:cNvPr id="132" name="Google Shape;132;g1e86a5e597c_0_18"/>
          <p:cNvSpPr txBox="1"/>
          <p:nvPr/>
        </p:nvSpPr>
        <p:spPr>
          <a:xfrm>
            <a:off x="3280950" y="4741425"/>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accent4"/>
                </a:solidFill>
              </a:rPr>
              <a:t>Imagem 2.</a:t>
            </a:r>
            <a:endParaRPr>
              <a:solidFill>
                <a:schemeClr val="accent4"/>
              </a:solidFill>
            </a:endParaRPr>
          </a:p>
        </p:txBody>
      </p:sp>
      <p:sp>
        <p:nvSpPr>
          <p:cNvPr id="133" name="Google Shape;133;g1e86a5e597c_0_18"/>
          <p:cNvSpPr txBox="1"/>
          <p:nvPr/>
        </p:nvSpPr>
        <p:spPr>
          <a:xfrm>
            <a:off x="7715200" y="4741425"/>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accent4"/>
                </a:solidFill>
              </a:rPr>
              <a:t>Imagem 3.</a:t>
            </a:r>
            <a:endParaRPr>
              <a:solidFill>
                <a:schemeClr val="accent4"/>
              </a:solidFill>
            </a:endParaRPr>
          </a:p>
        </p:txBody>
      </p:sp>
      <p:sp>
        <p:nvSpPr>
          <p:cNvPr id="134" name="Google Shape;134;g1e86a5e597c_0_18"/>
          <p:cNvSpPr txBox="1"/>
          <p:nvPr/>
        </p:nvSpPr>
        <p:spPr>
          <a:xfrm>
            <a:off x="3280950" y="4999325"/>
            <a:ext cx="3841200" cy="780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1800">
                <a:solidFill>
                  <a:schemeClr val="lt1"/>
                </a:solidFill>
                <a:latin typeface="Calibri"/>
                <a:ea typeface="Calibri"/>
                <a:cs typeface="Calibri"/>
                <a:sym typeface="Calibri"/>
              </a:rPr>
              <a:t>Ultrassom transabdominal mostrando o PPI. </a:t>
            </a:r>
            <a:endParaRPr sz="1800" b="1">
              <a:solidFill>
                <a:schemeClr val="lt1"/>
              </a:solidFill>
              <a:latin typeface="Calibri"/>
              <a:ea typeface="Calibri"/>
              <a:cs typeface="Calibri"/>
              <a:sym typeface="Calibri"/>
            </a:endParaRPr>
          </a:p>
        </p:txBody>
      </p:sp>
      <p:sp>
        <p:nvSpPr>
          <p:cNvPr id="135" name="Google Shape;135;g1e86a5e597c_0_18"/>
          <p:cNvSpPr txBox="1"/>
          <p:nvPr/>
        </p:nvSpPr>
        <p:spPr>
          <a:xfrm>
            <a:off x="5639500" y="671725"/>
            <a:ext cx="30000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000" b="1">
                <a:solidFill>
                  <a:schemeClr val="accent4"/>
                </a:solidFill>
                <a:latin typeface="Calibri"/>
                <a:ea typeface="Calibri"/>
                <a:cs typeface="Calibri"/>
                <a:sym typeface="Calibri"/>
              </a:rPr>
              <a:t>RESULTADOS:</a:t>
            </a:r>
            <a:endParaRPr sz="2000" b="1">
              <a:solidFill>
                <a:schemeClr val="accent4"/>
              </a:solidFill>
              <a:latin typeface="Calibri"/>
              <a:ea typeface="Calibri"/>
              <a:cs typeface="Calibri"/>
              <a:sym typeface="Calibri"/>
            </a:endParaRPr>
          </a:p>
        </p:txBody>
      </p:sp>
      <p:sp>
        <p:nvSpPr>
          <p:cNvPr id="136" name="Google Shape;136;g1e86a5e597c_0_18"/>
          <p:cNvSpPr txBox="1"/>
          <p:nvPr/>
        </p:nvSpPr>
        <p:spPr>
          <a:xfrm>
            <a:off x="7715138" y="4999325"/>
            <a:ext cx="4356300" cy="1417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1800">
                <a:solidFill>
                  <a:schemeClr val="lt1"/>
                </a:solidFill>
                <a:latin typeface="Calibri"/>
                <a:ea typeface="Calibri"/>
                <a:cs typeface="Calibri"/>
                <a:sym typeface="Calibri"/>
              </a:rPr>
              <a:t>Ultrassom transretal  mostrou plano transversal de próstata aumentada.</a:t>
            </a:r>
            <a:endParaRPr sz="1800">
              <a:solidFill>
                <a:schemeClr val="lt1"/>
              </a:solidFill>
              <a:latin typeface="Calibri"/>
              <a:ea typeface="Calibri"/>
              <a:cs typeface="Calibri"/>
              <a:sym typeface="Calibri"/>
            </a:endParaRPr>
          </a:p>
          <a:p>
            <a:pPr marL="0" lvl="0" indent="0" algn="l" rtl="0">
              <a:lnSpc>
                <a:spcPct val="115000"/>
              </a:lnSpc>
              <a:spcBef>
                <a:spcPts val="0"/>
              </a:spcBef>
              <a:spcAft>
                <a:spcPts val="0"/>
              </a:spcAft>
              <a:buNone/>
            </a:pPr>
            <a:endParaRPr sz="1800">
              <a:solidFill>
                <a:schemeClr val="lt1"/>
              </a:solidFill>
              <a:latin typeface="Calibri"/>
              <a:ea typeface="Calibri"/>
              <a:cs typeface="Calibri"/>
              <a:sym typeface="Calibri"/>
            </a:endParaRPr>
          </a:p>
          <a:p>
            <a:pPr marL="0" marR="38100" lvl="0" indent="0" algn="l" rtl="0">
              <a:lnSpc>
                <a:spcPct val="128571"/>
              </a:lnSpc>
              <a:spcBef>
                <a:spcPts val="0"/>
              </a:spcBef>
              <a:spcAft>
                <a:spcPts val="0"/>
              </a:spcAft>
              <a:buClr>
                <a:schemeClr val="dk1"/>
              </a:buClr>
              <a:buSzPts val="1100"/>
              <a:buFont typeface="Arial"/>
              <a:buNone/>
            </a:pPr>
            <a:endParaRPr sz="1800">
              <a:solidFill>
                <a:schemeClr val="lt1"/>
              </a:solidFill>
              <a:highlight>
                <a:srgbClr val="303134"/>
              </a:highlight>
              <a:latin typeface="Calibri"/>
              <a:ea typeface="Calibri"/>
              <a:cs typeface="Calibri"/>
              <a:sym typeface="Calibri"/>
            </a:endParaRPr>
          </a:p>
        </p:txBody>
      </p:sp>
      <p:sp>
        <p:nvSpPr>
          <p:cNvPr id="137" name="Google Shape;137;g1e86a5e597c_0_18"/>
          <p:cNvSpPr txBox="1"/>
          <p:nvPr/>
        </p:nvSpPr>
        <p:spPr>
          <a:xfrm>
            <a:off x="248425" y="2508875"/>
            <a:ext cx="2624400" cy="279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500">
                <a:solidFill>
                  <a:schemeClr val="accent4"/>
                </a:solidFill>
                <a:latin typeface="Calibri"/>
                <a:ea typeface="Calibri"/>
                <a:cs typeface="Calibri"/>
                <a:sym typeface="Calibri"/>
              </a:rPr>
              <a:t>Referência: </a:t>
            </a:r>
            <a:endParaRPr sz="1500">
              <a:solidFill>
                <a:schemeClr val="accent4"/>
              </a:solidFill>
              <a:latin typeface="Calibri"/>
              <a:ea typeface="Calibri"/>
              <a:cs typeface="Calibri"/>
              <a:sym typeface="Calibri"/>
            </a:endParaRPr>
          </a:p>
          <a:p>
            <a:pPr marL="0" lvl="0" indent="0" algn="l" rtl="0">
              <a:spcBef>
                <a:spcPts val="0"/>
              </a:spcBef>
              <a:spcAft>
                <a:spcPts val="0"/>
              </a:spcAft>
              <a:buNone/>
            </a:pPr>
            <a:r>
              <a:rPr lang="en-US" sz="1500">
                <a:solidFill>
                  <a:schemeClr val="accent4"/>
                </a:solidFill>
                <a:latin typeface="Calibri"/>
                <a:ea typeface="Calibri"/>
                <a:cs typeface="Calibri"/>
                <a:sym typeface="Calibri"/>
              </a:rPr>
              <a:t>Liu Q, Zhu Y, Liu J, Qi J, Kang J. Ultrasound image features of intravesical prostatic protrusion indicated failure of medication therapy of finasteride and doxazosin in patients with benign prostatic hyperplasia (LUTS/BPH). Int Urol Nephrol. 2017 Mar;49(3):399-404. doi: 10.1007/s11255-016-1478-6. Epub 2016 Dec 16. PMID: 27987130.</a:t>
            </a:r>
            <a:endParaRPr sz="1500">
              <a:solidFill>
                <a:schemeClr val="accent4"/>
              </a:solidFill>
              <a:latin typeface="Calibri"/>
              <a:ea typeface="Calibri"/>
              <a:cs typeface="Calibri"/>
              <a:sym typeface="Calibri"/>
            </a:endParaRPr>
          </a:p>
        </p:txBody>
      </p:sp>
      <p:sp>
        <p:nvSpPr>
          <p:cNvPr id="138" name="Google Shape;138;g1e86a5e597c_0_18"/>
          <p:cNvSpPr/>
          <p:nvPr/>
        </p:nvSpPr>
        <p:spPr>
          <a:xfrm>
            <a:off x="5525775" y="2596750"/>
            <a:ext cx="1486800" cy="1347300"/>
          </a:xfrm>
          <a:prstGeom prst="ellipse">
            <a:avLst/>
          </a:prstGeom>
          <a:no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600" b="1">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pic>
        <p:nvPicPr>
          <p:cNvPr id="143" name="Google Shape;143;g1e86a5e597c_0_14"/>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144" name="Google Shape;144;g1e86a5e597c_0_14"/>
          <p:cNvPicPr preferRelativeResize="0"/>
          <p:nvPr/>
        </p:nvPicPr>
        <p:blipFill>
          <a:blip r:embed="rId4">
            <a:alphaModFix/>
          </a:blip>
          <a:stretch>
            <a:fillRect/>
          </a:stretch>
        </p:blipFill>
        <p:spPr>
          <a:xfrm>
            <a:off x="2975350" y="1241625"/>
            <a:ext cx="4296180" cy="2919750"/>
          </a:xfrm>
          <a:prstGeom prst="rect">
            <a:avLst/>
          </a:prstGeom>
          <a:noFill/>
          <a:ln>
            <a:noFill/>
          </a:ln>
        </p:spPr>
      </p:pic>
      <p:pic>
        <p:nvPicPr>
          <p:cNvPr id="145" name="Google Shape;145;g1e86a5e597c_0_14"/>
          <p:cNvPicPr preferRelativeResize="0"/>
          <p:nvPr/>
        </p:nvPicPr>
        <p:blipFill>
          <a:blip r:embed="rId5">
            <a:alphaModFix/>
          </a:blip>
          <a:stretch>
            <a:fillRect/>
          </a:stretch>
        </p:blipFill>
        <p:spPr>
          <a:xfrm>
            <a:off x="7474600" y="1241613"/>
            <a:ext cx="4393825" cy="2919775"/>
          </a:xfrm>
          <a:prstGeom prst="rect">
            <a:avLst/>
          </a:prstGeom>
          <a:noFill/>
          <a:ln>
            <a:noFill/>
          </a:ln>
        </p:spPr>
      </p:pic>
      <p:sp>
        <p:nvSpPr>
          <p:cNvPr id="146" name="Google Shape;146;g1e86a5e597c_0_14"/>
          <p:cNvSpPr txBox="1"/>
          <p:nvPr/>
        </p:nvSpPr>
        <p:spPr>
          <a:xfrm>
            <a:off x="2975350" y="4161375"/>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accent4"/>
                </a:solidFill>
              </a:rPr>
              <a:t>Imagem 4.</a:t>
            </a:r>
            <a:endParaRPr sz="1200">
              <a:solidFill>
                <a:schemeClr val="accent4"/>
              </a:solidFill>
            </a:endParaRPr>
          </a:p>
        </p:txBody>
      </p:sp>
      <p:sp>
        <p:nvSpPr>
          <p:cNvPr id="147" name="Google Shape;147;g1e86a5e597c_0_14"/>
          <p:cNvSpPr txBox="1"/>
          <p:nvPr/>
        </p:nvSpPr>
        <p:spPr>
          <a:xfrm>
            <a:off x="7474600" y="4161375"/>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accent4"/>
                </a:solidFill>
              </a:rPr>
              <a:t>Imagem 5.</a:t>
            </a:r>
            <a:endParaRPr>
              <a:solidFill>
                <a:schemeClr val="accent4"/>
              </a:solidFill>
            </a:endParaRPr>
          </a:p>
        </p:txBody>
      </p:sp>
      <p:sp>
        <p:nvSpPr>
          <p:cNvPr id="148" name="Google Shape;148;g1e86a5e597c_0_14"/>
          <p:cNvSpPr txBox="1"/>
          <p:nvPr/>
        </p:nvSpPr>
        <p:spPr>
          <a:xfrm>
            <a:off x="2732325" y="4452550"/>
            <a:ext cx="9295200" cy="1736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1800">
                <a:solidFill>
                  <a:schemeClr val="lt1"/>
                </a:solidFill>
                <a:latin typeface="Calibri"/>
                <a:ea typeface="Calibri"/>
                <a:cs typeface="Calibri"/>
                <a:sym typeface="Calibri"/>
              </a:rPr>
              <a:t>Ultrassom transabdominal demonstrando que o PPI não diminuiu após terapia com Finasterida (Imagem 4).Ultrassom transretal mostrou o plano transverso da próstata. O volume da próstata diminui significativamente, mas o PPI se manteve similar ao do exame pré-tratamento com Finasterida (Imagem 5). </a:t>
            </a:r>
            <a:endParaRPr sz="1800" b="1">
              <a:solidFill>
                <a:schemeClr val="lt1"/>
              </a:solidFill>
              <a:latin typeface="Calibri"/>
              <a:ea typeface="Calibri"/>
              <a:cs typeface="Calibri"/>
              <a:sym typeface="Calibri"/>
            </a:endParaRPr>
          </a:p>
          <a:p>
            <a:pPr marL="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149" name="Google Shape;149;g1e86a5e597c_0_14"/>
          <p:cNvSpPr txBox="1"/>
          <p:nvPr/>
        </p:nvSpPr>
        <p:spPr>
          <a:xfrm>
            <a:off x="5879925" y="312450"/>
            <a:ext cx="30000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000" b="1">
                <a:solidFill>
                  <a:schemeClr val="accent4"/>
                </a:solidFill>
                <a:latin typeface="Calibri"/>
                <a:ea typeface="Calibri"/>
                <a:cs typeface="Calibri"/>
                <a:sym typeface="Calibri"/>
              </a:rPr>
              <a:t>RESULTADOS:</a:t>
            </a:r>
            <a:endParaRPr sz="2000" b="1">
              <a:solidFill>
                <a:schemeClr val="accent4"/>
              </a:solidFill>
              <a:latin typeface="Calibri"/>
              <a:ea typeface="Calibri"/>
              <a:cs typeface="Calibri"/>
              <a:sym typeface="Calibri"/>
            </a:endParaRPr>
          </a:p>
        </p:txBody>
      </p:sp>
      <p:sp>
        <p:nvSpPr>
          <p:cNvPr id="150" name="Google Shape;150;g1e86a5e597c_0_14"/>
          <p:cNvSpPr txBox="1"/>
          <p:nvPr/>
        </p:nvSpPr>
        <p:spPr>
          <a:xfrm>
            <a:off x="60975" y="2337050"/>
            <a:ext cx="2711400" cy="229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600">
                <a:solidFill>
                  <a:schemeClr val="accent4"/>
                </a:solidFill>
                <a:latin typeface="Calibri"/>
                <a:ea typeface="Calibri"/>
                <a:cs typeface="Calibri"/>
                <a:sym typeface="Calibri"/>
              </a:rPr>
              <a:t>Referência:</a:t>
            </a:r>
            <a:endParaRPr sz="1600">
              <a:solidFill>
                <a:schemeClr val="accent4"/>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600">
                <a:solidFill>
                  <a:schemeClr val="accent4"/>
                </a:solidFill>
                <a:latin typeface="Calibri"/>
                <a:ea typeface="Calibri"/>
                <a:cs typeface="Calibri"/>
                <a:sym typeface="Calibri"/>
              </a:rPr>
              <a:t>LIU, Q. et al. Ultrasound image features of intravesical prostatic protrusion indicated failure of medication therapy of finasteride and doxazosin in patients with benign prostatic hyperplasia (LUTS/BPH). International Urology and Nephrology, v. 49, n. 3, p. 399–404, mar. 2017 </a:t>
            </a:r>
            <a:endParaRPr sz="1600">
              <a:solidFill>
                <a:schemeClr val="accent4"/>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600">
              <a:latin typeface="Calibri"/>
              <a:ea typeface="Calibri"/>
              <a:cs typeface="Calibri"/>
              <a:sym typeface="Calibri"/>
            </a:endParaRPr>
          </a:p>
          <a:p>
            <a:pPr marL="0" lvl="0" indent="0" algn="l" rtl="0">
              <a:spcBef>
                <a:spcPts val="0"/>
              </a:spcBef>
              <a:spcAft>
                <a:spcPts val="0"/>
              </a:spcAft>
              <a:buNone/>
            </a:pPr>
            <a:endParaRPr sz="1600">
              <a:latin typeface="Calibri"/>
              <a:ea typeface="Calibri"/>
              <a:cs typeface="Calibri"/>
              <a:sym typeface="Calibri"/>
            </a:endParaRPr>
          </a:p>
        </p:txBody>
      </p:sp>
      <p:sp>
        <p:nvSpPr>
          <p:cNvPr id="151" name="Google Shape;151;g1e86a5e597c_0_14"/>
          <p:cNvSpPr/>
          <p:nvPr/>
        </p:nvSpPr>
        <p:spPr>
          <a:xfrm>
            <a:off x="5388050" y="2264100"/>
            <a:ext cx="1046700" cy="874800"/>
          </a:xfrm>
          <a:prstGeom prst="ellipse">
            <a:avLst/>
          </a:prstGeom>
          <a:no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600" b="1">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pic>
        <p:nvPicPr>
          <p:cNvPr id="156" name="Google Shape;156;g1e86a5e597c_0_34"/>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157" name="Google Shape;157;g1e86a5e597c_0_34"/>
          <p:cNvPicPr preferRelativeResize="0"/>
          <p:nvPr/>
        </p:nvPicPr>
        <p:blipFill>
          <a:blip r:embed="rId4">
            <a:alphaModFix/>
          </a:blip>
          <a:stretch>
            <a:fillRect/>
          </a:stretch>
        </p:blipFill>
        <p:spPr>
          <a:xfrm>
            <a:off x="3639449" y="1326950"/>
            <a:ext cx="4216825" cy="2775650"/>
          </a:xfrm>
          <a:prstGeom prst="rect">
            <a:avLst/>
          </a:prstGeom>
          <a:noFill/>
          <a:ln>
            <a:noFill/>
          </a:ln>
        </p:spPr>
      </p:pic>
      <p:pic>
        <p:nvPicPr>
          <p:cNvPr id="158" name="Google Shape;158;g1e86a5e597c_0_34"/>
          <p:cNvPicPr preferRelativeResize="0"/>
          <p:nvPr/>
        </p:nvPicPr>
        <p:blipFill>
          <a:blip r:embed="rId5">
            <a:alphaModFix/>
          </a:blip>
          <a:stretch>
            <a:fillRect/>
          </a:stretch>
        </p:blipFill>
        <p:spPr>
          <a:xfrm>
            <a:off x="8055850" y="1326949"/>
            <a:ext cx="4073650" cy="2775650"/>
          </a:xfrm>
          <a:prstGeom prst="rect">
            <a:avLst/>
          </a:prstGeom>
          <a:noFill/>
          <a:ln>
            <a:noFill/>
          </a:ln>
        </p:spPr>
      </p:pic>
      <p:sp>
        <p:nvSpPr>
          <p:cNvPr id="159" name="Google Shape;159;g1e86a5e597c_0_34"/>
          <p:cNvSpPr txBox="1"/>
          <p:nvPr/>
        </p:nvSpPr>
        <p:spPr>
          <a:xfrm>
            <a:off x="3639450" y="4102600"/>
            <a:ext cx="3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accent4"/>
                </a:solidFill>
              </a:rPr>
              <a:t>Imagem 7A </a:t>
            </a:r>
            <a:endParaRPr>
              <a:solidFill>
                <a:schemeClr val="accent4"/>
              </a:solidFill>
            </a:endParaRPr>
          </a:p>
        </p:txBody>
      </p:sp>
      <p:sp>
        <p:nvSpPr>
          <p:cNvPr id="160" name="Google Shape;160;g1e86a5e597c_0_34"/>
          <p:cNvSpPr txBox="1"/>
          <p:nvPr/>
        </p:nvSpPr>
        <p:spPr>
          <a:xfrm>
            <a:off x="8055850" y="4102600"/>
            <a:ext cx="3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accent4"/>
                </a:solidFill>
              </a:rPr>
              <a:t>Imagem  7B</a:t>
            </a:r>
            <a:endParaRPr>
              <a:solidFill>
                <a:schemeClr val="accent4"/>
              </a:solidFill>
            </a:endParaRPr>
          </a:p>
        </p:txBody>
      </p:sp>
      <p:sp>
        <p:nvSpPr>
          <p:cNvPr id="161" name="Google Shape;161;g1e86a5e597c_0_34"/>
          <p:cNvSpPr txBox="1"/>
          <p:nvPr/>
        </p:nvSpPr>
        <p:spPr>
          <a:xfrm>
            <a:off x="3639450" y="4502800"/>
            <a:ext cx="9466800" cy="1098900"/>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0"/>
              </a:spcAft>
              <a:buNone/>
            </a:pPr>
            <a:r>
              <a:rPr lang="en-US" sz="1800">
                <a:solidFill>
                  <a:schemeClr val="lt1"/>
                </a:solidFill>
                <a:latin typeface="Calibri"/>
                <a:ea typeface="Calibri"/>
                <a:cs typeface="Calibri"/>
                <a:sym typeface="Calibri"/>
              </a:rPr>
              <a:t>Imagem 7A: Cálculo da protrusão prostática intravesical</a:t>
            </a:r>
            <a:endParaRPr sz="1800">
              <a:solidFill>
                <a:schemeClr val="lt1"/>
              </a:solidFill>
              <a:latin typeface="Calibri"/>
              <a:ea typeface="Calibri"/>
              <a:cs typeface="Calibri"/>
              <a:sym typeface="Calibri"/>
            </a:endParaRPr>
          </a:p>
          <a:p>
            <a:pPr marL="0" lvl="0" indent="0" algn="just" rtl="0">
              <a:lnSpc>
                <a:spcPct val="115000"/>
              </a:lnSpc>
              <a:spcBef>
                <a:spcPts val="0"/>
              </a:spcBef>
              <a:spcAft>
                <a:spcPts val="0"/>
              </a:spcAft>
              <a:buNone/>
            </a:pPr>
            <a:r>
              <a:rPr lang="en-US" sz="1800">
                <a:solidFill>
                  <a:schemeClr val="lt1"/>
                </a:solidFill>
                <a:latin typeface="Calibri"/>
                <a:ea typeface="Calibri"/>
                <a:cs typeface="Calibri"/>
                <a:sym typeface="Calibri"/>
              </a:rPr>
              <a:t>Imagem 7B: Angulação prostática uretral avaliada em ultrassonografia transretal.</a:t>
            </a:r>
            <a:endParaRPr sz="1800">
              <a:solidFill>
                <a:schemeClr val="lt1"/>
              </a:solidFill>
              <a:latin typeface="Calibri"/>
              <a:ea typeface="Calibri"/>
              <a:cs typeface="Calibri"/>
              <a:sym typeface="Calibri"/>
            </a:endParaRPr>
          </a:p>
          <a:p>
            <a:pPr marL="0" lvl="0" indent="0" algn="just" rtl="0">
              <a:lnSpc>
                <a:spcPct val="135000"/>
              </a:lnSpc>
              <a:spcBef>
                <a:spcPts val="0"/>
              </a:spcBef>
              <a:spcAft>
                <a:spcPts val="0"/>
              </a:spcAft>
              <a:buNone/>
            </a:pPr>
            <a:endParaRPr sz="1800">
              <a:solidFill>
                <a:schemeClr val="lt1"/>
              </a:solidFill>
              <a:latin typeface="Calibri"/>
              <a:ea typeface="Calibri"/>
              <a:cs typeface="Calibri"/>
              <a:sym typeface="Calibri"/>
            </a:endParaRPr>
          </a:p>
        </p:txBody>
      </p:sp>
      <p:sp>
        <p:nvSpPr>
          <p:cNvPr id="162" name="Google Shape;162;g1e86a5e597c_0_34"/>
          <p:cNvSpPr txBox="1"/>
          <p:nvPr/>
        </p:nvSpPr>
        <p:spPr>
          <a:xfrm>
            <a:off x="467125" y="2383900"/>
            <a:ext cx="2608800" cy="2362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700">
                <a:solidFill>
                  <a:schemeClr val="accent4"/>
                </a:solidFill>
                <a:latin typeface="Calibri"/>
                <a:ea typeface="Calibri"/>
                <a:cs typeface="Calibri"/>
                <a:sym typeface="Calibri"/>
              </a:rPr>
              <a:t>Referência:</a:t>
            </a:r>
            <a:endParaRPr sz="1700">
              <a:solidFill>
                <a:schemeClr val="accent4"/>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700">
                <a:solidFill>
                  <a:schemeClr val="accent4"/>
                </a:solidFill>
                <a:latin typeface="Calibri"/>
                <a:ea typeface="Calibri"/>
                <a:cs typeface="Calibri"/>
                <a:sym typeface="Calibri"/>
              </a:rPr>
              <a:t>SHIM, M. et al. Correlation between prostatic urethral angulation and symptomatic improvement after surgery in patients with lower urinary tract symptoms according to prostate size. World Journal of Urology, v. 38, n. 8, p. 1997–2003, ago. 2020.</a:t>
            </a:r>
            <a:endParaRPr sz="1700">
              <a:solidFill>
                <a:schemeClr val="accent4"/>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sp>
        <p:nvSpPr>
          <p:cNvPr id="163" name="Google Shape;163;g1e86a5e597c_0_34"/>
          <p:cNvSpPr txBox="1"/>
          <p:nvPr/>
        </p:nvSpPr>
        <p:spPr>
          <a:xfrm>
            <a:off x="6639450" y="434150"/>
            <a:ext cx="30000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000" b="1">
                <a:solidFill>
                  <a:schemeClr val="accent4"/>
                </a:solidFill>
                <a:latin typeface="Calibri"/>
                <a:ea typeface="Calibri"/>
                <a:cs typeface="Calibri"/>
                <a:sym typeface="Calibri"/>
              </a:rPr>
              <a:t>RESULTADOS:</a:t>
            </a:r>
            <a:endParaRPr sz="2000" b="1">
              <a:solidFill>
                <a:schemeClr val="accent4"/>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pic>
        <p:nvPicPr>
          <p:cNvPr id="168" name="Google Shape;168;g1e86a5e597c_0_30"/>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169" name="Google Shape;169;g1e86a5e597c_0_30"/>
          <p:cNvPicPr preferRelativeResize="0"/>
          <p:nvPr/>
        </p:nvPicPr>
        <p:blipFill>
          <a:blip r:embed="rId4">
            <a:alphaModFix/>
          </a:blip>
          <a:stretch>
            <a:fillRect/>
          </a:stretch>
        </p:blipFill>
        <p:spPr>
          <a:xfrm>
            <a:off x="3151082" y="1234407"/>
            <a:ext cx="3782092" cy="2727325"/>
          </a:xfrm>
          <a:prstGeom prst="rect">
            <a:avLst/>
          </a:prstGeom>
          <a:noFill/>
          <a:ln>
            <a:noFill/>
          </a:ln>
        </p:spPr>
      </p:pic>
      <p:pic>
        <p:nvPicPr>
          <p:cNvPr id="170" name="Google Shape;170;g1e86a5e597c_0_30"/>
          <p:cNvPicPr preferRelativeResize="0"/>
          <p:nvPr/>
        </p:nvPicPr>
        <p:blipFill>
          <a:blip r:embed="rId5">
            <a:alphaModFix/>
          </a:blip>
          <a:stretch>
            <a:fillRect/>
          </a:stretch>
        </p:blipFill>
        <p:spPr>
          <a:xfrm>
            <a:off x="7089400" y="1234407"/>
            <a:ext cx="4825300" cy="2727325"/>
          </a:xfrm>
          <a:prstGeom prst="rect">
            <a:avLst/>
          </a:prstGeom>
          <a:noFill/>
          <a:ln>
            <a:noFill/>
          </a:ln>
        </p:spPr>
      </p:pic>
      <p:sp>
        <p:nvSpPr>
          <p:cNvPr id="171" name="Google Shape;171;g1e86a5e597c_0_30"/>
          <p:cNvSpPr txBox="1"/>
          <p:nvPr/>
        </p:nvSpPr>
        <p:spPr>
          <a:xfrm>
            <a:off x="3151075" y="3961725"/>
            <a:ext cx="3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accent4"/>
                </a:solidFill>
              </a:rPr>
              <a:t>Imagem 8.</a:t>
            </a:r>
            <a:endParaRPr>
              <a:solidFill>
                <a:schemeClr val="accent4"/>
              </a:solidFill>
            </a:endParaRPr>
          </a:p>
        </p:txBody>
      </p:sp>
      <p:sp>
        <p:nvSpPr>
          <p:cNvPr id="172" name="Google Shape;172;g1e86a5e597c_0_30"/>
          <p:cNvSpPr txBox="1"/>
          <p:nvPr/>
        </p:nvSpPr>
        <p:spPr>
          <a:xfrm>
            <a:off x="3151075" y="4361925"/>
            <a:ext cx="8617500" cy="1473000"/>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0"/>
              </a:spcAft>
              <a:buNone/>
            </a:pPr>
            <a:r>
              <a:rPr lang="en-US" sz="1800">
                <a:solidFill>
                  <a:schemeClr val="lt1"/>
                </a:solidFill>
                <a:latin typeface="Calibri"/>
                <a:ea typeface="Calibri"/>
                <a:cs typeface="Calibri"/>
                <a:sym typeface="Calibri"/>
              </a:rPr>
              <a:t>Imagem A distância vertical do ápice da protrusão à base da bexiga foi medida; Visões longitudinal e sagital da bexiga e próstata através de ultrassonografia transabdominal.</a:t>
            </a:r>
            <a:endParaRPr sz="1800">
              <a:solidFill>
                <a:schemeClr val="lt1"/>
              </a:solidFill>
              <a:latin typeface="Calibri"/>
              <a:ea typeface="Calibri"/>
              <a:cs typeface="Calibri"/>
              <a:sym typeface="Calibri"/>
            </a:endParaRPr>
          </a:p>
          <a:p>
            <a:pPr marL="0" lvl="0" indent="0" algn="just" rtl="0">
              <a:lnSpc>
                <a:spcPct val="135000"/>
              </a:lnSpc>
              <a:spcBef>
                <a:spcPts val="0"/>
              </a:spcBef>
              <a:spcAft>
                <a:spcPts val="0"/>
              </a:spcAft>
              <a:buNone/>
            </a:pPr>
            <a:endParaRPr sz="1800">
              <a:solidFill>
                <a:schemeClr val="lt1"/>
              </a:solidFill>
              <a:latin typeface="Calibri"/>
              <a:ea typeface="Calibri"/>
              <a:cs typeface="Calibri"/>
              <a:sym typeface="Calibri"/>
            </a:endParaRPr>
          </a:p>
          <a:p>
            <a:pPr marL="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173" name="Google Shape;173;g1e86a5e597c_0_30"/>
          <p:cNvSpPr txBox="1"/>
          <p:nvPr/>
        </p:nvSpPr>
        <p:spPr>
          <a:xfrm>
            <a:off x="326550" y="2524500"/>
            <a:ext cx="2436900" cy="183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a:solidFill>
                  <a:schemeClr val="accent4"/>
                </a:solidFill>
                <a:latin typeface="Calibri"/>
                <a:ea typeface="Calibri"/>
                <a:cs typeface="Calibri"/>
                <a:sym typeface="Calibri"/>
              </a:rPr>
              <a:t>Referência:</a:t>
            </a:r>
            <a:endParaRPr sz="1800">
              <a:solidFill>
                <a:schemeClr val="accent4"/>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800">
                <a:solidFill>
                  <a:schemeClr val="accent4"/>
                </a:solidFill>
                <a:latin typeface="Calibri"/>
                <a:ea typeface="Calibri"/>
                <a:cs typeface="Calibri"/>
                <a:sym typeface="Calibri"/>
              </a:rPr>
              <a:t>REDDY, S. V. K.; SHAIK, A. B. Non-invasive evaluation of bladder outlet obstruction in benign prostatic hyperplasia: a clinical correlation study. Arab Journal of Urology, v. 17, n. 4, p. 259–264, 2019. </a:t>
            </a:r>
            <a:endParaRPr sz="1800">
              <a:solidFill>
                <a:schemeClr val="accent4"/>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800">
              <a:solidFill>
                <a:schemeClr val="accent4"/>
              </a:solidFill>
              <a:latin typeface="Calibri"/>
              <a:ea typeface="Calibri"/>
              <a:cs typeface="Calibri"/>
              <a:sym typeface="Calibri"/>
            </a:endParaRPr>
          </a:p>
          <a:p>
            <a:pPr marL="0" lvl="0" indent="0" algn="l" rtl="0">
              <a:spcBef>
                <a:spcPts val="0"/>
              </a:spcBef>
              <a:spcAft>
                <a:spcPts val="0"/>
              </a:spcAft>
              <a:buNone/>
            </a:pPr>
            <a:endParaRPr sz="1800">
              <a:solidFill>
                <a:schemeClr val="accent4"/>
              </a:solidFill>
              <a:latin typeface="Calibri"/>
              <a:ea typeface="Calibri"/>
              <a:cs typeface="Calibri"/>
              <a:sym typeface="Calibri"/>
            </a:endParaRPr>
          </a:p>
        </p:txBody>
      </p:sp>
      <p:sp>
        <p:nvSpPr>
          <p:cNvPr id="174" name="Google Shape;174;g1e86a5e597c_0_30"/>
          <p:cNvSpPr txBox="1"/>
          <p:nvPr/>
        </p:nvSpPr>
        <p:spPr>
          <a:xfrm>
            <a:off x="5959825" y="341600"/>
            <a:ext cx="30000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000" b="1">
                <a:solidFill>
                  <a:schemeClr val="accent4"/>
                </a:solidFill>
                <a:latin typeface="Calibri"/>
                <a:ea typeface="Calibri"/>
                <a:cs typeface="Calibri"/>
                <a:sym typeface="Calibri"/>
              </a:rPr>
              <a:t>RESULTADOS:</a:t>
            </a:r>
            <a:endParaRPr sz="2000" b="1">
              <a:solidFill>
                <a:schemeClr val="accent4"/>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Tema do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1303</Words>
  <Application>Microsoft Macintosh PowerPoint</Application>
  <PresentationFormat>Widescreen</PresentationFormat>
  <Paragraphs>63</Paragraphs>
  <Slides>12</Slides>
  <Notes>12</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12</vt:i4>
      </vt:variant>
    </vt:vector>
  </HeadingPairs>
  <TitlesOfParts>
    <vt:vector size="17" baseType="lpstr">
      <vt:lpstr>Times New Roman</vt:lpstr>
      <vt:lpstr>Calibri</vt:lpstr>
      <vt:lpstr>Montserrat</vt:lpstr>
      <vt:lpstr>Arial</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Planeta W</dc:creator>
  <cp:lastModifiedBy>Leonardo de Souza Piber</cp:lastModifiedBy>
  <cp:revision>2</cp:revision>
  <dcterms:created xsi:type="dcterms:W3CDTF">2023-08-01T17:59:45Z</dcterms:created>
  <dcterms:modified xsi:type="dcterms:W3CDTF">2023-10-17T02:51:25Z</dcterms:modified>
</cp:coreProperties>
</file>