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tableStyles+xml" PartName="/ppt/tableStyles.xml"/>
  <Override ContentType="application/vnd.openxmlformats-officedocument.presentationml.viewProps+xml" PartName="/ppt/viewProps.xml"/>
  <Override ContentType="application/vnd.openxmlformats-officedocument.theme+xml" PartName="/ppt/theme/theme1.xml"/>
</Types>
</file>

<file path=_rels/.rels><?xml version="1.0" encoding="UTF-8" standalone="yes"?><Relationships xmlns="http://schemas.openxmlformats.org/package/2006/relationships"><Relationship Id="rId2" Target="ppt/presentation.xml" Type="http://schemas.openxmlformats.org/officeDocument/2006/relationships/officeDocument"/><Relationship Id="rId1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2192000" cy="6858000"/>
  <p:notesSz cx="6858000" cy="9144000"/>
  <p:defaultTextStyle>
    <a:lvl1pPr algn="l" defTabSz="914400" fontAlgn="base" indent="0" marL="0" rtl="0">
      <a:lnSpc>
        <a:spcPct val="100000"/>
      </a:lnSpc>
      <a:spcBef>
        <a:spcPct val="0"/>
      </a:spcBef>
      <a:spcAft>
        <a:spcPct val="0"/>
      </a:spcAft>
      <a:buNone/>
      <a:defRPr b="0" baseline="0" dirty="0" i="0" lang="en-US" smtClean="0" sz="1800" u="none">
        <a:solidFill>
          <a:schemeClr val="tx1"/>
        </a:solidFill>
        <a:latin charset="0" pitchFamily="34" typeface="Calibri"/>
      </a:defRPr>
    </a:lvl1pPr>
    <a:lvl2pPr indent="0" marL="4572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Calibri"/>
      </a:defRPr>
    </a:lvl2pPr>
    <a:lvl3pPr indent="0" marL="9144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Calibri"/>
      </a:defRPr>
    </a:lvl3pPr>
    <a:lvl4pPr indent="0" marL="13716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Calibri"/>
      </a:defRPr>
    </a:lvl4pPr>
    <a:lvl5pPr indent="0" marL="1828800">
      <a:lnSpc>
        <a:spcPct val="100000"/>
      </a:lnSpc>
      <a:spcBef>
        <a:spcPct val="0"/>
      </a:spcBef>
      <a:spcAft>
        <a:spcPct val="0"/>
      </a:spcAft>
      <a:buNone/>
      <a:defRPr b="0" dirty="0" i="0" lang="en-US" smtClean="0" sz="1800" u="none">
        <a:solidFill>
          <a:schemeClr val="tx1"/>
        </a:solidFill>
        <a:latin charset="0" pitchFamily="34" typeface="Calibri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1"/>
    <p:restoredTop sz="94720"/>
  </p:normalViewPr>
</p:viewPr>
</file>

<file path=ppt/_rels/presentation.xml.rels><?xml version="1.0" encoding="UTF-8" standalone="yes"?><Relationships xmlns="http://schemas.openxmlformats.org/package/2006/relationships"><Relationship Id="rId12" Target="slides/slide7.xml" Type="http://schemas.openxmlformats.org/officeDocument/2006/relationships/slide"/><Relationship Id="rId11" Target="slides/slide6.xml" Type="http://schemas.openxmlformats.org/officeDocument/2006/relationships/slide"/><Relationship Id="rId10" Target="slides/slide5.xml" Type="http://schemas.openxmlformats.org/officeDocument/2006/relationships/slide"/><Relationship Id="rId9" Target="slides/slide4.xml" Type="http://schemas.openxmlformats.org/officeDocument/2006/relationships/slide"/><Relationship Id="rId8" Target="slides/slide3.xml" Type="http://schemas.openxmlformats.org/officeDocument/2006/relationships/slide"/><Relationship Id="rId7" Target="slides/slide2.xml" Type="http://schemas.openxmlformats.org/officeDocument/2006/relationships/slide"/><Relationship Id="rId6" Target="slides/slide1.xml" Type="http://schemas.openxmlformats.org/officeDocument/2006/relationships/slide"/><Relationship Id="rId5" Target="slideMasters/slideMaster1.xml" Type="http://schemas.openxmlformats.org/officeDocument/2006/relationships/slideMaster"/><Relationship Id="rId4" Target="tableStyles.xml" Type="http://schemas.openxmlformats.org/officeDocument/2006/relationships/tableStyles"/><Relationship Id="rId3" Target="presProps.xml" Type="http://schemas.openxmlformats.org/officeDocument/2006/relationships/presProps"/><Relationship Id="rId2" Target="viewProps.xml" Type="http://schemas.openxmlformats.org/officeDocument/2006/relationships/viewProps"/><Relationship Id="rId1" Target="theme/theme1.xml" Type="http://schemas.openxmlformats.org/officeDocument/2006/relationships/theme"/></Relationship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 numCol="1"/>
          <a:lstStyle>
            <a:lvl1pPr algn="ctr" indent="0" marL="0">
              <a:buNone/>
              <a:defRPr/>
            </a:lvl1pPr>
            <a:lvl2pPr algn="ctr" indent="0" marL="457200">
              <a:buNone/>
              <a:defRPr/>
            </a:lvl2pPr>
            <a:lvl3pPr algn="ctr" indent="0" marL="914400">
              <a:buNone/>
              <a:defRPr/>
            </a:lvl3pPr>
            <a:lvl4pPr algn="ctr" indent="0" marL="1371600">
              <a:buNone/>
              <a:defRPr/>
            </a:lvl4pPr>
            <a:lvl5pPr algn="ctr" indent="0" marL="1828800">
              <a:buNone/>
              <a:defRPr/>
            </a:lvl5pPr>
            <a:lvl6pPr algn="ctr" indent="0" marL="2286000">
              <a:buNone/>
              <a:defRPr/>
            </a:lvl6pPr>
            <a:lvl7pPr algn="ctr" indent="0" marL="2743200">
              <a:buNone/>
              <a:defRPr/>
            </a:lvl7pPr>
            <a:lvl8pPr algn="ctr" indent="0" marL="3200400">
              <a:buNone/>
              <a:defRPr/>
            </a:lvl8pPr>
            <a:lvl9pPr algn="ctr" indent="0" marL="3657600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9600221-B624-45B7-9E68-D1D7975258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/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C543D10D-1B83-4EE9-8835-AFAF7628AD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orient="vert" type="title"/>
          </p:nvPr>
        </p:nvSpPr>
        <p:spPr>
          <a:xfrm>
            <a:off x="6629400" y="274638"/>
            <a:ext cx="2057400" cy="5851525"/>
          </a:xfrm>
        </p:spPr>
        <p:txBody>
          <a:bodyPr numCol="1"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idx="1" orient="vert" type="body"/>
          </p:nvPr>
        </p:nvSpPr>
        <p:spPr>
          <a:xfrm>
            <a:off x="457200" y="274638"/>
            <a:ext cx="6019800" cy="5851525"/>
          </a:xfrm>
        </p:spPr>
        <p:txBody>
          <a:bodyPr numCol="1"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8A0F8399-60D2-4F5D-9CEE-64FA3803E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A5BC7F78-48E6-4BBC-B0E1-56BD2A17F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 numCol="1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722313" y="2906713"/>
            <a:ext cx="7772400" cy="1500187"/>
          </a:xfrm>
        </p:spPr>
        <p:txBody>
          <a:bodyPr anchor="b" numCol="1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sz="half"/>
          </p:nvPr>
        </p:nvSpPr>
        <p:spPr>
          <a:xfrm>
            <a:off x="457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648200" y="1600200"/>
            <a:ext cx="4038600" cy="4525963"/>
          </a:xfrm>
        </p:spPr>
        <p:txBody>
          <a:bodyPr numCol="1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146B05A8-4507-4941-A8ED-92C83DD237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535113"/>
            <a:ext cx="4040188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2" sz="half"/>
          </p:nvPr>
        </p:nvSpPr>
        <p:spPr>
          <a:xfrm>
            <a:off x="457200" y="2174875"/>
            <a:ext cx="4040188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idx="3" sz="quarter" type="body"/>
          </p:nvPr>
        </p:nvSpPr>
        <p:spPr>
          <a:xfrm>
            <a:off x="4645025" y="1535113"/>
            <a:ext cx="4041775" cy="639762"/>
          </a:xfrm>
        </p:spPr>
        <p:txBody>
          <a:bodyPr anchor="b" numCol="1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4" sz="quarter"/>
          </p:nvPr>
        </p:nvSpPr>
        <p:spPr>
          <a:xfrm>
            <a:off x="4645025" y="2174875"/>
            <a:ext cx="4041775" cy="3951288"/>
          </a:xfrm>
        </p:spPr>
        <p:txBody>
          <a:bodyPr numCol="1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2D52B7B6-6F1B-4A62-B87E-81AD4998D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>
            <a:lvl1pPr>
              <a:defRPr/>
            </a:lvl1pPr>
          </a:lstStyle>
          <a:p>
            <a:fld id="{08F7B79A-4EA2-44AE-9F7F-F6A143AD22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457200" y="1435100"/>
            <a:ext cx="3008313" cy="4691063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 numCol="1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idx="1" type="pic"/>
          </p:nvPr>
        </p:nvSpPr>
        <p:spPr>
          <a:xfrm>
            <a:off x="1792288" y="612775"/>
            <a:ext cx="5486400" cy="4114800"/>
          </a:xfrm>
        </p:spPr>
        <p:txBody>
          <a:bodyPr numCol="1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>
          <a:xfrm>
            <a:off x="1792288" y="5367338"/>
            <a:ext cx="5486400" cy="804862"/>
          </a:xfrm>
        </p:spPr>
        <p:txBody>
          <a:bodyPr numCol="1"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idx="10" sz="half" type="dt"/>
          </p:nvPr>
        </p:nvSpPr>
        <p:spPr/>
        <p:txBody>
          <a:bodyPr numCol="1"/>
          <a:lstStyle/>
          <a:p>
            <a:fld id="{4E83BA4B-50FE-4B84-AE64-D7F085A2A31A}" type="datetimeFigureOut">
              <a:rPr lang="en-US" smtClean="0"/>
              <a:t>2/4/2014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11" sz="quarter" type="ftr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12" sz="quarter" type="sldNum"/>
          </p:nvPr>
        </p:nvSpPr>
        <p:spPr/>
        <p:txBody>
          <a:bodyPr numCol="1"/>
          <a:lstStyle/>
          <a:p>
            <a:fld id="{FD6B306A-339E-4A68-B601-FE88844A1F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Text Box 1"/>
          <p:cNvSpPr>
            <a:spLocks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2" name="Text Box 2"/>
          <p:cNvSpPr>
            <a:spLocks/>
          </p:cNvSpPr>
          <p:nvPr>
            <p:ph idx="1" type="body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ln>
            <a:noFill/>
          </a:ln>
        </p:spPr>
        <p:txBody>
          <a:bodyPr numCol="1"/>
          <a:lstStyle/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</p:txBody>
      </p:sp>
      <p:sp>
        <p:nvSpPr>
          <p:cNvPr id="3" name="Text Box 3"/>
          <p:cNvSpPr>
            <a:spLocks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/>
            <a:r>
              <a:rPr dirty="0" lang="en-US" smtClean="0" sz="1200">
                <a:solidFill>
                  <a:srgbClr val="898989"/>
                </a:solidFill>
              </a:rPr>
              <a:t>*</a:t>
            </a:r>
          </a:p>
        </p:txBody>
      </p:sp>
      <p:sp>
        <p:nvSpPr>
          <p:cNvPr id="4" name="Text Box 4"/>
          <p:cNvSpPr>
            <a:spLocks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endParaRPr/>
          </a:p>
        </p:txBody>
      </p:sp>
      <p:sp>
        <p:nvSpPr>
          <p:cNvPr id="5" name="Text Box 5"/>
          <p:cNvSpPr>
            <a:spLocks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noFill/>
          </a:ln>
        </p:spPr>
        <p:txBody>
          <a:bodyPr anchor="ctr" numCol="1"/>
          <a:lstStyle/>
          <a:p>
            <a:pPr algn="r"/>
            <a:r>
              <a:rPr dirty="0" lang="en-US" smtClean="0" sz="1200">
                <a:solidFill>
                  <a:srgbClr val="898989"/>
                </a:solidFill>
              </a:rPr>
              <a:t>*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lvl1pPr algn="l" defTabSz="914400" fontAlgn="base" indent="0" marL="0" rtl="0">
        <a:lnSpc>
          <a:spcPct val="90000"/>
        </a:lnSpc>
        <a:spcBef>
          <a:spcPct val="0"/>
        </a:spcBef>
        <a:spcAft>
          <a:spcPct val="0"/>
        </a:spcAft>
        <a:buNone/>
        <a:defRPr b="0" baseline="0" dirty="0" i="0" lang="en-US" smtClean="0" sz="4400" u="none">
          <a:solidFill>
            <a:schemeClr val="tx1"/>
          </a:solidFill>
          <a:latin charset="0" pitchFamily="34" typeface="Calibri Light"/>
        </a:defRPr>
      </a:lvl1pPr>
    </p:titleStyle>
    <p:bodyStyle>
      <a:lvl1pPr algn="l" defTabSz="914400" fontAlgn="base" indent="-228600" marL="228600" rtl="0">
        <a:lnSpc>
          <a:spcPct val="90000"/>
        </a:lnSpc>
        <a:spcBef>
          <a:spcPts val="1000"/>
        </a:spcBef>
        <a:spcAft>
          <a:spcPct val="0"/>
        </a:spcAft>
        <a:buFont charset="0" typeface="Arial"/>
        <a:buChar char="•"/>
        <a:defRPr b="0" baseline="0" dirty="0" i="0" lang="en-US" smtClean="0" sz="2800" u="none">
          <a:solidFill>
            <a:schemeClr val="tx1"/>
          </a:solidFill>
          <a:latin charset="0" pitchFamily="34" typeface="Calibri"/>
        </a:defRPr>
      </a:lvl1pPr>
      <a:lvl2pPr indent="-228600" marL="685800">
        <a:lnSpc>
          <a:spcPct val="90000"/>
        </a:lnSpc>
        <a:spcBef>
          <a:spcPts val="500"/>
        </a:spcBef>
        <a:spcAft>
          <a:spcPct val="0"/>
        </a:spcAft>
        <a:buFont charset="0" typeface="Arial"/>
        <a:buChar char="•"/>
        <a:defRPr b="0" dirty="0" i="0" lang="en-US" smtClean="0" sz="2400" u="none">
          <a:solidFill>
            <a:schemeClr val="tx1"/>
          </a:solidFill>
          <a:latin charset="0" pitchFamily="34" typeface="Calibri"/>
        </a:defRPr>
      </a:lvl2pPr>
      <a:lvl3pPr indent="-228600" marL="1143000">
        <a:lnSpc>
          <a:spcPct val="90000"/>
        </a:lnSpc>
        <a:spcBef>
          <a:spcPts val="500"/>
        </a:spcBef>
        <a:spcAft>
          <a:spcPct val="0"/>
        </a:spcAft>
        <a:buFont charset="0" typeface="Arial"/>
        <a:buChar char="•"/>
        <a:defRPr b="0" dirty="0" i="0" lang="en-US" smtClean="0" sz="2000" u="none">
          <a:solidFill>
            <a:schemeClr val="tx1"/>
          </a:solidFill>
          <a:latin charset="0" pitchFamily="34" typeface="Calibri"/>
        </a:defRPr>
      </a:lvl3pPr>
      <a:lvl4pPr indent="-228600" marL="1600200">
        <a:lnSpc>
          <a:spcPct val="90000"/>
        </a:lnSpc>
        <a:spcBef>
          <a:spcPts val="500"/>
        </a:spcBef>
        <a:spcAft>
          <a:spcPct val="0"/>
        </a:spcAft>
        <a:buFont charset="0" typeface="Arial"/>
        <a:buChar char="•"/>
        <a:defRPr b="0" dirty="0" i="0" lang="en-US" smtClean="0" sz="1800" u="none">
          <a:solidFill>
            <a:schemeClr val="tx1"/>
          </a:solidFill>
          <a:latin charset="0" pitchFamily="34" typeface="Calibri"/>
        </a:defRPr>
      </a:lvl4pPr>
      <a:lvl5pPr indent="-228600" marL="2057400">
        <a:lnSpc>
          <a:spcPct val="90000"/>
        </a:lnSpc>
        <a:spcBef>
          <a:spcPts val="500"/>
        </a:spcBef>
        <a:spcAft>
          <a:spcPct val="0"/>
        </a:spcAft>
        <a:buFont charset="0" typeface="Arial"/>
        <a:buChar char="•"/>
        <a:defRPr b="0" dirty="0" i="0" lang="en-US" smtClean="0" sz="1800" u="none">
          <a:solidFill>
            <a:schemeClr val="tx1"/>
          </a:solidFill>
          <a:latin charset="0" pitchFamily="34" typeface="Calibri"/>
        </a:defRPr>
      </a:lvl5pPr>
    </p:bodyStyle>
    <p:otherStyle>
      <a:lvl1pPr algn="l" defTabSz="914400" fontAlgn="base" indent="0" marL="0" rtl="0">
        <a:lnSpc>
          <a:spcPct val="100000"/>
        </a:lnSpc>
        <a:spcBef>
          <a:spcPct val="0"/>
        </a:spcBef>
        <a:spcAft>
          <a:spcPct val="0"/>
        </a:spcAft>
        <a:buNone/>
        <a:defRPr b="0" baseline="0" dirty="0" i="0" lang="en-US" smtClean="0" sz="1800" u="none">
          <a:solidFill>
            <a:schemeClr val="tx1"/>
          </a:solidFill>
          <a:latin charset="0" pitchFamily="34" typeface="Calibri"/>
        </a:defRPr>
      </a:lvl1pPr>
      <a:lvl2pPr indent="0" marL="4572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2pPr>
      <a:lvl3pPr indent="0" marL="9144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3pPr>
      <a:lvl4pPr indent="0" marL="13716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4pPr>
      <a:lvl5pPr indent="0" marL="1828800">
        <a:lnSpc>
          <a:spcPct val="100000"/>
        </a:lnSpc>
        <a:spcBef>
          <a:spcPct val="0"/>
        </a:spcBef>
        <a:spcAft>
          <a:spcPct val="0"/>
        </a:spcAft>
        <a:buNone/>
        <a:defRPr b="0" dirty="0" i="0" lang="en-US" smtClean="0" sz="1800" u="none">
          <a:solidFill>
            <a:schemeClr val="tx1"/>
          </a:solidFill>
          <a:latin charset="0" pitchFamily="34" typeface="Calibri"/>
        </a:defRPr>
      </a:lvl5pPr>
    </p:otherStyle>
  </p:txStyles>
</p:sldMaster>
</file>

<file path=ppt/slides/_rels/slide1.xml.rels><?xml version="1.0" encoding="UTF-8" standalone="yes"?><Relationships xmlns="http://schemas.openxmlformats.org/package/2006/relationships"><Relationship Id="rId4" Target="../media/image3.png" Type="http://schemas.openxmlformats.org/officeDocument/2006/relationships/image"/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4" Target="../media/image6.png" Type="http://schemas.openxmlformats.org/officeDocument/2006/relationships/image"/><Relationship Id="rId3" Target="../media/image5.jpeg" Type="http://schemas.openxmlformats.org/officeDocument/2006/relationships/image"/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2" Target="../media/image4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2" Target="../media/image7.pn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6754812" y="1916112"/>
            <a:ext cx="2922587" cy="62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4037" y="4146550"/>
            <a:ext cx="3413125" cy="73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12"/>
          <p:cNvSpPr txBox="1">
            <a:spLocks/>
          </p:cNvSpPr>
          <p:nvPr/>
        </p:nvSpPr>
        <p:spPr>
          <a:xfrm>
            <a:off x="6965950" y="1992312"/>
            <a:ext cx="1698625" cy="47625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b="1" dirty="0" lang="en-US" smtClean="0" sz="1800">
                <a:solidFill>
                  <a:srgbClr val="D87300"/>
                </a:solidFill>
              </a:rPr>
              <a:t> </a:t>
            </a:r>
            <a:r>
              <a:rPr b="1" dirty="0" lang="en-US" smtClean="0" sz="2500">
                <a:solidFill>
                  <a:schemeClr val="bg1"/>
                </a:solidFill>
              </a:rPr>
              <a:t>TÍTULO</a:t>
            </a:r>
            <a:r>
              <a:rPr b="1" dirty="0" lang="en-US" smtClean="0" sz="1800">
                <a:solidFill>
                  <a:srgbClr val="D87300"/>
                </a:solidFill>
              </a:rPr>
              <a:t> </a:t>
            </a:r>
          </a:p>
        </p:txBody>
      </p:sp>
      <p:sp>
        <p:nvSpPr>
          <p:cNvPr id="13" name="Text Box 13"/>
          <p:cNvSpPr txBox="1">
            <a:spLocks/>
          </p:cNvSpPr>
          <p:nvPr/>
        </p:nvSpPr>
        <p:spPr>
          <a:xfrm>
            <a:off x="5543550" y="2578100"/>
            <a:ext cx="6029325" cy="2678112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just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dirty="0" lang="en-US" smtClean="0">
                <a:ea charset="0" pitchFamily="34" typeface="Calibri"/>
              </a:rPr>
              <a:t>EXAME FÍSICO CONVENCIONAL ESTENDIDO PELA ULTRASSONOGRAFIA BEIRA LEITO EM APENDICITE SUPURADA COM ADERÊNCIA EM ÚTERO GRAVÍDICO RESULTANDO EM ABDOME AGUDO OBSTRUTIVO: RELATO DE CASO.</a:t>
            </a:r>
          </a:p>
        </p:txBody>
      </p:sp>
      <p:sp>
        <p:nvSpPr>
          <p:cNvPr id="14" name="Text Box 14"/>
          <p:cNvSpPr txBox="1">
            <a:spLocks/>
          </p:cNvSpPr>
          <p:nvPr/>
        </p:nvSpPr>
        <p:spPr>
          <a:xfrm>
            <a:off x="1143000" y="4291012"/>
            <a:ext cx="2432050" cy="477837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algn="ctr"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b="1" dirty="0" lang="en-US" smtClean="0" sz="2500">
                <a:solidFill>
                  <a:schemeClr val="bg1"/>
                </a:solidFill>
              </a:rPr>
              <a:t>AUTORES</a:t>
            </a:r>
          </a:p>
        </p:txBody>
      </p:sp>
      <p:sp>
        <p:nvSpPr>
          <p:cNvPr id="15" name="Text Box 15"/>
          <p:cNvSpPr txBox="1">
            <a:spLocks/>
          </p:cNvSpPr>
          <p:nvPr/>
        </p:nvSpPr>
        <p:spPr>
          <a:xfrm>
            <a:off x="1363662" y="4872037"/>
            <a:ext cx="3097212" cy="647700"/>
          </a:xfrm>
          <a:prstGeom prst="rect">
            <a:avLst/>
          </a:prstGeom>
          <a:noFill/>
          <a:ln>
            <a:noFill/>
          </a:ln>
        </p:spPr>
        <p:txBody>
          <a:bodyPr numCol="1">
            <a:spAutoFit/>
          </a:bodyPr>
          <a:lstStyle/>
          <a:p>
            <a:pPr indent="0" marL="0">
              <a:lnSpc>
                <a:spcPct val="100000"/>
              </a:lnSpc>
              <a:spcBef>
                <a:spcPct val="0"/>
              </a:spcBef>
              <a:buNone/>
            </a:pPr>
            <a:r>
              <a:rPr dirty="0" lang="en-US" smtClean="0" sz="1800">
                <a:solidFill>
                  <a:srgbClr val="024471"/>
                </a:solidFill>
              </a:rPr>
              <a:t>Santana, P.S.; Dias, R.P.L; Barbosa, D.B.C.M.; Nazario, V.C.; Ferreira, A.H.R; Silva, L.V.L.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 Box 18"/>
          <p:cNvSpPr>
            <a:spLocks/>
          </p:cNvSpPr>
          <p:nvPr>
            <p:ph type="title"/>
          </p:nvPr>
        </p:nvSpPr>
        <p:spPr>
          <a:xfrm>
            <a:off x="5718175" y="674687"/>
            <a:ext cx="5935662" cy="1325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/>
              <a:t>HISTÓRIA CLÍNICA</a:t>
            </a:r>
          </a:p>
        </p:txBody>
      </p:sp>
      <p:sp>
        <p:nvSpPr>
          <p:cNvPr id="19" name="Text Box 19"/>
          <p:cNvSpPr>
            <a:spLocks/>
          </p:cNvSpPr>
          <p:nvPr>
            <p:ph type="obj"/>
          </p:nvPr>
        </p:nvSpPr>
        <p:spPr>
          <a:xfrm>
            <a:off x="838200" y="2824162"/>
            <a:ext cx="10515600" cy="3352800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28600" marL="228600"/>
            <a:r>
              <a:rPr dirty="0" lang="en-US" smtClean="0" sz="2000"/>
              <a:t>Sexo feminino, 22 anos e gestante, residente em Maceió-AL.</a:t>
            </a:r>
          </a:p>
          <a:p>
            <a:pPr indent="-228600" marL="228600"/>
            <a:r>
              <a:rPr dirty="0" lang="en-US" smtClean="0" sz="2000"/>
              <a:t>HDA: Dor em baixo ventre há 06 dias. Nega sangramentos e relatou gestação ao teste de farmácia (IG pela DUM: 7S4D)</a:t>
            </a:r>
          </a:p>
          <a:p>
            <a:pPr indent="-228600" marL="228600"/>
            <a:r>
              <a:rPr dirty="0" lang="en-US" smtClean="0" sz="2000"/>
              <a:t> Exames complementares no internamento: </a:t>
            </a:r>
          </a:p>
          <a:p>
            <a:pPr indent="-228600" marL="228600">
              <a:buNone/>
            </a:pPr>
            <a:r>
              <a:rPr dirty="0" lang="en-US" smtClean="0" sz="2000"/>
              <a:t>	-USG prévia: Conteúdo hiperecogênico no interior da bexiga, que pode corresponder a coágulo sanguíneo ou a sedimento de outra natureza e presença de intenso meteorismo. </a:t>
            </a:r>
          </a:p>
          <a:p>
            <a:pPr indent="-228600" marL="228600">
              <a:buNone/>
            </a:pPr>
            <a:r>
              <a:rPr dirty="0" lang="en-US" smtClean="0" sz="2000"/>
              <a:t>	-Exames laboratoriais: betaHCG reagente, anemia e leucocitose.</a:t>
            </a:r>
          </a:p>
          <a:p>
            <a:pPr indent="-228600" marL="228600"/>
            <a:r>
              <a:rPr dirty="0" lang="en-US" smtClean="0" sz="2000"/>
              <a:t> </a:t>
            </a:r>
            <a:r>
              <a:rPr dirty="0" lang="en-US" smtClean="0" sz="2000"/>
              <a:t>Solicitada Tomografia computadorizada sem contraste</a:t>
            </a:r>
          </a:p>
          <a:p>
            <a:pPr indent="-228600" marL="228600">
              <a:buNone/>
            </a:pPr>
            <a:r>
              <a:rPr dirty="0" lang="en-US" smtClean="0" sz="2200"/>
              <a:t>	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 Box 22"/>
          <p:cNvSpPr>
            <a:spLocks/>
          </p:cNvSpPr>
          <p:nvPr>
            <p:ph type="title"/>
          </p:nvPr>
        </p:nvSpPr>
        <p:spPr>
          <a:xfrm>
            <a:off x="5718175" y="674687"/>
            <a:ext cx="5935662" cy="1325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/>
              <a:t>SEGUIMENTO CLÍNICO</a:t>
            </a:r>
          </a:p>
        </p:txBody>
      </p:sp>
      <p:sp>
        <p:nvSpPr>
          <p:cNvPr id="23" name="Text Box 23"/>
          <p:cNvSpPr>
            <a:spLocks/>
          </p:cNvSpPr>
          <p:nvPr>
            <p:ph type="obj"/>
          </p:nvPr>
        </p:nvSpPr>
        <p:spPr>
          <a:xfrm>
            <a:off x="223837" y="2770187"/>
            <a:ext cx="11744325" cy="33178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28600" marL="228600"/>
            <a:r>
              <a:rPr dirty="0" lang="en-US" smtClean="0" sz="2000"/>
              <a:t>Ao parecer da Cirurgia geral, foi realizado Ultrassonografia beira leito:</a:t>
            </a:r>
          </a:p>
          <a:p>
            <a:pPr indent="-228600" lvl="1" marL="685800"/>
            <a:r>
              <a:rPr dirty="0" lang="en-US" smtClean="0" sz="1600"/>
              <a:t>Distensão de alças intestinais, útero aumentado de volume com imagem sugestiva de saco gestacional intraútero compatível com gravidez, moderada quantidade de líquido libre na cavidade abdominal com conteúdo septado.</a:t>
            </a:r>
          </a:p>
          <a:p>
            <a:pPr indent="-228600" marL="228600"/>
            <a:r>
              <a:rPr dirty="0" lang="en-US" smtClean="0" sz="2000"/>
              <a:t>Laudo</a:t>
            </a:r>
            <a:r>
              <a:rPr dirty="0" lang="en-US" smtClean="0" sz="2000"/>
              <a:t> </a:t>
            </a:r>
            <a:r>
              <a:rPr dirty="0" lang="en-US" smtClean="0" sz="2000"/>
              <a:t>da</a:t>
            </a:r>
            <a:r>
              <a:rPr dirty="0" lang="en-US" smtClean="0" sz="2000"/>
              <a:t> </a:t>
            </a:r>
            <a:r>
              <a:rPr dirty="0" lang="en-US" smtClean="0" sz="2000"/>
              <a:t>TC</a:t>
            </a:r>
            <a:r>
              <a:rPr dirty="0" lang="en-US" smtClean="0" sz="2000"/>
              <a:t> </a:t>
            </a:r>
            <a:r>
              <a:rPr dirty="0" lang="en-US" smtClean="0" sz="2000"/>
              <a:t>ainda</a:t>
            </a:r>
            <a:r>
              <a:rPr dirty="0" lang="en-US" smtClean="0" sz="2000"/>
              <a:t> </a:t>
            </a:r>
            <a:r>
              <a:rPr dirty="0" lang="en-US" smtClean="0" sz="2000"/>
              <a:t>sem</a:t>
            </a:r>
            <a:r>
              <a:rPr dirty="0" lang="en-US" smtClean="0" sz="2000"/>
              <a:t> </a:t>
            </a:r>
            <a:r>
              <a:rPr dirty="0" lang="en-US" smtClean="0" sz="2000"/>
              <a:t>disponibilidade e após realização de USG: Gravidez ectópica descartada e confirmada hipótese de apendicite complicada.</a:t>
            </a:r>
          </a:p>
          <a:p>
            <a:pPr indent="-228600" marL="228600"/>
            <a:r>
              <a:rPr dirty="0" lang="en-US" smtClean="0" sz="2000"/>
              <a:t>Posteriormente ao lado da TC:  </a:t>
            </a:r>
          </a:p>
          <a:p>
            <a:pPr indent="-228600" lvl="1" marL="685800"/>
            <a:r>
              <a:rPr dirty="0" lang="en-US" smtClean="0" sz="1600"/>
              <a:t>Sinais de apendicite aguda perfurada, com líquido livre loculado adjacente, presença de distensão difusa em alças de delgado jejunoileais em presença de nível hidroaéreo e moderada quantidade de líquido libre na cavidade peritoneal.</a:t>
            </a:r>
          </a:p>
          <a:p>
            <a:pPr indent="-228600" marL="228600"/>
            <a:r>
              <a:rPr dirty="0" lang="en-US" smtClean="0" sz="2000"/>
              <a:t>Paciente foi submetida a laparotomia exploratória por peritonite purulenta secundária a apendicite perfurada.</a:t>
            </a:r>
            <a:r>
              <a:rPr dirty="0" lang="en-US" smtClean="0" sz="2200"/>
              <a:t>	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 Box 26"/>
          <p:cNvSpPr>
            <a:spLocks/>
          </p:cNvSpPr>
          <p:nvPr>
            <p:ph type="title"/>
          </p:nvPr>
        </p:nvSpPr>
        <p:spPr>
          <a:xfrm>
            <a:off x="5534025" y="450850"/>
            <a:ext cx="7018337" cy="1325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algn="ctr" indent="0" marL="0"/>
            <a:r>
              <a:rPr b="1" dirty="0" lang="en-US" smtClean="0" sz="4000"/>
              <a:t>IMAGENS DA USG </a:t>
            </a:r>
            <a:br>
              <a:rPr b="1" dirty="0" lang="en-US" smtClean="0" sz="4000"/>
            </a:br>
            <a:r>
              <a:rPr b="1" dirty="0" lang="en-US" smtClean="0" sz="4000"/>
              <a:t>BEIRA LEITO </a:t>
            </a:r>
          </a:p>
        </p:txBody>
      </p:sp>
      <p:sp>
        <p:nvSpPr>
          <p:cNvPr id="27" name="Text Box 27"/>
          <p:cNvSpPr>
            <a:spLocks/>
          </p:cNvSpPr>
          <p:nvPr>
            <p:ph type="obj"/>
          </p:nvPr>
        </p:nvSpPr>
        <p:spPr>
          <a:xfrm>
            <a:off x="838200" y="5081587"/>
            <a:ext cx="10515600" cy="109537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0" marL="0">
              <a:buNone/>
            </a:pPr>
            <a:r>
              <a:rPr dirty="0" lang="en-US" smtClean="0" sz="1600"/>
              <a:t>Linha média, com feto tópico, bexiga com urina e líquido</a:t>
            </a:r>
            <a:r>
              <a:rPr dirty="0" lang="en-US" smtClean="0" sz="1600"/>
              <a:t> </a:t>
            </a:r>
            <a:r>
              <a:rPr dirty="0" lang="en-US" smtClean="0" sz="1600"/>
              <a:t>                Fossa ilíaca direita, com abscesso periapendicular (líquido</a:t>
            </a:r>
          </a:p>
          <a:p>
            <a:pPr indent="0" marL="0">
              <a:buNone/>
            </a:pPr>
            <a:r>
              <a:rPr dirty="0" lang="en-US" smtClean="0" sz="1600"/>
              <a:t>livre abdominal</a:t>
            </a:r>
            <a:r>
              <a:rPr dirty="0" lang="en-US" smtClean="0" sz="1600"/>
              <a:t> </a:t>
            </a:r>
            <a:r>
              <a:rPr dirty="0" lang="en-US" smtClean="0" sz="1600"/>
              <a:t>acima</a:t>
            </a:r>
            <a:r>
              <a:rPr dirty="0" lang="en-US" smtClean="0" sz="1600"/>
              <a:t> </a:t>
            </a:r>
            <a:r>
              <a:rPr dirty="0" lang="en-US" smtClean="0" sz="1600"/>
              <a:t>do</a:t>
            </a:r>
            <a:r>
              <a:rPr dirty="0" lang="en-US" smtClean="0" sz="1600"/>
              <a:t> </a:t>
            </a:r>
            <a:r>
              <a:rPr dirty="0" lang="en-US" smtClean="0" sz="1600"/>
              <a:t>útero.                                                             abdominal), presença de debris dentro do líquido livre e </a:t>
            </a:r>
          </a:p>
          <a:p>
            <a:pPr indent="0" marL="0">
              <a:buNone/>
            </a:pPr>
            <a:r>
              <a:rPr dirty="0" lang="en-US" smtClean="0" sz="2200"/>
              <a:t>	</a:t>
            </a:r>
            <a:r>
              <a:rPr dirty="0" lang="en-US" smtClean="0" sz="2200"/>
              <a:t>                                                                        </a:t>
            </a:r>
            <a:r>
              <a:rPr dirty="0" lang="en-US" smtClean="0" sz="1600"/>
              <a:t>região lateral direita da bexiga. </a:t>
            </a: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65212" y="1693862"/>
            <a:ext cx="4468812" cy="321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6261100" y="1693862"/>
            <a:ext cx="4468812" cy="321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34"/>
          <p:cNvSpPr>
            <a:spLocks/>
          </p:cNvSpPr>
          <p:nvPr>
            <p:ph type="title"/>
          </p:nvPr>
        </p:nvSpPr>
        <p:spPr>
          <a:xfrm>
            <a:off x="5718175" y="674687"/>
            <a:ext cx="5935662" cy="1325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 sz="3600"/>
              <a:t>APENDICITE EM ÚTERO GRAVÍDICO EM ABDOME AGUDO OBSTRUTIVO</a:t>
            </a:r>
          </a:p>
        </p:txBody>
      </p:sp>
      <p:sp>
        <p:nvSpPr>
          <p:cNvPr id="35" name="Text Box 35"/>
          <p:cNvSpPr>
            <a:spLocks/>
          </p:cNvSpPr>
          <p:nvPr>
            <p:ph type="obj"/>
          </p:nvPr>
        </p:nvSpPr>
        <p:spPr>
          <a:xfrm>
            <a:off x="838200" y="2916237"/>
            <a:ext cx="10515600" cy="3502025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28600" marL="228600"/>
            <a:r>
              <a:rPr dirty="0" lang="en-US" smtClean="0" sz="2400"/>
              <a:t>Apendicite aguda responde a causa mais persistente de abdome agudo inflamatório na cavidade abdominal;</a:t>
            </a:r>
          </a:p>
          <a:p>
            <a:pPr indent="-228600" marL="228600"/>
            <a:r>
              <a:rPr dirty="0" lang="en-US" smtClean="0" sz="2400"/>
              <a:t>A incidência na população gestante ocorre com maior periodicidade no segundo trimestre da gestação e tem maior índices em nulíparas;</a:t>
            </a:r>
          </a:p>
          <a:p>
            <a:pPr indent="-228600" marL="228600"/>
            <a:r>
              <a:rPr dirty="0" lang="en-US" smtClean="0" sz="2400"/>
              <a:t>É</a:t>
            </a:r>
            <a:r>
              <a:rPr dirty="0" lang="en-US" smtClean="0" sz="2400"/>
              <a:t> a emergência cirúrgica não obstétrica mais frequente durante a gravidez;</a:t>
            </a:r>
          </a:p>
          <a:p>
            <a:pPr indent="-228600" marL="228600"/>
            <a:r>
              <a:rPr dirty="0" lang="en-US" smtClean="0" sz="2400"/>
              <a:t>O</a:t>
            </a:r>
            <a:r>
              <a:rPr dirty="0" lang="en-US" smtClean="0" sz="2400"/>
              <a:t> </a:t>
            </a:r>
            <a:r>
              <a:rPr dirty="0" lang="en-US" smtClean="0" sz="2400"/>
              <a:t>diagnóstico</a:t>
            </a:r>
            <a:r>
              <a:rPr dirty="0" lang="en-US" smtClean="0" sz="2400"/>
              <a:t> </a:t>
            </a:r>
            <a:r>
              <a:rPr dirty="0" lang="en-US" smtClean="0" sz="2400"/>
              <a:t>é</a:t>
            </a:r>
            <a:r>
              <a:rPr dirty="0" lang="en-US" smtClean="0" sz="2400"/>
              <a:t> </a:t>
            </a:r>
            <a:r>
              <a:rPr dirty="0" lang="en-US" smtClean="0" sz="2400"/>
              <a:t>sugestivo e caso haja atraso na precisão desta análise, o risco de perfuração apendicular é maior.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 Box 34"/>
          <p:cNvSpPr>
            <a:spLocks/>
          </p:cNvSpPr>
          <p:nvPr>
            <p:ph type="title"/>
          </p:nvPr>
        </p:nvSpPr>
        <p:spPr>
          <a:xfrm>
            <a:off x="5718175" y="674687"/>
            <a:ext cx="5935662" cy="1325562"/>
          </a:xfrm>
          <a:prstGeom prst="rect">
            <a:avLst/>
          </a:prstGeom>
        </p:spPr>
        <p:txBody>
          <a:bodyPr anchor="ctr" bIns="45720" lIns="91440" numCol="1" rIns="91440" tIns="45720" wrap="square"/>
          <a:lstStyle/>
          <a:p>
            <a:pPr indent="0" marL="0"/>
            <a:r>
              <a:rPr b="1" dirty="0" lang="en-US" smtClean="0" sz="3600"/>
              <a:t>REFERÊNCIAS</a:t>
            </a:r>
          </a:p>
        </p:txBody>
      </p:sp>
      <p:sp>
        <p:nvSpPr>
          <p:cNvPr id="35" name="Text Box 35"/>
          <p:cNvSpPr>
            <a:spLocks/>
          </p:cNvSpPr>
          <p:nvPr>
            <p:ph type="obj"/>
          </p:nvPr>
        </p:nvSpPr>
        <p:spPr>
          <a:xfrm>
            <a:off x="838077" y="3074495"/>
            <a:ext cx="10622566" cy="4332646"/>
          </a:xfrm>
          <a:prstGeom prst="rect">
            <a:avLst/>
          </a:prstGeom>
        </p:spPr>
        <p:txBody>
          <a:bodyPr anchor="t" bIns="45720" lIns="91440" numCol="1" rIns="91440" tIns="45720" wrap="square"/>
          <a:lstStyle/>
          <a:p>
            <a:pPr indent="-228600" marL="228600"/>
            <a:r>
              <a:rPr sz="1800"/>
              <a:t>1. Figueiredo FAS, Corso CO. Apendicectomia laparoscópica na gestante. Rev Col Bras Cir.</a:t>
            </a:r>
          </a:p>
          <a:p>
            <a:pPr indent="-228600" marL="228600"/>
            <a:r>
              <a:rPr sz="1800"/>
              <a:t>2. Franca Neto AH de, Amorim MMR do, Nóbrega BMSV. Acute appendicitis in pregnancy: literature review. Rev Assoc Med Bras.</a:t>
            </a:r>
          </a:p>
          <a:p>
            <a:pPr indent="-228600" marL="228600"/>
            <a:r>
              <a:rPr sz="1800"/>
              <a:t>3. Rocha APC, Carmo RL, Melo RFQ, Vilela DN, Leles-Filho OS, Costa-Silva L. Imaging evaluation of nonobstetric conditions during pregnancy: what every radiologist should know. Radiol Bras.</a:t>
            </a:r>
          </a:p>
          <a:p>
            <a:pPr indent="-228600" marL="228600"/>
            <a:r>
              <a:rPr sz="1800"/>
              <a:t>4. Aras A, Karaman E, Pekşen Ç, Kızıltan R, Kotan MÇ. The diagnosis of acute appendicitis in pregnant versus non-pregnant women: A comparative study. Rev Assoc Med Bras </a:t>
            </a:r>
          </a:p>
          <a:p>
            <a:pPr indent="-228600" marL="228600"/>
            <a:r>
              <a:rPr/>
              <a:t/>
            </a:r>
          </a:p>
          <a:p>
            <a:pPr indent="-228600" marL="228600"/>
            <a:r>
              <a:rPr/>
              <a:t/>
            </a:r>
          </a:p>
          <a:p>
            <a:pPr indent="-228600" marL="228600"/>
            <a:r>
              <a:rPr/>
              <a:t/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6"/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" name="rect0"/>
          <p:cNvSpPr txBox="1"/>
          <p:nvPr/>
        </p:nvSpPr>
        <p:spPr>
          <a:xfrm>
            <a:off x="6356768" y="1827408"/>
            <a:ext cx="4555466" cy="3145752"/>
          </a:xfrm>
          <a:prstGeom prst="rect">
            <a:avLst/>
          </a:prstGeom>
          <a:noFill/>
        </p:spPr>
        <p:txBody>
          <a:bodyPr numCol="1" wrap="square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FFFF"/>
      </a:accent3>
      <a:accent4>
        <a:srgbClr val="4472C4"/>
      </a:accent4>
      <a:accent5>
        <a:srgbClr val="ED7D31"/>
      </a:accent5>
      <a:accent6>
        <a:srgbClr val="FFFFFF"/>
      </a:accent6>
      <a:hlink>
        <a:srgbClr val="0563C1"/>
      </a:hlink>
      <a:folHlink>
        <a:srgbClr val="954F7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accent1="accent1" accent2="accent2" accent3="accent3" accent4="accent4" accent5="accent5" accent6="accent6" bg1="lt1" bg2="lt2" folHlink="folHlink" hlink="hlink" tx1="dk1" tx2="dk2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accent1="accent1" accent2="accent2" accent3="accent3" accent4="accent4" accent5="accent5" accent6="accent6" bg1="dk2" bg2="dk1" folHlink="folHlink" hlink="hlink" tx1="lt1" tx2="lt2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accent1="accent1" accent2="accent2" accent3="accent3" accent4="accent4" accent5="accent5" accent6="accent6" bg1="dk2" bg2="dk1" folHlink="folHlink" hlink="hlink" tx1="lt1" tx2="lt2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Words>388</Words>
  <Paragraphs>28</Paragraphs>
  <Slides>6</Slides>
  <Notes>0</Notes>
  <TotalTime>0</TotalTime>
  <HiddenSlides>0</HiddenSlides>
  <ScaleCrop>false</ScaleCrop>
  <HyperlinksChanged>false</HyperlinksChanged>
  <Application>Microsoft Office PowerPoint</Application>
  <PresentationFormat/>
</Properties>
</file>