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61" r:id="rId2"/>
    <p:sldId id="257" r:id="rId3"/>
    <p:sldId id="289" r:id="rId4"/>
    <p:sldId id="290" r:id="rId5"/>
    <p:sldId id="296" r:id="rId6"/>
    <p:sldId id="291" r:id="rId7"/>
    <p:sldId id="292" r:id="rId8"/>
    <p:sldId id="298" r:id="rId9"/>
    <p:sldId id="300" r:id="rId10"/>
    <p:sldId id="304" r:id="rId11"/>
    <p:sldId id="305" r:id="rId12"/>
    <p:sldId id="308" r:id="rId13"/>
    <p:sldId id="309" r:id="rId14"/>
    <p:sldId id="295" r:id="rId15"/>
    <p:sldId id="287" r:id="rId16"/>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7300"/>
    <a:srgbClr val="FCC503"/>
    <a:srgbClr val="0244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223" autoAdjust="0"/>
    <p:restoredTop sz="94660" autoAdjust="0"/>
  </p:normalViewPr>
  <p:slideViewPr>
    <p:cSldViewPr snapToGrid="0">
      <p:cViewPr varScale="1">
        <p:scale>
          <a:sx n="86" d="100"/>
          <a:sy n="86" d="100"/>
        </p:scale>
        <p:origin x="965" y="5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pic>
        <p:nvPicPr>
          <p:cNvPr id="10" name="Imagem 9">
            <a:extLst>
              <a:ext uri="{FF2B5EF4-FFF2-40B4-BE49-F238E27FC236}">
                <a16:creationId xmlns:a16="http://schemas.microsoft.com/office/drawing/2014/main" id="{F115F041-476D-F646-893F-9B6CC28B49F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912253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e Conteúd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517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74B0B6-12AF-43B1-B1F3-CDF6CAA9E163}" type="datetimeFigureOut">
              <a:rPr lang="pt-BR" smtClean="0"/>
              <a:t>20/08/2022</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4D67D2CA-8220-4EEC-A58E-B3BA8673AA54}" type="slidenum">
              <a:rPr lang="pt-BR" smtClean="0"/>
              <a:t>‹nº›</a:t>
            </a:fld>
            <a:endParaRPr lang="pt-BR"/>
          </a:p>
        </p:txBody>
      </p:sp>
    </p:spTree>
    <p:extLst>
      <p:ext uri="{BB962C8B-B14F-4D97-AF65-F5344CB8AC3E}">
        <p14:creationId xmlns:p14="http://schemas.microsoft.com/office/powerpoint/2010/main" val="10099745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6B1F4DC0-D0E6-9740-BE5E-D6A876C06477}"/>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273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C849DA43-2EFD-9343-B0CA-E9E0F47FED88}"/>
              </a:ext>
            </a:extLst>
          </p:cNvPr>
          <p:cNvSpPr txBox="1"/>
          <p:nvPr/>
        </p:nvSpPr>
        <p:spPr>
          <a:xfrm>
            <a:off x="4734826" y="2201249"/>
            <a:ext cx="3181231" cy="584775"/>
          </a:xfrm>
          <a:prstGeom prst="rect">
            <a:avLst/>
          </a:prstGeom>
          <a:noFill/>
        </p:spPr>
        <p:txBody>
          <a:bodyPr wrap="square" rtlCol="0">
            <a:spAutoFit/>
          </a:bodyPr>
          <a:lstStyle/>
          <a:p>
            <a:pPr algn="just"/>
            <a:r>
              <a:rPr lang="pt-BR" b="1" dirty="0">
                <a:solidFill>
                  <a:srgbClr val="D87300"/>
                </a:solidFill>
              </a:rPr>
              <a:t> </a:t>
            </a:r>
            <a:r>
              <a:rPr lang="en-US" sz="1400" b="1" dirty="0">
                <a:solidFill>
                  <a:srgbClr val="D87300"/>
                </a:solidFill>
              </a:rPr>
              <a:t>Reporting uterine fibroid in ultrasound examination</a:t>
            </a:r>
            <a:endParaRPr lang="pt-BR" sz="1400" b="1" dirty="0">
              <a:solidFill>
                <a:srgbClr val="D87300"/>
              </a:solidFill>
            </a:endParaRPr>
          </a:p>
        </p:txBody>
      </p:sp>
      <p:sp>
        <p:nvSpPr>
          <p:cNvPr id="5" name="CaixaDeTexto 4">
            <a:extLst>
              <a:ext uri="{FF2B5EF4-FFF2-40B4-BE49-F238E27FC236}">
                <a16:creationId xmlns:a16="http://schemas.microsoft.com/office/drawing/2014/main" id="{BF1E4424-EF66-6549-B948-A6D18551B3DA}"/>
              </a:ext>
            </a:extLst>
          </p:cNvPr>
          <p:cNvSpPr txBox="1"/>
          <p:nvPr/>
        </p:nvSpPr>
        <p:spPr>
          <a:xfrm>
            <a:off x="4548394" y="2975651"/>
            <a:ext cx="6903799" cy="646331"/>
          </a:xfrm>
          <a:prstGeom prst="rect">
            <a:avLst/>
          </a:prstGeom>
          <a:noFill/>
        </p:spPr>
        <p:txBody>
          <a:bodyPr wrap="square" rtlCol="0">
            <a:spAutoFit/>
          </a:bodyPr>
          <a:lstStyle/>
          <a:p>
            <a:r>
              <a:rPr lang="en-US" b="1" dirty="0">
                <a:solidFill>
                  <a:srgbClr val="D87300"/>
                </a:solidFill>
              </a:rPr>
              <a:t>Reporting uterine fibroid in ultrasound examination: a proposal and pictorial guide focused on surgical planning.</a:t>
            </a:r>
          </a:p>
        </p:txBody>
      </p:sp>
      <p:sp>
        <p:nvSpPr>
          <p:cNvPr id="6" name="CaixaDeTexto 5">
            <a:extLst>
              <a:ext uri="{FF2B5EF4-FFF2-40B4-BE49-F238E27FC236}">
                <a16:creationId xmlns:a16="http://schemas.microsoft.com/office/drawing/2014/main" id="{CDCC8BF5-BB69-6849-8533-6F9CA2D2E30B}"/>
              </a:ext>
            </a:extLst>
          </p:cNvPr>
          <p:cNvSpPr txBox="1"/>
          <p:nvPr/>
        </p:nvSpPr>
        <p:spPr>
          <a:xfrm>
            <a:off x="4883674" y="3856532"/>
            <a:ext cx="1082732" cy="369332"/>
          </a:xfrm>
          <a:prstGeom prst="rect">
            <a:avLst/>
          </a:prstGeom>
          <a:noFill/>
        </p:spPr>
        <p:txBody>
          <a:bodyPr wrap="none" rtlCol="0">
            <a:spAutoFit/>
          </a:bodyPr>
          <a:lstStyle/>
          <a:p>
            <a:r>
              <a:rPr lang="pt-BR" b="1" dirty="0">
                <a:solidFill>
                  <a:srgbClr val="D87300"/>
                </a:solidFill>
              </a:rPr>
              <a:t>AUTORES</a:t>
            </a:r>
            <a:endParaRPr lang="pt-BR" dirty="0">
              <a:solidFill>
                <a:srgbClr val="D87300"/>
              </a:solidFill>
            </a:endParaRPr>
          </a:p>
        </p:txBody>
      </p:sp>
      <p:sp>
        <p:nvSpPr>
          <p:cNvPr id="7" name="CaixaDeTexto 6">
            <a:extLst>
              <a:ext uri="{FF2B5EF4-FFF2-40B4-BE49-F238E27FC236}">
                <a16:creationId xmlns:a16="http://schemas.microsoft.com/office/drawing/2014/main" id="{D72E3642-118E-F14B-9909-3BC3D71FFC01}"/>
              </a:ext>
            </a:extLst>
          </p:cNvPr>
          <p:cNvSpPr txBox="1"/>
          <p:nvPr/>
        </p:nvSpPr>
        <p:spPr>
          <a:xfrm>
            <a:off x="4734826" y="4415491"/>
            <a:ext cx="3253648" cy="1754326"/>
          </a:xfrm>
          <a:prstGeom prst="rect">
            <a:avLst/>
          </a:prstGeom>
          <a:noFill/>
        </p:spPr>
        <p:txBody>
          <a:bodyPr wrap="none" rtlCol="0">
            <a:spAutoFit/>
          </a:bodyPr>
          <a:lstStyle/>
          <a:p>
            <a:r>
              <a:rPr lang="pt-BR" dirty="0">
                <a:solidFill>
                  <a:srgbClr val="024471"/>
                </a:solidFill>
              </a:rPr>
              <a:t>Michel Santos Palheta</a:t>
            </a:r>
          </a:p>
          <a:p>
            <a:r>
              <a:rPr lang="pt-BR" dirty="0">
                <a:solidFill>
                  <a:srgbClr val="024471"/>
                </a:solidFill>
              </a:rPr>
              <a:t>Ana Roberta Gomes Severiano</a:t>
            </a:r>
          </a:p>
          <a:p>
            <a:r>
              <a:rPr lang="pt-BR" sz="1800" dirty="0" err="1">
                <a:solidFill>
                  <a:srgbClr val="024471"/>
                </a:solidFill>
                <a:effectLst/>
                <a:ea typeface="Calibri" panose="020F0502020204030204" pitchFamily="34" charset="0"/>
                <a:cs typeface="Times New Roman" panose="02020603050405020304" pitchFamily="18" charset="0"/>
              </a:rPr>
              <a:t>Akidauanna</a:t>
            </a:r>
            <a:r>
              <a:rPr lang="pt-BR" sz="1800" dirty="0">
                <a:solidFill>
                  <a:srgbClr val="024471"/>
                </a:solidFill>
                <a:effectLst/>
                <a:ea typeface="Calibri" panose="020F0502020204030204" pitchFamily="34" charset="0"/>
                <a:cs typeface="Times New Roman" panose="02020603050405020304" pitchFamily="18" charset="0"/>
              </a:rPr>
              <a:t> Sales Bezerra Soares</a:t>
            </a:r>
          </a:p>
          <a:p>
            <a:r>
              <a:rPr lang="pt-BR" dirty="0">
                <a:solidFill>
                  <a:srgbClr val="024471"/>
                </a:solidFill>
                <a:ea typeface="Calibri" panose="020F0502020204030204" pitchFamily="34" charset="0"/>
                <a:cs typeface="Times New Roman" panose="02020603050405020304" pitchFamily="18" charset="0"/>
              </a:rPr>
              <a:t>Alice Mariel Barbosa de Araújo</a:t>
            </a:r>
          </a:p>
          <a:p>
            <a:r>
              <a:rPr lang="pt-BR" sz="1800" dirty="0">
                <a:solidFill>
                  <a:srgbClr val="024471"/>
                </a:solidFill>
                <a:effectLst/>
                <a:ea typeface="Calibri" panose="020F0502020204030204" pitchFamily="34" charset="0"/>
                <a:cs typeface="Times New Roman" panose="02020603050405020304" pitchFamily="18" charset="0"/>
              </a:rPr>
              <a:t>Carlos Argemiro Vasques Rolim</a:t>
            </a:r>
          </a:p>
          <a:p>
            <a:r>
              <a:rPr lang="pt-BR" dirty="0">
                <a:solidFill>
                  <a:srgbClr val="024471"/>
                </a:solidFill>
                <a:ea typeface="Calibri" panose="020F0502020204030204" pitchFamily="34" charset="0"/>
                <a:cs typeface="Times New Roman" panose="02020603050405020304" pitchFamily="18" charset="0"/>
              </a:rPr>
              <a:t>Danilo </a:t>
            </a:r>
            <a:r>
              <a:rPr lang="pt-BR" dirty="0" err="1">
                <a:solidFill>
                  <a:srgbClr val="024471"/>
                </a:solidFill>
                <a:ea typeface="Calibri" panose="020F0502020204030204" pitchFamily="34" charset="0"/>
                <a:cs typeface="Times New Roman" panose="02020603050405020304" pitchFamily="18" charset="0"/>
              </a:rPr>
              <a:t>Escócio</a:t>
            </a:r>
            <a:r>
              <a:rPr lang="pt-BR" dirty="0">
                <a:solidFill>
                  <a:srgbClr val="024471"/>
                </a:solidFill>
                <a:ea typeface="Calibri" panose="020F0502020204030204" pitchFamily="34" charset="0"/>
                <a:cs typeface="Times New Roman" panose="02020603050405020304" pitchFamily="18" charset="0"/>
              </a:rPr>
              <a:t> de Souza</a:t>
            </a:r>
            <a:endParaRPr lang="en-US" sz="18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9646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4">
            <a:extLst>
              <a:ext uri="{FF2B5EF4-FFF2-40B4-BE49-F238E27FC236}">
                <a16:creationId xmlns:a16="http://schemas.microsoft.com/office/drawing/2014/main" id="{A00C9E2E-1428-79E6-923E-A347FEEE28BD}"/>
              </a:ext>
            </a:extLst>
          </p:cNvPr>
          <p:cNvSpPr>
            <a:spLocks noChangeArrowheads="1"/>
          </p:cNvSpPr>
          <p:nvPr/>
        </p:nvSpPr>
        <p:spPr bwMode="auto">
          <a:xfrm>
            <a:off x="314929" y="2152036"/>
            <a:ext cx="5908317" cy="472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indent="449580" algn="just">
              <a:lnSpc>
                <a:spcPct val="150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This parameter can be measured on transvaginal ultrasound, as several authors consider the outer myometrial mantle (distance from the fibroid margin to the serous surface) and the inner myometrial mantle (distance from the fibroid margin to the endometrial surface) to be key factors for hysteroscopic resection of submucous fibroids. Furthermore, in FIGO 2 fibroids when the outer myometrial mantle is smaller than 0.5 cm, some studies suggest a greater chance of uterine rupture during resection (Figure </a:t>
            </a:r>
            <a:r>
              <a:rPr lang="en-US" dirty="0">
                <a:latin typeface="Times New Roman" panose="02020603050405020304" pitchFamily="18" charset="0"/>
                <a:ea typeface="Calibri" panose="020F0502020204030204" pitchFamily="34" charset="0"/>
                <a:cs typeface="Times New Roman" panose="02020603050405020304" pitchFamily="18" charset="0"/>
              </a:rPr>
              <a:t>6</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800"/>
              </a:spcAft>
            </a:pP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
        <p:nvSpPr>
          <p:cNvPr id="5" name="CaixaDeTexto 4">
            <a:extLst>
              <a:ext uri="{FF2B5EF4-FFF2-40B4-BE49-F238E27FC236}">
                <a16:creationId xmlns:a16="http://schemas.microsoft.com/office/drawing/2014/main" id="{E5C8E667-61B2-01F2-5869-B231993ED8A7}"/>
              </a:ext>
            </a:extLst>
          </p:cNvPr>
          <p:cNvSpPr txBox="1"/>
          <p:nvPr/>
        </p:nvSpPr>
        <p:spPr>
          <a:xfrm>
            <a:off x="377073" y="1511076"/>
            <a:ext cx="7204458" cy="400110"/>
          </a:xfrm>
          <a:prstGeom prst="rect">
            <a:avLst/>
          </a:prstGeom>
          <a:noFill/>
        </p:spPr>
        <p:txBody>
          <a:bodyPr wrap="square" rtlCol="0">
            <a:spAutoFit/>
          </a:bodyPr>
          <a:lstStyle/>
          <a:p>
            <a:r>
              <a:rPr lang="en-US" sz="2000" b="1" dirty="0">
                <a:solidFill>
                  <a:srgbClr val="D87300"/>
                </a:solidFill>
              </a:rPr>
              <a:t>e.6) Myometrial mantle</a:t>
            </a:r>
            <a:endParaRPr lang="en-US" b="1" dirty="0">
              <a:solidFill>
                <a:srgbClr val="D87300"/>
              </a:solidFill>
            </a:endParaRPr>
          </a:p>
        </p:txBody>
      </p:sp>
      <p:sp>
        <p:nvSpPr>
          <p:cNvPr id="11" name="CaixaDeTexto 10">
            <a:extLst>
              <a:ext uri="{FF2B5EF4-FFF2-40B4-BE49-F238E27FC236}">
                <a16:creationId xmlns:a16="http://schemas.microsoft.com/office/drawing/2014/main" id="{E6446A58-B432-8E75-4F81-C88B369BA0C6}"/>
              </a:ext>
            </a:extLst>
          </p:cNvPr>
          <p:cNvSpPr txBox="1"/>
          <p:nvPr/>
        </p:nvSpPr>
        <p:spPr>
          <a:xfrm>
            <a:off x="6465487" y="4867456"/>
            <a:ext cx="5411583" cy="1350434"/>
          </a:xfrm>
          <a:prstGeom prst="rect">
            <a:avLst/>
          </a:prstGeom>
          <a:noFill/>
        </p:spPr>
        <p:txBody>
          <a:bodyPr wrap="square">
            <a:spAutoFit/>
          </a:bodyPr>
          <a:lstStyle/>
          <a:p>
            <a:pPr algn="just">
              <a:lnSpc>
                <a:spcPct val="150000"/>
              </a:lnSpc>
              <a:spcAft>
                <a:spcPts val="8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Figure </a:t>
            </a:r>
            <a:r>
              <a:rPr lang="en-US" sz="1400" dirty="0">
                <a:latin typeface="Times New Roman" panose="02020603050405020304" pitchFamily="18" charset="0"/>
                <a:ea typeface="Calibri" panose="020F0502020204030204" pitchFamily="34" charset="0"/>
                <a:cs typeface="Times New Roman" panose="02020603050405020304" pitchFamily="18" charset="0"/>
              </a:rPr>
              <a:t>6</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Transvaginal ultrasound image in cross-section showing the intramural fibroid (FIGO 4) with the measurement of the outer mantle (distance from the serous surface) and inner mantle (distance from the endometrial surface) (white lines).</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m 2" descr="Tela de computador com fundo preto&#10;&#10;Descrição gerada automaticamente com confiança média">
            <a:extLst>
              <a:ext uri="{FF2B5EF4-FFF2-40B4-BE49-F238E27FC236}">
                <a16:creationId xmlns:a16="http://schemas.microsoft.com/office/drawing/2014/main" id="{F288612A-11EB-E7B8-58B4-E917F007877D}"/>
              </a:ext>
            </a:extLst>
          </p:cNvPr>
          <p:cNvPicPr>
            <a:picLocks noChangeAspect="1"/>
          </p:cNvPicPr>
          <p:nvPr/>
        </p:nvPicPr>
        <p:blipFill rotWithShape="1">
          <a:blip r:embed="rId2"/>
          <a:srcRect l="14581" t="16053" r="15334" b="5184"/>
          <a:stretch/>
        </p:blipFill>
        <p:spPr bwMode="auto">
          <a:xfrm>
            <a:off x="6637536" y="1584590"/>
            <a:ext cx="5076364" cy="3209352"/>
          </a:xfrm>
          <a:prstGeom prst="rect">
            <a:avLst/>
          </a:prstGeom>
          <a:ln>
            <a:noFill/>
          </a:ln>
          <a:extLst>
            <a:ext uri="{53640926-AAD7-44D8-BBD7-CCE9431645EC}">
              <a14:shadowObscured xmlns:a14="http://schemas.microsoft.com/office/drawing/2010/main"/>
            </a:ext>
          </a:extLst>
        </p:spPr>
      </p:pic>
      <p:sp>
        <p:nvSpPr>
          <p:cNvPr id="6" name="Caixa de Texto 14">
            <a:extLst>
              <a:ext uri="{FF2B5EF4-FFF2-40B4-BE49-F238E27FC236}">
                <a16:creationId xmlns:a16="http://schemas.microsoft.com/office/drawing/2014/main" id="{37E81AE9-EAE2-CE66-9BDF-49628BA32C4A}"/>
              </a:ext>
            </a:extLst>
          </p:cNvPr>
          <p:cNvSpPr txBox="1"/>
          <p:nvPr/>
        </p:nvSpPr>
        <p:spPr>
          <a:xfrm>
            <a:off x="7954518" y="2763816"/>
            <a:ext cx="579755" cy="425450"/>
          </a:xfrm>
          <a:prstGeom prst="rect">
            <a:avLst/>
          </a:prstGeom>
          <a:noFill/>
          <a:ln>
            <a:noFill/>
          </a:ln>
        </p:spPr>
        <p:txBody>
          <a:bodyPr rot="0" spcFirstLastPara="0" vert="horz" wrap="none" lIns="91440" tIns="45720" rIns="91440" bIns="45720" numCol="1" spcCol="0" rtlCol="0" fromWordArt="0" anchor="t" anchorCtr="0" forceAA="0" compatLnSpc="1">
            <a:prstTxWarp prst="textNoShape">
              <a:avLst/>
            </a:prstTxWarp>
            <a:spAutoFit/>
          </a:bodyPr>
          <a:lstStyle/>
          <a:p>
            <a:pPr algn="ctr">
              <a:lnSpc>
                <a:spcPct val="150000"/>
              </a:lnSpc>
              <a:spcAft>
                <a:spcPts val="800"/>
              </a:spcAft>
            </a:pPr>
            <a:r>
              <a:rPr lang="pt-BR" sz="1000" b="1" spc="50">
                <a:ln>
                  <a:noFill/>
                </a:ln>
                <a:solidFill>
                  <a:srgbClr val="E7E6E6"/>
                </a:solidFill>
                <a:effectLst>
                  <a:outerShdw blurRad="63500" dist="50800" dir="13500000" sx="0" sy="0">
                    <a:srgbClr val="000000">
                      <a:alpha val="50000"/>
                    </a:srgbClr>
                  </a:outerShdw>
                </a:effectLst>
                <a:latin typeface="Calibri" panose="020F0502020204030204" pitchFamily="34" charset="0"/>
                <a:ea typeface="Calibri" panose="020F0502020204030204" pitchFamily="34" charset="0"/>
                <a:cs typeface="Times New Roman" panose="02020603050405020304" pitchFamily="18" charset="0"/>
              </a:rPr>
              <a:t>fibroid</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 name="Conector reto 6">
            <a:extLst>
              <a:ext uri="{FF2B5EF4-FFF2-40B4-BE49-F238E27FC236}">
                <a16:creationId xmlns:a16="http://schemas.microsoft.com/office/drawing/2014/main" id="{86D0DB87-FED1-0970-F6F6-C47AD821DA66}"/>
              </a:ext>
            </a:extLst>
          </p:cNvPr>
          <p:cNvCxnSpPr>
            <a:cxnSpLocks/>
          </p:cNvCxnSpPr>
          <p:nvPr/>
        </p:nvCxnSpPr>
        <p:spPr>
          <a:xfrm flipH="1" flipV="1">
            <a:off x="8637973" y="3189266"/>
            <a:ext cx="160702" cy="13098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Conector reto 8">
            <a:extLst>
              <a:ext uri="{FF2B5EF4-FFF2-40B4-BE49-F238E27FC236}">
                <a16:creationId xmlns:a16="http://schemas.microsoft.com/office/drawing/2014/main" id="{89CAB83D-E2A8-D35B-E1CF-C1F5CE8D1D7D}"/>
              </a:ext>
            </a:extLst>
          </p:cNvPr>
          <p:cNvCxnSpPr>
            <a:cxnSpLocks/>
          </p:cNvCxnSpPr>
          <p:nvPr/>
        </p:nvCxnSpPr>
        <p:spPr>
          <a:xfrm>
            <a:off x="7377344" y="2847518"/>
            <a:ext cx="31277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9062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E5C8E667-61B2-01F2-5869-B231993ED8A7}"/>
              </a:ext>
            </a:extLst>
          </p:cNvPr>
          <p:cNvSpPr txBox="1"/>
          <p:nvPr/>
        </p:nvSpPr>
        <p:spPr>
          <a:xfrm>
            <a:off x="377073" y="1511076"/>
            <a:ext cx="7204458" cy="400110"/>
          </a:xfrm>
          <a:prstGeom prst="rect">
            <a:avLst/>
          </a:prstGeom>
          <a:noFill/>
        </p:spPr>
        <p:txBody>
          <a:bodyPr wrap="square" rtlCol="0">
            <a:spAutoFit/>
          </a:bodyPr>
          <a:lstStyle/>
          <a:p>
            <a:r>
              <a:rPr lang="en-US" sz="2000" b="1" dirty="0">
                <a:solidFill>
                  <a:srgbClr val="D87300"/>
                </a:solidFill>
              </a:rPr>
              <a:t>e.7) Presence of adenomyosis</a:t>
            </a:r>
            <a:endParaRPr lang="en-US" b="1" dirty="0">
              <a:solidFill>
                <a:srgbClr val="D87300"/>
              </a:solidFill>
            </a:endParaRPr>
          </a:p>
        </p:txBody>
      </p:sp>
      <p:sp>
        <p:nvSpPr>
          <p:cNvPr id="11" name="CaixaDeTexto 10">
            <a:extLst>
              <a:ext uri="{FF2B5EF4-FFF2-40B4-BE49-F238E27FC236}">
                <a16:creationId xmlns:a16="http://schemas.microsoft.com/office/drawing/2014/main" id="{E6446A58-B432-8E75-4F81-C88B369BA0C6}"/>
              </a:ext>
            </a:extLst>
          </p:cNvPr>
          <p:cNvSpPr txBox="1"/>
          <p:nvPr/>
        </p:nvSpPr>
        <p:spPr>
          <a:xfrm>
            <a:off x="262659" y="5467967"/>
            <a:ext cx="5411583" cy="704104"/>
          </a:xfrm>
          <a:prstGeom prst="rect">
            <a:avLst/>
          </a:prstGeom>
          <a:noFill/>
        </p:spPr>
        <p:txBody>
          <a:bodyPr wrap="square">
            <a:spAutoFit/>
          </a:bodyPr>
          <a:lstStyle/>
          <a:p>
            <a:pPr algn="just">
              <a:lnSpc>
                <a:spcPct val="150000"/>
              </a:lnSpc>
              <a:spcAft>
                <a:spcPts val="8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Figure </a:t>
            </a:r>
            <a:r>
              <a:rPr lang="en-US" sz="1400" dirty="0">
                <a:latin typeface="Times New Roman" panose="02020603050405020304" pitchFamily="18" charset="0"/>
                <a:ea typeface="Calibri" panose="020F0502020204030204" pitchFamily="34" charset="0"/>
                <a:cs typeface="Times New Roman" panose="02020603050405020304" pitchFamily="18" charset="0"/>
              </a:rPr>
              <a:t>7</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Transvaginal ultrasound image showing retroverted uterus infiltration of the posterior wall by adenomyosis (white arrow).</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m 1" descr="Tela de computador com aplicativo aberto&#10;&#10;Descrição gerada automaticamente">
            <a:extLst>
              <a:ext uri="{FF2B5EF4-FFF2-40B4-BE49-F238E27FC236}">
                <a16:creationId xmlns:a16="http://schemas.microsoft.com/office/drawing/2014/main" id="{AC28C4E2-4D17-3410-0014-5AAA1ED9C94E}"/>
              </a:ext>
            </a:extLst>
          </p:cNvPr>
          <p:cNvPicPr>
            <a:picLocks noChangeAspect="1"/>
          </p:cNvPicPr>
          <p:nvPr/>
        </p:nvPicPr>
        <p:blipFill rotWithShape="1">
          <a:blip r:embed="rId2"/>
          <a:srcRect l="48445" t="16308" r="4449" b="35474"/>
          <a:stretch/>
        </p:blipFill>
        <p:spPr bwMode="auto">
          <a:xfrm>
            <a:off x="262659" y="2145798"/>
            <a:ext cx="5361407" cy="3087557"/>
          </a:xfrm>
          <a:prstGeom prst="rect">
            <a:avLst/>
          </a:prstGeom>
          <a:ln>
            <a:noFill/>
          </a:ln>
          <a:extLst>
            <a:ext uri="{53640926-AAD7-44D8-BBD7-CCE9431645EC}">
              <a14:shadowObscured xmlns:a14="http://schemas.microsoft.com/office/drawing/2010/main"/>
            </a:ext>
          </a:extLst>
        </p:spPr>
      </p:pic>
      <p:sp>
        <p:nvSpPr>
          <p:cNvPr id="4" name="Seta: para a Esquerda 3">
            <a:extLst>
              <a:ext uri="{FF2B5EF4-FFF2-40B4-BE49-F238E27FC236}">
                <a16:creationId xmlns:a16="http://schemas.microsoft.com/office/drawing/2014/main" id="{1E6502E5-01BB-D08D-C900-F02029321130}"/>
              </a:ext>
            </a:extLst>
          </p:cNvPr>
          <p:cNvSpPr/>
          <p:nvPr/>
        </p:nvSpPr>
        <p:spPr>
          <a:xfrm rot="19948147">
            <a:off x="3579453" y="2630357"/>
            <a:ext cx="376555" cy="193040"/>
          </a:xfrm>
          <a:prstGeom prst="lef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sp>
        <p:nvSpPr>
          <p:cNvPr id="3" name="CaixaDeTexto 2">
            <a:extLst>
              <a:ext uri="{FF2B5EF4-FFF2-40B4-BE49-F238E27FC236}">
                <a16:creationId xmlns:a16="http://schemas.microsoft.com/office/drawing/2014/main" id="{CA854DA9-4B33-D377-90FA-18343E98193E}"/>
              </a:ext>
            </a:extLst>
          </p:cNvPr>
          <p:cNvSpPr txBox="1"/>
          <p:nvPr/>
        </p:nvSpPr>
        <p:spPr>
          <a:xfrm>
            <a:off x="7044203" y="1511076"/>
            <a:ext cx="7204458" cy="400110"/>
          </a:xfrm>
          <a:prstGeom prst="rect">
            <a:avLst/>
          </a:prstGeom>
          <a:noFill/>
        </p:spPr>
        <p:txBody>
          <a:bodyPr wrap="square" rtlCol="0">
            <a:spAutoFit/>
          </a:bodyPr>
          <a:lstStyle/>
          <a:p>
            <a:r>
              <a:rPr lang="en-US" sz="2000" b="1" dirty="0">
                <a:solidFill>
                  <a:srgbClr val="D87300"/>
                </a:solidFill>
              </a:rPr>
              <a:t>e.8) Presence of endometriosis</a:t>
            </a:r>
            <a:endParaRPr lang="en-US" b="1" dirty="0">
              <a:solidFill>
                <a:srgbClr val="D87300"/>
              </a:solidFill>
            </a:endParaRPr>
          </a:p>
        </p:txBody>
      </p:sp>
      <p:pic>
        <p:nvPicPr>
          <p:cNvPr id="6" name="Imagem 5" descr="Foto em preto e branco&#10;&#10;Descrição gerada automaticamente com confiança média">
            <a:extLst>
              <a:ext uri="{FF2B5EF4-FFF2-40B4-BE49-F238E27FC236}">
                <a16:creationId xmlns:a16="http://schemas.microsoft.com/office/drawing/2014/main" id="{6E7FF68E-B6BE-07A3-05A8-3DBA7BA0A882}"/>
              </a:ext>
            </a:extLst>
          </p:cNvPr>
          <p:cNvPicPr>
            <a:picLocks noChangeAspect="1"/>
          </p:cNvPicPr>
          <p:nvPr/>
        </p:nvPicPr>
        <p:blipFill rotWithShape="1">
          <a:blip r:embed="rId3">
            <a:extLst>
              <a:ext uri="{28A0092B-C50C-407E-A947-70E740481C1C}">
                <a14:useLocalDpi xmlns:a14="http://schemas.microsoft.com/office/drawing/2010/main" val="0"/>
              </a:ext>
            </a:extLst>
          </a:blip>
          <a:srcRect t="15052" r="13709" b="7405"/>
          <a:stretch/>
        </p:blipFill>
        <p:spPr bwMode="auto">
          <a:xfrm>
            <a:off x="6292628" y="2113498"/>
            <a:ext cx="4961321" cy="3343673"/>
          </a:xfrm>
          <a:prstGeom prst="rect">
            <a:avLst/>
          </a:prstGeom>
          <a:noFill/>
          <a:ln>
            <a:noFill/>
          </a:ln>
          <a:extLst>
            <a:ext uri="{53640926-AAD7-44D8-BBD7-CCE9431645EC}">
              <a14:shadowObscured xmlns:a14="http://schemas.microsoft.com/office/drawing/2010/main"/>
            </a:ext>
          </a:extLst>
        </p:spPr>
      </p:pic>
      <p:sp>
        <p:nvSpPr>
          <p:cNvPr id="7" name="CaixaDeTexto 6">
            <a:extLst>
              <a:ext uri="{FF2B5EF4-FFF2-40B4-BE49-F238E27FC236}">
                <a16:creationId xmlns:a16="http://schemas.microsoft.com/office/drawing/2014/main" id="{D5CE93E8-E7C0-F8A9-4D0D-B8EA69B7DEF5}"/>
              </a:ext>
            </a:extLst>
          </p:cNvPr>
          <p:cNvSpPr txBox="1"/>
          <p:nvPr/>
        </p:nvSpPr>
        <p:spPr>
          <a:xfrm>
            <a:off x="6292628" y="5472374"/>
            <a:ext cx="5411583" cy="380938"/>
          </a:xfrm>
          <a:prstGeom prst="rect">
            <a:avLst/>
          </a:prstGeom>
          <a:noFill/>
        </p:spPr>
        <p:txBody>
          <a:bodyPr wrap="square">
            <a:spAutoFit/>
          </a:bodyPr>
          <a:lstStyle/>
          <a:p>
            <a:pPr algn="just">
              <a:lnSpc>
                <a:spcPct val="150000"/>
              </a:lnSpc>
              <a:spcAft>
                <a:spcPts val="8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Figure </a:t>
            </a:r>
            <a:r>
              <a:rPr lang="en-US" sz="1400" dirty="0">
                <a:latin typeface="Times New Roman" panose="02020603050405020304" pitchFamily="18" charset="0"/>
                <a:ea typeface="Calibri" panose="020F0502020204030204" pitchFamily="34" charset="0"/>
                <a:cs typeface="Times New Roman" panose="02020603050405020304" pitchFamily="18" charset="0"/>
              </a:rPr>
              <a:t>8</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Transvaginal ultrasound image showing ovarian endometrioma.</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2653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E5C8E667-61B2-01F2-5869-B231993ED8A7}"/>
              </a:ext>
            </a:extLst>
          </p:cNvPr>
          <p:cNvSpPr txBox="1"/>
          <p:nvPr/>
        </p:nvSpPr>
        <p:spPr>
          <a:xfrm>
            <a:off x="79898" y="1378360"/>
            <a:ext cx="11230253" cy="400110"/>
          </a:xfrm>
          <a:prstGeom prst="rect">
            <a:avLst/>
          </a:prstGeom>
          <a:noFill/>
        </p:spPr>
        <p:txBody>
          <a:bodyPr wrap="square" rtlCol="0">
            <a:spAutoFit/>
          </a:bodyPr>
          <a:lstStyle/>
          <a:p>
            <a:r>
              <a:rPr lang="en-US" sz="2000" b="1" dirty="0">
                <a:solidFill>
                  <a:srgbClr val="D87300"/>
                </a:solidFill>
              </a:rPr>
              <a:t>f) Proposal of a structured ultrasound report for preoperative evaluation of patients with fibroids</a:t>
            </a:r>
            <a:endParaRPr lang="en-US" b="1" dirty="0">
              <a:solidFill>
                <a:srgbClr val="D87300"/>
              </a:solidFill>
            </a:endParaRPr>
          </a:p>
        </p:txBody>
      </p:sp>
      <p:graphicFrame>
        <p:nvGraphicFramePr>
          <p:cNvPr id="9" name="Tabela 8">
            <a:extLst>
              <a:ext uri="{FF2B5EF4-FFF2-40B4-BE49-F238E27FC236}">
                <a16:creationId xmlns:a16="http://schemas.microsoft.com/office/drawing/2014/main" id="{DE0BB6B9-6A2F-D8A1-76EA-842786A9AC79}"/>
              </a:ext>
            </a:extLst>
          </p:cNvPr>
          <p:cNvGraphicFramePr>
            <a:graphicFrameLocks noGrp="1"/>
          </p:cNvGraphicFramePr>
          <p:nvPr>
            <p:extLst>
              <p:ext uri="{D42A27DB-BD31-4B8C-83A1-F6EECF244321}">
                <p14:modId xmlns:p14="http://schemas.microsoft.com/office/powerpoint/2010/main" val="2370898292"/>
              </p:ext>
            </p:extLst>
          </p:nvPr>
        </p:nvGraphicFramePr>
        <p:xfrm>
          <a:off x="131362" y="1886652"/>
          <a:ext cx="4961061" cy="4841171"/>
        </p:xfrm>
        <a:graphic>
          <a:graphicData uri="http://schemas.openxmlformats.org/drawingml/2006/table">
            <a:tbl>
              <a:tblPr firstRow="1" firstCol="1" bandRow="1">
                <a:tableStyleId>{5C22544A-7EE6-4342-B048-85BDC9FD1C3A}</a:tableStyleId>
              </a:tblPr>
              <a:tblGrid>
                <a:gridCol w="997696">
                  <a:extLst>
                    <a:ext uri="{9D8B030D-6E8A-4147-A177-3AD203B41FA5}">
                      <a16:colId xmlns:a16="http://schemas.microsoft.com/office/drawing/2014/main" val="4025006241"/>
                    </a:ext>
                  </a:extLst>
                </a:gridCol>
                <a:gridCol w="288400">
                  <a:extLst>
                    <a:ext uri="{9D8B030D-6E8A-4147-A177-3AD203B41FA5}">
                      <a16:colId xmlns:a16="http://schemas.microsoft.com/office/drawing/2014/main" val="95978980"/>
                    </a:ext>
                  </a:extLst>
                </a:gridCol>
                <a:gridCol w="288400">
                  <a:extLst>
                    <a:ext uri="{9D8B030D-6E8A-4147-A177-3AD203B41FA5}">
                      <a16:colId xmlns:a16="http://schemas.microsoft.com/office/drawing/2014/main" val="3832702675"/>
                    </a:ext>
                  </a:extLst>
                </a:gridCol>
                <a:gridCol w="996285">
                  <a:extLst>
                    <a:ext uri="{9D8B030D-6E8A-4147-A177-3AD203B41FA5}">
                      <a16:colId xmlns:a16="http://schemas.microsoft.com/office/drawing/2014/main" val="1494921054"/>
                    </a:ext>
                  </a:extLst>
                </a:gridCol>
                <a:gridCol w="288400">
                  <a:extLst>
                    <a:ext uri="{9D8B030D-6E8A-4147-A177-3AD203B41FA5}">
                      <a16:colId xmlns:a16="http://schemas.microsoft.com/office/drawing/2014/main" val="1762490350"/>
                    </a:ext>
                  </a:extLst>
                </a:gridCol>
                <a:gridCol w="288400">
                  <a:extLst>
                    <a:ext uri="{9D8B030D-6E8A-4147-A177-3AD203B41FA5}">
                      <a16:colId xmlns:a16="http://schemas.microsoft.com/office/drawing/2014/main" val="4091281601"/>
                    </a:ext>
                  </a:extLst>
                </a:gridCol>
                <a:gridCol w="906740">
                  <a:extLst>
                    <a:ext uri="{9D8B030D-6E8A-4147-A177-3AD203B41FA5}">
                      <a16:colId xmlns:a16="http://schemas.microsoft.com/office/drawing/2014/main" val="566656953"/>
                    </a:ext>
                  </a:extLst>
                </a:gridCol>
                <a:gridCol w="906740">
                  <a:extLst>
                    <a:ext uri="{9D8B030D-6E8A-4147-A177-3AD203B41FA5}">
                      <a16:colId xmlns:a16="http://schemas.microsoft.com/office/drawing/2014/main" val="908511956"/>
                    </a:ext>
                  </a:extLst>
                </a:gridCol>
              </a:tblGrid>
              <a:tr h="142417">
                <a:tc gridSpan="8">
                  <a:txBody>
                    <a:bodyPr/>
                    <a:lstStyle/>
                    <a:p>
                      <a:pPr algn="ctr">
                        <a:lnSpc>
                          <a:spcPct val="150000"/>
                        </a:lnSpc>
                        <a:spcAft>
                          <a:spcPts val="800"/>
                        </a:spcAft>
                      </a:pPr>
                      <a:r>
                        <a:rPr lang="en-US" sz="600">
                          <a:effectLst/>
                        </a:rPr>
                        <a:t>Fibroids Imaging Reporting for Surgical Treatment (FIRST)</a:t>
                      </a:r>
                      <a:endParaRPr lang="pt-BR" sz="600">
                        <a:effectLst/>
                        <a:latin typeface="Calibri" panose="020F0502020204030204" pitchFamily="34" charset="0"/>
                        <a:ea typeface="Calibri" panose="020F0502020204030204" pitchFamily="34" charset="0"/>
                        <a:cs typeface="Times New Roman" panose="02020603050405020304" pitchFamily="18" charset="0"/>
                      </a:endParaRPr>
                    </a:p>
                  </a:txBody>
                  <a:tcPr marL="36411" marR="36411" marT="0" marB="0"/>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4158584041"/>
                  </a:ext>
                </a:extLst>
              </a:tr>
              <a:tr h="142417">
                <a:tc rowSpan="4" gridSpan="2">
                  <a:txBody>
                    <a:bodyPr/>
                    <a:lstStyle/>
                    <a:p>
                      <a:pPr algn="just">
                        <a:lnSpc>
                          <a:spcPct val="150000"/>
                        </a:lnSpc>
                        <a:spcAft>
                          <a:spcPts val="800"/>
                        </a:spcAft>
                      </a:pPr>
                      <a:r>
                        <a:rPr lang="en-US" sz="600">
                          <a:effectLst/>
                        </a:rPr>
                        <a:t> </a:t>
                      </a:r>
                      <a:endParaRPr lang="pt-BR" sz="600">
                        <a:effectLst/>
                      </a:endParaRPr>
                    </a:p>
                    <a:p>
                      <a:pPr algn="just">
                        <a:lnSpc>
                          <a:spcPct val="150000"/>
                        </a:lnSpc>
                        <a:spcAft>
                          <a:spcPts val="800"/>
                        </a:spcAft>
                      </a:pPr>
                      <a:r>
                        <a:rPr lang="en-US" sz="600">
                          <a:effectLst/>
                        </a:rPr>
                        <a:t> </a:t>
                      </a:r>
                      <a:endParaRPr lang="pt-BR" sz="600">
                        <a:effectLst/>
                      </a:endParaRPr>
                    </a:p>
                    <a:p>
                      <a:pPr algn="just">
                        <a:lnSpc>
                          <a:spcPct val="150000"/>
                        </a:lnSpc>
                        <a:spcAft>
                          <a:spcPts val="800"/>
                        </a:spcAft>
                      </a:pPr>
                      <a:r>
                        <a:rPr lang="en-US" sz="600">
                          <a:effectLst/>
                        </a:rPr>
                        <a:t>EXAM INDICATION: </a:t>
                      </a:r>
                      <a:endParaRPr lang="pt-BR" sz="600">
                        <a:effectLst/>
                        <a:latin typeface="Calibri" panose="020F0502020204030204" pitchFamily="34" charset="0"/>
                        <a:ea typeface="Calibri" panose="020F0502020204030204" pitchFamily="34" charset="0"/>
                        <a:cs typeface="Times New Roman" panose="02020603050405020304" pitchFamily="18" charset="0"/>
                      </a:endParaRPr>
                    </a:p>
                  </a:txBody>
                  <a:tcPr marL="36411" marR="36411" marT="0" marB="0"/>
                </a:tc>
                <a:tc rowSpan="4" hMerge="1">
                  <a:txBody>
                    <a:bodyPr/>
                    <a:lstStyle/>
                    <a:p>
                      <a:endParaRPr lang="pt-BR"/>
                    </a:p>
                  </a:txBody>
                  <a:tcPr/>
                </a:tc>
                <a:tc gridSpan="6">
                  <a:txBody>
                    <a:bodyPr/>
                    <a:lstStyle/>
                    <a:p>
                      <a:pPr algn="just">
                        <a:lnSpc>
                          <a:spcPct val="150000"/>
                        </a:lnSpc>
                        <a:spcAft>
                          <a:spcPts val="800"/>
                        </a:spcAft>
                      </a:pPr>
                      <a:r>
                        <a:rPr lang="en-US" sz="600">
                          <a:effectLst/>
                        </a:rPr>
                        <a:t>Asymptomatic patient (   )</a:t>
                      </a:r>
                      <a:endParaRPr lang="pt-BR" sz="600">
                        <a:effectLst/>
                        <a:latin typeface="Calibri" panose="020F0502020204030204" pitchFamily="34" charset="0"/>
                        <a:ea typeface="Calibri" panose="020F0502020204030204" pitchFamily="34" charset="0"/>
                        <a:cs typeface="Times New Roman" panose="02020603050405020304" pitchFamily="18" charset="0"/>
                      </a:endParaRPr>
                    </a:p>
                  </a:txBody>
                  <a:tcPr marL="36411" marR="36411" marT="0" marB="0"/>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602436256"/>
                  </a:ext>
                </a:extLst>
              </a:tr>
              <a:tr h="657357">
                <a:tc gridSpan="2" vMerge="1">
                  <a:txBody>
                    <a:bodyPr/>
                    <a:lstStyle/>
                    <a:p>
                      <a:endParaRPr lang="pt-BR"/>
                    </a:p>
                  </a:txBody>
                  <a:tcPr/>
                </a:tc>
                <a:tc hMerge="1" vMerge="1">
                  <a:txBody>
                    <a:bodyPr/>
                    <a:lstStyle/>
                    <a:p>
                      <a:endParaRPr lang="pt-BR"/>
                    </a:p>
                  </a:txBody>
                  <a:tcPr/>
                </a:tc>
                <a:tc gridSpan="3">
                  <a:txBody>
                    <a:bodyPr/>
                    <a:lstStyle/>
                    <a:p>
                      <a:pPr algn="just">
                        <a:lnSpc>
                          <a:spcPct val="150000"/>
                        </a:lnSpc>
                        <a:spcAft>
                          <a:spcPts val="800"/>
                        </a:spcAft>
                      </a:pPr>
                      <a:r>
                        <a:rPr lang="en-US" sz="600">
                          <a:effectLst/>
                        </a:rPr>
                        <a:t>Evaluation of a clinical finding:</a:t>
                      </a:r>
                      <a:endParaRPr lang="pt-BR" sz="600">
                        <a:effectLst/>
                        <a:latin typeface="Calibri" panose="020F0502020204030204" pitchFamily="34" charset="0"/>
                        <a:ea typeface="Calibri" panose="020F0502020204030204" pitchFamily="34" charset="0"/>
                        <a:cs typeface="Times New Roman" panose="02020603050405020304" pitchFamily="18" charset="0"/>
                      </a:endParaRPr>
                    </a:p>
                  </a:txBody>
                  <a:tcPr marL="36411" marR="36411" marT="0" marB="0"/>
                </a:tc>
                <a:tc hMerge="1">
                  <a:txBody>
                    <a:bodyPr/>
                    <a:lstStyle/>
                    <a:p>
                      <a:endParaRPr lang="pt-BR"/>
                    </a:p>
                  </a:txBody>
                  <a:tcPr/>
                </a:tc>
                <a:tc hMerge="1">
                  <a:txBody>
                    <a:bodyPr/>
                    <a:lstStyle/>
                    <a:p>
                      <a:endParaRPr lang="pt-BR"/>
                    </a:p>
                  </a:txBody>
                  <a:tcPr/>
                </a:tc>
                <a:tc gridSpan="3">
                  <a:txBody>
                    <a:bodyPr/>
                    <a:lstStyle/>
                    <a:p>
                      <a:pPr algn="just">
                        <a:lnSpc>
                          <a:spcPct val="150000"/>
                        </a:lnSpc>
                        <a:spcAft>
                          <a:spcPts val="800"/>
                        </a:spcAft>
                      </a:pPr>
                      <a:r>
                        <a:rPr lang="en-US" sz="600">
                          <a:effectLst/>
                        </a:rPr>
                        <a:t>Pelvic pain (   )</a:t>
                      </a:r>
                      <a:endParaRPr lang="pt-BR" sz="600">
                        <a:effectLst/>
                      </a:endParaRPr>
                    </a:p>
                    <a:p>
                      <a:pPr algn="just">
                        <a:lnSpc>
                          <a:spcPct val="150000"/>
                        </a:lnSpc>
                        <a:spcAft>
                          <a:spcPts val="800"/>
                        </a:spcAft>
                      </a:pPr>
                      <a:r>
                        <a:rPr lang="en-US" sz="600">
                          <a:effectLst/>
                        </a:rPr>
                        <a:t>Menorrhagia (   )</a:t>
                      </a:r>
                      <a:endParaRPr lang="pt-BR" sz="600">
                        <a:effectLst/>
                      </a:endParaRPr>
                    </a:p>
                    <a:p>
                      <a:pPr algn="just">
                        <a:lnSpc>
                          <a:spcPct val="150000"/>
                        </a:lnSpc>
                        <a:spcAft>
                          <a:spcPts val="800"/>
                        </a:spcAft>
                      </a:pPr>
                      <a:r>
                        <a:rPr lang="en-US" sz="600">
                          <a:effectLst/>
                        </a:rPr>
                        <a:t>Infertility (   )</a:t>
                      </a:r>
                      <a:endParaRPr lang="pt-BR" sz="600">
                        <a:effectLst/>
                        <a:latin typeface="Calibri" panose="020F0502020204030204" pitchFamily="34" charset="0"/>
                        <a:ea typeface="Calibri" panose="020F0502020204030204" pitchFamily="34" charset="0"/>
                        <a:cs typeface="Times New Roman" panose="02020603050405020304" pitchFamily="18" charset="0"/>
                      </a:endParaRPr>
                    </a:p>
                  </a:txBody>
                  <a:tcPr marL="36411" marR="36411" marT="0" marB="0"/>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292301130"/>
                  </a:ext>
                </a:extLst>
              </a:tr>
              <a:tr h="142417">
                <a:tc gridSpan="2" vMerge="1">
                  <a:txBody>
                    <a:bodyPr/>
                    <a:lstStyle/>
                    <a:p>
                      <a:endParaRPr lang="pt-BR"/>
                    </a:p>
                  </a:txBody>
                  <a:tcPr/>
                </a:tc>
                <a:tc hMerge="1" vMerge="1">
                  <a:txBody>
                    <a:bodyPr/>
                    <a:lstStyle/>
                    <a:p>
                      <a:endParaRPr lang="pt-BR"/>
                    </a:p>
                  </a:txBody>
                  <a:tcPr/>
                </a:tc>
                <a:tc gridSpan="6">
                  <a:txBody>
                    <a:bodyPr/>
                    <a:lstStyle/>
                    <a:p>
                      <a:pPr algn="just">
                        <a:lnSpc>
                          <a:spcPct val="150000"/>
                        </a:lnSpc>
                        <a:spcAft>
                          <a:spcPts val="800"/>
                        </a:spcAft>
                      </a:pPr>
                      <a:r>
                        <a:rPr lang="en-US" sz="600">
                          <a:effectLst/>
                        </a:rPr>
                        <a:t>Fibroid follow-up (   )</a:t>
                      </a:r>
                      <a:endParaRPr lang="pt-BR" sz="600">
                        <a:effectLst/>
                        <a:latin typeface="Calibri" panose="020F0502020204030204" pitchFamily="34" charset="0"/>
                        <a:ea typeface="Calibri" panose="020F0502020204030204" pitchFamily="34" charset="0"/>
                        <a:cs typeface="Times New Roman" panose="02020603050405020304" pitchFamily="18" charset="0"/>
                      </a:endParaRPr>
                    </a:p>
                  </a:txBody>
                  <a:tcPr marL="36411" marR="36411" marT="0" marB="0"/>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878648993"/>
                  </a:ext>
                </a:extLst>
              </a:tr>
              <a:tr h="142417">
                <a:tc gridSpan="2" vMerge="1">
                  <a:txBody>
                    <a:bodyPr/>
                    <a:lstStyle/>
                    <a:p>
                      <a:endParaRPr lang="pt-BR"/>
                    </a:p>
                  </a:txBody>
                  <a:tcPr/>
                </a:tc>
                <a:tc hMerge="1" vMerge="1">
                  <a:txBody>
                    <a:bodyPr/>
                    <a:lstStyle/>
                    <a:p>
                      <a:endParaRPr lang="pt-BR"/>
                    </a:p>
                  </a:txBody>
                  <a:tcPr/>
                </a:tc>
                <a:tc gridSpan="6">
                  <a:txBody>
                    <a:bodyPr/>
                    <a:lstStyle/>
                    <a:p>
                      <a:pPr>
                        <a:lnSpc>
                          <a:spcPct val="150000"/>
                        </a:lnSpc>
                        <a:spcAft>
                          <a:spcPts val="800"/>
                        </a:spcAft>
                      </a:pPr>
                      <a:r>
                        <a:rPr lang="en-US" sz="600">
                          <a:effectLst/>
                        </a:rPr>
                        <a:t>Follow-up after operative fibroid treatment (   )</a:t>
                      </a:r>
                      <a:endParaRPr lang="pt-BR" sz="600">
                        <a:effectLst/>
                        <a:latin typeface="Calibri" panose="020F0502020204030204" pitchFamily="34" charset="0"/>
                        <a:ea typeface="Calibri" panose="020F0502020204030204" pitchFamily="34" charset="0"/>
                        <a:cs typeface="Times New Roman" panose="02020603050405020304" pitchFamily="18" charset="0"/>
                      </a:endParaRPr>
                    </a:p>
                  </a:txBody>
                  <a:tcPr marL="36411" marR="36411" marT="0" marB="0"/>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910914059"/>
                  </a:ext>
                </a:extLst>
              </a:tr>
              <a:tr h="612696">
                <a:tc gridSpan="8">
                  <a:txBody>
                    <a:bodyPr/>
                    <a:lstStyle/>
                    <a:p>
                      <a:pPr algn="ctr">
                        <a:lnSpc>
                          <a:spcPct val="107000"/>
                        </a:lnSpc>
                        <a:spcAft>
                          <a:spcPts val="800"/>
                        </a:spcAft>
                      </a:pPr>
                      <a:r>
                        <a:rPr lang="en-US" sz="600">
                          <a:effectLst/>
                        </a:rPr>
                        <a:t>TECHNIQUE:</a:t>
                      </a:r>
                      <a:br>
                        <a:rPr lang="en-US" sz="600">
                          <a:effectLst/>
                        </a:rPr>
                      </a:br>
                      <a:endParaRPr lang="pt-BR" sz="600">
                        <a:effectLst/>
                      </a:endParaRPr>
                    </a:p>
                    <a:p>
                      <a:pPr algn="just">
                        <a:lnSpc>
                          <a:spcPct val="107000"/>
                        </a:lnSpc>
                        <a:spcAft>
                          <a:spcPts val="800"/>
                        </a:spcAft>
                      </a:pPr>
                      <a:r>
                        <a:rPr lang="en-US" sz="600">
                          <a:effectLst/>
                        </a:rPr>
                        <a:t>Examination performed with a device (model/manufacturer) with convex (abdominal) and endocavitary (transvaginal) transducers and the patient with/without bowel preparation.</a:t>
                      </a:r>
                      <a:endParaRPr lang="pt-BR" sz="600">
                        <a:effectLst/>
                        <a:latin typeface="Calibri" panose="020F0502020204030204" pitchFamily="34" charset="0"/>
                        <a:ea typeface="Calibri" panose="020F0502020204030204" pitchFamily="34" charset="0"/>
                        <a:cs typeface="Times New Roman" panose="02020603050405020304" pitchFamily="18" charset="0"/>
                      </a:endParaRPr>
                    </a:p>
                  </a:txBody>
                  <a:tcPr marL="36411" marR="36411" marT="0" marB="0"/>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392821746"/>
                  </a:ext>
                </a:extLst>
              </a:tr>
              <a:tr h="142417">
                <a:tc gridSpan="8">
                  <a:txBody>
                    <a:bodyPr/>
                    <a:lstStyle/>
                    <a:p>
                      <a:pPr algn="ctr">
                        <a:lnSpc>
                          <a:spcPct val="150000"/>
                        </a:lnSpc>
                        <a:spcAft>
                          <a:spcPts val="800"/>
                        </a:spcAft>
                      </a:pPr>
                      <a:r>
                        <a:rPr lang="en-US" sz="600">
                          <a:effectLst/>
                        </a:rPr>
                        <a:t>FINDINGS</a:t>
                      </a:r>
                      <a:endParaRPr lang="pt-BR" sz="600">
                        <a:effectLst/>
                        <a:latin typeface="Calibri" panose="020F0502020204030204" pitchFamily="34" charset="0"/>
                        <a:ea typeface="Calibri" panose="020F0502020204030204" pitchFamily="34" charset="0"/>
                        <a:cs typeface="Times New Roman" panose="02020603050405020304" pitchFamily="18" charset="0"/>
                      </a:endParaRPr>
                    </a:p>
                  </a:txBody>
                  <a:tcPr marL="36411" marR="36411" marT="0" marB="0"/>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3836655434"/>
                  </a:ext>
                </a:extLst>
              </a:tr>
              <a:tr h="142417">
                <a:tc gridSpan="8">
                  <a:txBody>
                    <a:bodyPr/>
                    <a:lstStyle/>
                    <a:p>
                      <a:pPr algn="ctr">
                        <a:lnSpc>
                          <a:spcPct val="150000"/>
                        </a:lnSpc>
                        <a:spcAft>
                          <a:spcPts val="800"/>
                        </a:spcAft>
                      </a:pPr>
                      <a:r>
                        <a:rPr lang="en-US" sz="600">
                          <a:effectLst/>
                        </a:rPr>
                        <a:t>MIDDLE PELVIC COMPARTMENT</a:t>
                      </a:r>
                      <a:endParaRPr lang="pt-BR" sz="600">
                        <a:effectLst/>
                        <a:latin typeface="Calibri" panose="020F0502020204030204" pitchFamily="34" charset="0"/>
                        <a:ea typeface="Calibri" panose="020F0502020204030204" pitchFamily="34" charset="0"/>
                        <a:cs typeface="Times New Roman" panose="02020603050405020304" pitchFamily="18" charset="0"/>
                      </a:endParaRPr>
                    </a:p>
                  </a:txBody>
                  <a:tcPr marL="36411" marR="36411" marT="0" marB="0"/>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648835566"/>
                  </a:ext>
                </a:extLst>
              </a:tr>
              <a:tr h="620704">
                <a:tc gridSpan="8">
                  <a:txBody>
                    <a:bodyPr/>
                    <a:lstStyle/>
                    <a:p>
                      <a:pPr algn="just">
                        <a:lnSpc>
                          <a:spcPct val="150000"/>
                        </a:lnSpc>
                        <a:spcAft>
                          <a:spcPts val="800"/>
                        </a:spcAft>
                        <a:tabLst>
                          <a:tab pos="457200" algn="l"/>
                        </a:tabLst>
                      </a:pPr>
                      <a:r>
                        <a:rPr lang="en-US" sz="600" dirty="0">
                          <a:effectLst/>
                        </a:rPr>
                        <a:t>UTERUS: in (anteversion/retroversion) position, with regular outer contours, myometrium with preserved echotexture, except in the areas of myometrial nodules and normal mobility (Positive sliding sign). Uterine biometry: _ x _ x _ cm (volume: _ cm</a:t>
                      </a:r>
                      <a:r>
                        <a:rPr lang="en-US" sz="600" baseline="30000" dirty="0">
                          <a:effectLst/>
                        </a:rPr>
                        <a:t>3</a:t>
                      </a:r>
                      <a:r>
                        <a:rPr lang="en-US" sz="600" dirty="0">
                          <a:effectLst/>
                        </a:rPr>
                        <a:t>).</a:t>
                      </a:r>
                      <a:endParaRPr lang="pt-BR"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6411" marR="36411" marT="0" marB="0"/>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479868040"/>
                  </a:ext>
                </a:extLst>
              </a:tr>
              <a:tr h="461276">
                <a:tc gridSpan="8">
                  <a:txBody>
                    <a:bodyPr/>
                    <a:lstStyle/>
                    <a:p>
                      <a:pPr algn="just">
                        <a:lnSpc>
                          <a:spcPct val="150000"/>
                        </a:lnSpc>
                        <a:spcAft>
                          <a:spcPts val="800"/>
                        </a:spcAft>
                        <a:tabLst>
                          <a:tab pos="457200" algn="l"/>
                        </a:tabLst>
                      </a:pPr>
                      <a:r>
                        <a:rPr lang="en-US" sz="600">
                          <a:effectLst/>
                        </a:rPr>
                        <a:t>Note the presence of solid, hypoechoic and heterogeneous nodular images, with regular contours and well-defined limits, compatible with fibroids. The table below shows the main aspects:</a:t>
                      </a:r>
                      <a:endParaRPr lang="pt-BR" sz="600">
                        <a:effectLst/>
                        <a:latin typeface="Calibri" panose="020F0502020204030204" pitchFamily="34" charset="0"/>
                        <a:ea typeface="Calibri" panose="020F0502020204030204" pitchFamily="34" charset="0"/>
                        <a:cs typeface="Times New Roman" panose="02020603050405020304" pitchFamily="18" charset="0"/>
                      </a:endParaRPr>
                    </a:p>
                  </a:txBody>
                  <a:tcPr marL="36411" marR="36411" marT="0" marB="0"/>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4031042955"/>
                  </a:ext>
                </a:extLst>
              </a:tr>
              <a:tr h="780134">
                <a:tc>
                  <a:txBody>
                    <a:bodyPr/>
                    <a:lstStyle/>
                    <a:p>
                      <a:pPr algn="ctr">
                        <a:lnSpc>
                          <a:spcPct val="150000"/>
                        </a:lnSpc>
                        <a:spcAft>
                          <a:spcPts val="800"/>
                        </a:spcAft>
                      </a:pPr>
                      <a:r>
                        <a:rPr lang="en-US" sz="600">
                          <a:effectLst/>
                        </a:rPr>
                        <a:t>Fibroid</a:t>
                      </a:r>
                      <a:endParaRPr lang="pt-BR" sz="600">
                        <a:effectLst/>
                        <a:latin typeface="Calibri" panose="020F0502020204030204" pitchFamily="34" charset="0"/>
                        <a:ea typeface="Calibri" panose="020F0502020204030204" pitchFamily="34" charset="0"/>
                        <a:cs typeface="Times New Roman" panose="02020603050405020304" pitchFamily="18" charset="0"/>
                      </a:endParaRPr>
                    </a:p>
                  </a:txBody>
                  <a:tcPr marL="36411" marR="36411" marT="0" marB="0"/>
                </a:tc>
                <a:tc gridSpan="2">
                  <a:txBody>
                    <a:bodyPr/>
                    <a:lstStyle/>
                    <a:p>
                      <a:pPr algn="ctr">
                        <a:lnSpc>
                          <a:spcPct val="150000"/>
                        </a:lnSpc>
                        <a:spcAft>
                          <a:spcPts val="800"/>
                        </a:spcAft>
                      </a:pPr>
                      <a:r>
                        <a:rPr lang="en-US" sz="600">
                          <a:effectLst/>
                        </a:rPr>
                        <a:t>FIGO Classification     </a:t>
                      </a:r>
                      <a:endParaRPr lang="pt-BR" sz="600">
                        <a:effectLst/>
                        <a:latin typeface="Calibri" panose="020F0502020204030204" pitchFamily="34" charset="0"/>
                        <a:ea typeface="Calibri" panose="020F0502020204030204" pitchFamily="34" charset="0"/>
                        <a:cs typeface="Times New Roman" panose="02020603050405020304" pitchFamily="18" charset="0"/>
                      </a:endParaRPr>
                    </a:p>
                  </a:txBody>
                  <a:tcPr marL="36411" marR="36411" marT="0" marB="0"/>
                </a:tc>
                <a:tc hMerge="1">
                  <a:txBody>
                    <a:bodyPr/>
                    <a:lstStyle/>
                    <a:p>
                      <a:endParaRPr lang="pt-BR"/>
                    </a:p>
                  </a:txBody>
                  <a:tcPr/>
                </a:tc>
                <a:tc>
                  <a:txBody>
                    <a:bodyPr/>
                    <a:lstStyle/>
                    <a:p>
                      <a:pPr algn="ctr">
                        <a:lnSpc>
                          <a:spcPct val="150000"/>
                        </a:lnSpc>
                        <a:spcAft>
                          <a:spcPts val="800"/>
                        </a:spcAft>
                      </a:pPr>
                      <a:r>
                        <a:rPr lang="en-US" sz="600">
                          <a:effectLst/>
                        </a:rPr>
                        <a:t>Dimensions (cm)</a:t>
                      </a:r>
                      <a:endParaRPr lang="pt-BR" sz="600">
                        <a:effectLst/>
                        <a:latin typeface="Calibri" panose="020F0502020204030204" pitchFamily="34" charset="0"/>
                        <a:ea typeface="Calibri" panose="020F0502020204030204" pitchFamily="34" charset="0"/>
                        <a:cs typeface="Times New Roman" panose="02020603050405020304" pitchFamily="18" charset="0"/>
                      </a:endParaRPr>
                    </a:p>
                  </a:txBody>
                  <a:tcPr marL="36411" marR="36411" marT="0" marB="0"/>
                </a:tc>
                <a:tc gridSpan="2">
                  <a:txBody>
                    <a:bodyPr/>
                    <a:lstStyle/>
                    <a:p>
                      <a:pPr algn="ctr">
                        <a:lnSpc>
                          <a:spcPct val="150000"/>
                        </a:lnSpc>
                        <a:spcAft>
                          <a:spcPts val="800"/>
                        </a:spcAft>
                      </a:pPr>
                      <a:r>
                        <a:rPr lang="en-US" sz="600">
                          <a:effectLst/>
                        </a:rPr>
                        <a:t>Localization</a:t>
                      </a:r>
                      <a:endParaRPr lang="pt-BR" sz="600">
                        <a:effectLst/>
                        <a:latin typeface="Calibri" panose="020F0502020204030204" pitchFamily="34" charset="0"/>
                        <a:ea typeface="Calibri" panose="020F0502020204030204" pitchFamily="34" charset="0"/>
                        <a:cs typeface="Times New Roman" panose="02020603050405020304" pitchFamily="18" charset="0"/>
                      </a:endParaRPr>
                    </a:p>
                  </a:txBody>
                  <a:tcPr marL="36411" marR="36411" marT="0" marB="0"/>
                </a:tc>
                <a:tc hMerge="1">
                  <a:txBody>
                    <a:bodyPr/>
                    <a:lstStyle/>
                    <a:p>
                      <a:endParaRPr lang="pt-BR"/>
                    </a:p>
                  </a:txBody>
                  <a:tcPr/>
                </a:tc>
                <a:tc>
                  <a:txBody>
                    <a:bodyPr/>
                    <a:lstStyle/>
                    <a:p>
                      <a:pPr algn="ctr">
                        <a:lnSpc>
                          <a:spcPct val="150000"/>
                        </a:lnSpc>
                        <a:spcAft>
                          <a:spcPts val="800"/>
                        </a:spcAft>
                      </a:pPr>
                      <a:r>
                        <a:rPr lang="en-US" sz="600">
                          <a:effectLst/>
                        </a:rPr>
                        <a:t>Inner mantle</a:t>
                      </a:r>
                      <a:endParaRPr lang="pt-BR" sz="600">
                        <a:effectLst/>
                        <a:latin typeface="Calibri" panose="020F0502020204030204" pitchFamily="34" charset="0"/>
                        <a:ea typeface="Calibri" panose="020F0502020204030204" pitchFamily="34" charset="0"/>
                        <a:cs typeface="Times New Roman" panose="02020603050405020304" pitchFamily="18" charset="0"/>
                      </a:endParaRPr>
                    </a:p>
                  </a:txBody>
                  <a:tcPr marL="36411" marR="36411" marT="0" marB="0"/>
                </a:tc>
                <a:tc>
                  <a:txBody>
                    <a:bodyPr/>
                    <a:lstStyle/>
                    <a:p>
                      <a:pPr algn="ctr">
                        <a:lnSpc>
                          <a:spcPct val="150000"/>
                        </a:lnSpc>
                        <a:spcAft>
                          <a:spcPts val="800"/>
                        </a:spcAft>
                      </a:pPr>
                      <a:r>
                        <a:rPr lang="en-US" sz="600">
                          <a:effectLst/>
                        </a:rPr>
                        <a:t>Outer mantle</a:t>
                      </a:r>
                      <a:endParaRPr lang="pt-BR" sz="600">
                        <a:effectLst/>
                        <a:latin typeface="Calibri" panose="020F0502020204030204" pitchFamily="34" charset="0"/>
                        <a:ea typeface="Calibri" panose="020F0502020204030204" pitchFamily="34" charset="0"/>
                        <a:cs typeface="Times New Roman" panose="02020603050405020304" pitchFamily="18" charset="0"/>
                      </a:endParaRPr>
                    </a:p>
                  </a:txBody>
                  <a:tcPr marL="36411" marR="36411" marT="0" marB="0"/>
                </a:tc>
                <a:extLst>
                  <a:ext uri="{0D108BD9-81ED-4DB2-BD59-A6C34878D82A}">
                    <a16:rowId xmlns:a16="http://schemas.microsoft.com/office/drawing/2014/main" val="584845036"/>
                  </a:ext>
                </a:extLst>
              </a:tr>
              <a:tr h="142417">
                <a:tc>
                  <a:txBody>
                    <a:bodyPr/>
                    <a:lstStyle/>
                    <a:p>
                      <a:pPr algn="ctr">
                        <a:lnSpc>
                          <a:spcPct val="150000"/>
                        </a:lnSpc>
                        <a:spcAft>
                          <a:spcPts val="800"/>
                        </a:spcAft>
                      </a:pPr>
                      <a:r>
                        <a:rPr lang="en-US" sz="600">
                          <a:effectLst/>
                        </a:rPr>
                        <a:t>1</a:t>
                      </a:r>
                      <a:endParaRPr lang="pt-BR" sz="600">
                        <a:effectLst/>
                        <a:latin typeface="Calibri" panose="020F0502020204030204" pitchFamily="34" charset="0"/>
                        <a:ea typeface="Calibri" panose="020F0502020204030204" pitchFamily="34" charset="0"/>
                        <a:cs typeface="Times New Roman" panose="02020603050405020304" pitchFamily="18" charset="0"/>
                      </a:endParaRPr>
                    </a:p>
                  </a:txBody>
                  <a:tcPr marL="36411" marR="36411" marT="0" marB="0"/>
                </a:tc>
                <a:tc gridSpan="2">
                  <a:txBody>
                    <a:bodyPr/>
                    <a:lstStyle/>
                    <a:p>
                      <a:pPr algn="ctr">
                        <a:lnSpc>
                          <a:spcPct val="150000"/>
                        </a:lnSpc>
                        <a:spcAft>
                          <a:spcPts val="800"/>
                        </a:spcAft>
                      </a:pPr>
                      <a:r>
                        <a:rPr lang="en-US" sz="600">
                          <a:effectLst/>
                        </a:rPr>
                        <a:t> </a:t>
                      </a:r>
                      <a:endParaRPr lang="pt-BR" sz="600">
                        <a:effectLst/>
                        <a:latin typeface="Calibri" panose="020F0502020204030204" pitchFamily="34" charset="0"/>
                        <a:ea typeface="Calibri" panose="020F0502020204030204" pitchFamily="34" charset="0"/>
                        <a:cs typeface="Times New Roman" panose="02020603050405020304" pitchFamily="18" charset="0"/>
                      </a:endParaRPr>
                    </a:p>
                  </a:txBody>
                  <a:tcPr marL="36411" marR="36411" marT="0" marB="0"/>
                </a:tc>
                <a:tc hMerge="1">
                  <a:txBody>
                    <a:bodyPr/>
                    <a:lstStyle/>
                    <a:p>
                      <a:endParaRPr lang="pt-BR"/>
                    </a:p>
                  </a:txBody>
                  <a:tcPr/>
                </a:tc>
                <a:tc>
                  <a:txBody>
                    <a:bodyPr/>
                    <a:lstStyle/>
                    <a:p>
                      <a:pPr algn="ctr">
                        <a:lnSpc>
                          <a:spcPct val="150000"/>
                        </a:lnSpc>
                        <a:spcAft>
                          <a:spcPts val="800"/>
                        </a:spcAft>
                      </a:pPr>
                      <a:r>
                        <a:rPr lang="en-US" sz="600">
                          <a:effectLst/>
                        </a:rPr>
                        <a:t> </a:t>
                      </a:r>
                      <a:endParaRPr lang="pt-BR" sz="600">
                        <a:effectLst/>
                        <a:latin typeface="Calibri" panose="020F0502020204030204" pitchFamily="34" charset="0"/>
                        <a:ea typeface="Calibri" panose="020F0502020204030204" pitchFamily="34" charset="0"/>
                        <a:cs typeface="Times New Roman" panose="02020603050405020304" pitchFamily="18" charset="0"/>
                      </a:endParaRPr>
                    </a:p>
                  </a:txBody>
                  <a:tcPr marL="36411" marR="36411" marT="0" marB="0"/>
                </a:tc>
                <a:tc gridSpan="2">
                  <a:txBody>
                    <a:bodyPr/>
                    <a:lstStyle/>
                    <a:p>
                      <a:pPr algn="ctr">
                        <a:lnSpc>
                          <a:spcPct val="150000"/>
                        </a:lnSpc>
                        <a:spcAft>
                          <a:spcPts val="800"/>
                        </a:spcAft>
                      </a:pPr>
                      <a:r>
                        <a:rPr lang="en-US" sz="600">
                          <a:effectLst/>
                        </a:rPr>
                        <a:t> </a:t>
                      </a:r>
                      <a:endParaRPr lang="pt-BR" sz="600">
                        <a:effectLst/>
                        <a:latin typeface="Calibri" panose="020F0502020204030204" pitchFamily="34" charset="0"/>
                        <a:ea typeface="Calibri" panose="020F0502020204030204" pitchFamily="34" charset="0"/>
                        <a:cs typeface="Times New Roman" panose="02020603050405020304" pitchFamily="18" charset="0"/>
                      </a:endParaRPr>
                    </a:p>
                  </a:txBody>
                  <a:tcPr marL="36411" marR="36411" marT="0" marB="0"/>
                </a:tc>
                <a:tc hMerge="1">
                  <a:txBody>
                    <a:bodyPr/>
                    <a:lstStyle/>
                    <a:p>
                      <a:endParaRPr lang="pt-BR"/>
                    </a:p>
                  </a:txBody>
                  <a:tcPr/>
                </a:tc>
                <a:tc>
                  <a:txBody>
                    <a:bodyPr/>
                    <a:lstStyle/>
                    <a:p>
                      <a:pPr algn="ctr">
                        <a:lnSpc>
                          <a:spcPct val="150000"/>
                        </a:lnSpc>
                        <a:spcAft>
                          <a:spcPts val="800"/>
                        </a:spcAft>
                      </a:pPr>
                      <a:r>
                        <a:rPr lang="en-US" sz="600">
                          <a:effectLst/>
                        </a:rPr>
                        <a:t> </a:t>
                      </a:r>
                      <a:endParaRPr lang="pt-BR" sz="600">
                        <a:effectLst/>
                        <a:latin typeface="Calibri" panose="020F0502020204030204" pitchFamily="34" charset="0"/>
                        <a:ea typeface="Calibri" panose="020F0502020204030204" pitchFamily="34" charset="0"/>
                        <a:cs typeface="Times New Roman" panose="02020603050405020304" pitchFamily="18" charset="0"/>
                      </a:endParaRPr>
                    </a:p>
                  </a:txBody>
                  <a:tcPr marL="36411" marR="36411" marT="0" marB="0"/>
                </a:tc>
                <a:tc>
                  <a:txBody>
                    <a:bodyPr/>
                    <a:lstStyle/>
                    <a:p>
                      <a:pPr algn="ctr">
                        <a:lnSpc>
                          <a:spcPct val="150000"/>
                        </a:lnSpc>
                        <a:spcAft>
                          <a:spcPts val="800"/>
                        </a:spcAft>
                      </a:pPr>
                      <a:r>
                        <a:rPr lang="en-US" sz="600">
                          <a:effectLst/>
                        </a:rPr>
                        <a:t> </a:t>
                      </a:r>
                      <a:endParaRPr lang="pt-BR" sz="600">
                        <a:effectLst/>
                        <a:latin typeface="Calibri" panose="020F0502020204030204" pitchFamily="34" charset="0"/>
                        <a:ea typeface="Calibri" panose="020F0502020204030204" pitchFamily="34" charset="0"/>
                        <a:cs typeface="Times New Roman" panose="02020603050405020304" pitchFamily="18" charset="0"/>
                      </a:endParaRPr>
                    </a:p>
                  </a:txBody>
                  <a:tcPr marL="36411" marR="36411" marT="0" marB="0"/>
                </a:tc>
                <a:extLst>
                  <a:ext uri="{0D108BD9-81ED-4DB2-BD59-A6C34878D82A}">
                    <a16:rowId xmlns:a16="http://schemas.microsoft.com/office/drawing/2014/main" val="329916558"/>
                  </a:ext>
                </a:extLst>
              </a:tr>
              <a:tr h="142417">
                <a:tc>
                  <a:txBody>
                    <a:bodyPr/>
                    <a:lstStyle/>
                    <a:p>
                      <a:pPr algn="ctr">
                        <a:lnSpc>
                          <a:spcPct val="150000"/>
                        </a:lnSpc>
                        <a:spcAft>
                          <a:spcPts val="800"/>
                        </a:spcAft>
                      </a:pPr>
                      <a:r>
                        <a:rPr lang="en-US" sz="600">
                          <a:effectLst/>
                        </a:rPr>
                        <a:t>2</a:t>
                      </a:r>
                      <a:endParaRPr lang="pt-BR" sz="600">
                        <a:effectLst/>
                        <a:latin typeface="Calibri" panose="020F0502020204030204" pitchFamily="34" charset="0"/>
                        <a:ea typeface="Calibri" panose="020F0502020204030204" pitchFamily="34" charset="0"/>
                        <a:cs typeface="Times New Roman" panose="02020603050405020304" pitchFamily="18" charset="0"/>
                      </a:endParaRPr>
                    </a:p>
                  </a:txBody>
                  <a:tcPr marL="36411" marR="36411" marT="0" marB="0"/>
                </a:tc>
                <a:tc gridSpan="2">
                  <a:txBody>
                    <a:bodyPr/>
                    <a:lstStyle/>
                    <a:p>
                      <a:pPr algn="ctr">
                        <a:lnSpc>
                          <a:spcPct val="150000"/>
                        </a:lnSpc>
                        <a:spcAft>
                          <a:spcPts val="800"/>
                        </a:spcAft>
                      </a:pPr>
                      <a:r>
                        <a:rPr lang="en-US" sz="600">
                          <a:effectLst/>
                        </a:rPr>
                        <a:t> </a:t>
                      </a:r>
                      <a:endParaRPr lang="pt-BR" sz="600">
                        <a:effectLst/>
                        <a:latin typeface="Calibri" panose="020F0502020204030204" pitchFamily="34" charset="0"/>
                        <a:ea typeface="Calibri" panose="020F0502020204030204" pitchFamily="34" charset="0"/>
                        <a:cs typeface="Times New Roman" panose="02020603050405020304" pitchFamily="18" charset="0"/>
                      </a:endParaRPr>
                    </a:p>
                  </a:txBody>
                  <a:tcPr marL="36411" marR="36411" marT="0" marB="0"/>
                </a:tc>
                <a:tc hMerge="1">
                  <a:txBody>
                    <a:bodyPr/>
                    <a:lstStyle/>
                    <a:p>
                      <a:endParaRPr lang="pt-BR"/>
                    </a:p>
                  </a:txBody>
                  <a:tcPr/>
                </a:tc>
                <a:tc>
                  <a:txBody>
                    <a:bodyPr/>
                    <a:lstStyle/>
                    <a:p>
                      <a:pPr algn="ctr">
                        <a:lnSpc>
                          <a:spcPct val="150000"/>
                        </a:lnSpc>
                        <a:spcAft>
                          <a:spcPts val="800"/>
                        </a:spcAft>
                      </a:pPr>
                      <a:r>
                        <a:rPr lang="en-US" sz="600">
                          <a:effectLst/>
                        </a:rPr>
                        <a:t> </a:t>
                      </a:r>
                      <a:endParaRPr lang="pt-BR" sz="600">
                        <a:effectLst/>
                        <a:latin typeface="Calibri" panose="020F0502020204030204" pitchFamily="34" charset="0"/>
                        <a:ea typeface="Calibri" panose="020F0502020204030204" pitchFamily="34" charset="0"/>
                        <a:cs typeface="Times New Roman" panose="02020603050405020304" pitchFamily="18" charset="0"/>
                      </a:endParaRPr>
                    </a:p>
                  </a:txBody>
                  <a:tcPr marL="36411" marR="36411" marT="0" marB="0"/>
                </a:tc>
                <a:tc gridSpan="2">
                  <a:txBody>
                    <a:bodyPr/>
                    <a:lstStyle/>
                    <a:p>
                      <a:pPr algn="ctr">
                        <a:lnSpc>
                          <a:spcPct val="150000"/>
                        </a:lnSpc>
                        <a:spcAft>
                          <a:spcPts val="800"/>
                        </a:spcAft>
                      </a:pPr>
                      <a:r>
                        <a:rPr lang="en-US" sz="600">
                          <a:effectLst/>
                        </a:rPr>
                        <a:t> </a:t>
                      </a:r>
                      <a:endParaRPr lang="pt-BR" sz="600">
                        <a:effectLst/>
                        <a:latin typeface="Calibri" panose="020F0502020204030204" pitchFamily="34" charset="0"/>
                        <a:ea typeface="Calibri" panose="020F0502020204030204" pitchFamily="34" charset="0"/>
                        <a:cs typeface="Times New Roman" panose="02020603050405020304" pitchFamily="18" charset="0"/>
                      </a:endParaRPr>
                    </a:p>
                  </a:txBody>
                  <a:tcPr marL="36411" marR="36411" marT="0" marB="0"/>
                </a:tc>
                <a:tc hMerge="1">
                  <a:txBody>
                    <a:bodyPr/>
                    <a:lstStyle/>
                    <a:p>
                      <a:endParaRPr lang="pt-BR"/>
                    </a:p>
                  </a:txBody>
                  <a:tcPr/>
                </a:tc>
                <a:tc>
                  <a:txBody>
                    <a:bodyPr/>
                    <a:lstStyle/>
                    <a:p>
                      <a:pPr algn="ctr">
                        <a:lnSpc>
                          <a:spcPct val="150000"/>
                        </a:lnSpc>
                        <a:spcAft>
                          <a:spcPts val="800"/>
                        </a:spcAft>
                      </a:pPr>
                      <a:r>
                        <a:rPr lang="en-US" sz="600">
                          <a:effectLst/>
                        </a:rPr>
                        <a:t> </a:t>
                      </a:r>
                      <a:endParaRPr lang="pt-BR" sz="600">
                        <a:effectLst/>
                        <a:latin typeface="Calibri" panose="020F0502020204030204" pitchFamily="34" charset="0"/>
                        <a:ea typeface="Calibri" panose="020F0502020204030204" pitchFamily="34" charset="0"/>
                        <a:cs typeface="Times New Roman" panose="02020603050405020304" pitchFamily="18" charset="0"/>
                      </a:endParaRPr>
                    </a:p>
                  </a:txBody>
                  <a:tcPr marL="36411" marR="36411" marT="0" marB="0"/>
                </a:tc>
                <a:tc>
                  <a:txBody>
                    <a:bodyPr/>
                    <a:lstStyle/>
                    <a:p>
                      <a:pPr algn="ctr">
                        <a:lnSpc>
                          <a:spcPct val="150000"/>
                        </a:lnSpc>
                        <a:spcAft>
                          <a:spcPts val="800"/>
                        </a:spcAft>
                      </a:pPr>
                      <a:r>
                        <a:rPr lang="en-US" sz="600">
                          <a:effectLst/>
                        </a:rPr>
                        <a:t> </a:t>
                      </a:r>
                      <a:endParaRPr lang="pt-BR" sz="600">
                        <a:effectLst/>
                        <a:latin typeface="Calibri" panose="020F0502020204030204" pitchFamily="34" charset="0"/>
                        <a:ea typeface="Calibri" panose="020F0502020204030204" pitchFamily="34" charset="0"/>
                        <a:cs typeface="Times New Roman" panose="02020603050405020304" pitchFamily="18" charset="0"/>
                      </a:endParaRPr>
                    </a:p>
                  </a:txBody>
                  <a:tcPr marL="36411" marR="36411" marT="0" marB="0"/>
                </a:tc>
                <a:extLst>
                  <a:ext uri="{0D108BD9-81ED-4DB2-BD59-A6C34878D82A}">
                    <a16:rowId xmlns:a16="http://schemas.microsoft.com/office/drawing/2014/main" val="2348774009"/>
                  </a:ext>
                </a:extLst>
              </a:tr>
              <a:tr h="142417">
                <a:tc>
                  <a:txBody>
                    <a:bodyPr/>
                    <a:lstStyle/>
                    <a:p>
                      <a:pPr algn="ctr">
                        <a:lnSpc>
                          <a:spcPct val="150000"/>
                        </a:lnSpc>
                        <a:spcAft>
                          <a:spcPts val="800"/>
                        </a:spcAft>
                      </a:pPr>
                      <a:r>
                        <a:rPr lang="en-US" sz="600">
                          <a:effectLst/>
                        </a:rPr>
                        <a:t>3</a:t>
                      </a:r>
                      <a:endParaRPr lang="pt-BR" sz="600">
                        <a:effectLst/>
                        <a:latin typeface="Calibri" panose="020F0502020204030204" pitchFamily="34" charset="0"/>
                        <a:ea typeface="Calibri" panose="020F0502020204030204" pitchFamily="34" charset="0"/>
                        <a:cs typeface="Times New Roman" panose="02020603050405020304" pitchFamily="18" charset="0"/>
                      </a:endParaRPr>
                    </a:p>
                  </a:txBody>
                  <a:tcPr marL="36411" marR="36411" marT="0" marB="0"/>
                </a:tc>
                <a:tc gridSpan="2">
                  <a:txBody>
                    <a:bodyPr/>
                    <a:lstStyle/>
                    <a:p>
                      <a:pPr algn="ctr">
                        <a:lnSpc>
                          <a:spcPct val="150000"/>
                        </a:lnSpc>
                        <a:spcAft>
                          <a:spcPts val="800"/>
                        </a:spcAft>
                      </a:pPr>
                      <a:r>
                        <a:rPr lang="en-US" sz="600">
                          <a:effectLst/>
                        </a:rPr>
                        <a:t> </a:t>
                      </a:r>
                      <a:endParaRPr lang="pt-BR" sz="600">
                        <a:effectLst/>
                        <a:latin typeface="Calibri" panose="020F0502020204030204" pitchFamily="34" charset="0"/>
                        <a:ea typeface="Calibri" panose="020F0502020204030204" pitchFamily="34" charset="0"/>
                        <a:cs typeface="Times New Roman" panose="02020603050405020304" pitchFamily="18" charset="0"/>
                      </a:endParaRPr>
                    </a:p>
                  </a:txBody>
                  <a:tcPr marL="36411" marR="36411" marT="0" marB="0"/>
                </a:tc>
                <a:tc hMerge="1">
                  <a:txBody>
                    <a:bodyPr/>
                    <a:lstStyle/>
                    <a:p>
                      <a:endParaRPr lang="pt-BR"/>
                    </a:p>
                  </a:txBody>
                  <a:tcPr/>
                </a:tc>
                <a:tc>
                  <a:txBody>
                    <a:bodyPr/>
                    <a:lstStyle/>
                    <a:p>
                      <a:pPr algn="ctr">
                        <a:lnSpc>
                          <a:spcPct val="150000"/>
                        </a:lnSpc>
                        <a:spcAft>
                          <a:spcPts val="800"/>
                        </a:spcAft>
                      </a:pPr>
                      <a:r>
                        <a:rPr lang="en-US" sz="600">
                          <a:effectLst/>
                        </a:rPr>
                        <a:t> </a:t>
                      </a:r>
                      <a:endParaRPr lang="pt-BR" sz="600">
                        <a:effectLst/>
                        <a:latin typeface="Calibri" panose="020F0502020204030204" pitchFamily="34" charset="0"/>
                        <a:ea typeface="Calibri" panose="020F0502020204030204" pitchFamily="34" charset="0"/>
                        <a:cs typeface="Times New Roman" panose="02020603050405020304" pitchFamily="18" charset="0"/>
                      </a:endParaRPr>
                    </a:p>
                  </a:txBody>
                  <a:tcPr marL="36411" marR="36411" marT="0" marB="0"/>
                </a:tc>
                <a:tc gridSpan="2">
                  <a:txBody>
                    <a:bodyPr/>
                    <a:lstStyle/>
                    <a:p>
                      <a:pPr algn="ctr">
                        <a:lnSpc>
                          <a:spcPct val="150000"/>
                        </a:lnSpc>
                        <a:spcAft>
                          <a:spcPts val="800"/>
                        </a:spcAft>
                      </a:pPr>
                      <a:r>
                        <a:rPr lang="en-US" sz="600">
                          <a:effectLst/>
                        </a:rPr>
                        <a:t> </a:t>
                      </a:r>
                      <a:endParaRPr lang="pt-BR" sz="600">
                        <a:effectLst/>
                        <a:latin typeface="Calibri" panose="020F0502020204030204" pitchFamily="34" charset="0"/>
                        <a:ea typeface="Calibri" panose="020F0502020204030204" pitchFamily="34" charset="0"/>
                        <a:cs typeface="Times New Roman" panose="02020603050405020304" pitchFamily="18" charset="0"/>
                      </a:endParaRPr>
                    </a:p>
                  </a:txBody>
                  <a:tcPr marL="36411" marR="36411" marT="0" marB="0"/>
                </a:tc>
                <a:tc hMerge="1">
                  <a:txBody>
                    <a:bodyPr/>
                    <a:lstStyle/>
                    <a:p>
                      <a:endParaRPr lang="pt-BR"/>
                    </a:p>
                  </a:txBody>
                  <a:tcPr/>
                </a:tc>
                <a:tc>
                  <a:txBody>
                    <a:bodyPr/>
                    <a:lstStyle/>
                    <a:p>
                      <a:pPr algn="ctr">
                        <a:lnSpc>
                          <a:spcPct val="150000"/>
                        </a:lnSpc>
                        <a:spcAft>
                          <a:spcPts val="800"/>
                        </a:spcAft>
                      </a:pPr>
                      <a:r>
                        <a:rPr lang="en-US" sz="600">
                          <a:effectLst/>
                        </a:rPr>
                        <a:t> </a:t>
                      </a:r>
                      <a:endParaRPr lang="pt-BR" sz="600">
                        <a:effectLst/>
                        <a:latin typeface="Calibri" panose="020F0502020204030204" pitchFamily="34" charset="0"/>
                        <a:ea typeface="Calibri" panose="020F0502020204030204" pitchFamily="34" charset="0"/>
                        <a:cs typeface="Times New Roman" panose="02020603050405020304" pitchFamily="18" charset="0"/>
                      </a:endParaRPr>
                    </a:p>
                  </a:txBody>
                  <a:tcPr marL="36411" marR="36411" marT="0" marB="0"/>
                </a:tc>
                <a:tc>
                  <a:txBody>
                    <a:bodyPr/>
                    <a:lstStyle/>
                    <a:p>
                      <a:pPr algn="ctr">
                        <a:lnSpc>
                          <a:spcPct val="150000"/>
                        </a:lnSpc>
                        <a:spcAft>
                          <a:spcPts val="800"/>
                        </a:spcAft>
                      </a:pPr>
                      <a:r>
                        <a:rPr lang="en-US" sz="600">
                          <a:effectLst/>
                        </a:rPr>
                        <a:t> </a:t>
                      </a:r>
                      <a:endParaRPr lang="pt-BR" sz="600">
                        <a:effectLst/>
                        <a:latin typeface="Calibri" panose="020F0502020204030204" pitchFamily="34" charset="0"/>
                        <a:ea typeface="Calibri" panose="020F0502020204030204" pitchFamily="34" charset="0"/>
                        <a:cs typeface="Times New Roman" panose="02020603050405020304" pitchFamily="18" charset="0"/>
                      </a:endParaRPr>
                    </a:p>
                  </a:txBody>
                  <a:tcPr marL="36411" marR="36411" marT="0" marB="0"/>
                </a:tc>
                <a:extLst>
                  <a:ext uri="{0D108BD9-81ED-4DB2-BD59-A6C34878D82A}">
                    <a16:rowId xmlns:a16="http://schemas.microsoft.com/office/drawing/2014/main" val="2736662281"/>
                  </a:ext>
                </a:extLst>
              </a:tr>
              <a:tr h="142417">
                <a:tc>
                  <a:txBody>
                    <a:bodyPr/>
                    <a:lstStyle/>
                    <a:p>
                      <a:pPr algn="ctr">
                        <a:lnSpc>
                          <a:spcPct val="150000"/>
                        </a:lnSpc>
                        <a:spcAft>
                          <a:spcPts val="800"/>
                        </a:spcAft>
                      </a:pPr>
                      <a:r>
                        <a:rPr lang="en-US" sz="600">
                          <a:effectLst/>
                        </a:rPr>
                        <a:t>4</a:t>
                      </a:r>
                      <a:endParaRPr lang="pt-BR" sz="600">
                        <a:effectLst/>
                        <a:latin typeface="Calibri" panose="020F0502020204030204" pitchFamily="34" charset="0"/>
                        <a:ea typeface="Calibri" panose="020F0502020204030204" pitchFamily="34" charset="0"/>
                        <a:cs typeface="Times New Roman" panose="02020603050405020304" pitchFamily="18" charset="0"/>
                      </a:endParaRPr>
                    </a:p>
                  </a:txBody>
                  <a:tcPr marL="36411" marR="36411" marT="0" marB="0"/>
                </a:tc>
                <a:tc gridSpan="2">
                  <a:txBody>
                    <a:bodyPr/>
                    <a:lstStyle/>
                    <a:p>
                      <a:pPr algn="ctr">
                        <a:lnSpc>
                          <a:spcPct val="150000"/>
                        </a:lnSpc>
                        <a:spcAft>
                          <a:spcPts val="800"/>
                        </a:spcAft>
                      </a:pPr>
                      <a:r>
                        <a:rPr lang="en-US" sz="600">
                          <a:effectLst/>
                        </a:rPr>
                        <a:t> </a:t>
                      </a:r>
                      <a:endParaRPr lang="pt-BR" sz="600">
                        <a:effectLst/>
                        <a:latin typeface="Calibri" panose="020F0502020204030204" pitchFamily="34" charset="0"/>
                        <a:ea typeface="Calibri" panose="020F0502020204030204" pitchFamily="34" charset="0"/>
                        <a:cs typeface="Times New Roman" panose="02020603050405020304" pitchFamily="18" charset="0"/>
                      </a:endParaRPr>
                    </a:p>
                  </a:txBody>
                  <a:tcPr marL="36411" marR="36411" marT="0" marB="0"/>
                </a:tc>
                <a:tc hMerge="1">
                  <a:txBody>
                    <a:bodyPr/>
                    <a:lstStyle/>
                    <a:p>
                      <a:endParaRPr lang="pt-BR"/>
                    </a:p>
                  </a:txBody>
                  <a:tcPr/>
                </a:tc>
                <a:tc>
                  <a:txBody>
                    <a:bodyPr/>
                    <a:lstStyle/>
                    <a:p>
                      <a:pPr algn="ctr">
                        <a:lnSpc>
                          <a:spcPct val="150000"/>
                        </a:lnSpc>
                        <a:spcAft>
                          <a:spcPts val="800"/>
                        </a:spcAft>
                      </a:pPr>
                      <a:r>
                        <a:rPr lang="en-US" sz="600">
                          <a:effectLst/>
                        </a:rPr>
                        <a:t> </a:t>
                      </a:r>
                      <a:endParaRPr lang="pt-BR" sz="600">
                        <a:effectLst/>
                        <a:latin typeface="Calibri" panose="020F0502020204030204" pitchFamily="34" charset="0"/>
                        <a:ea typeface="Calibri" panose="020F0502020204030204" pitchFamily="34" charset="0"/>
                        <a:cs typeface="Times New Roman" panose="02020603050405020304" pitchFamily="18" charset="0"/>
                      </a:endParaRPr>
                    </a:p>
                  </a:txBody>
                  <a:tcPr marL="36411" marR="36411" marT="0" marB="0"/>
                </a:tc>
                <a:tc gridSpan="2">
                  <a:txBody>
                    <a:bodyPr/>
                    <a:lstStyle/>
                    <a:p>
                      <a:pPr algn="ctr">
                        <a:lnSpc>
                          <a:spcPct val="150000"/>
                        </a:lnSpc>
                        <a:spcAft>
                          <a:spcPts val="800"/>
                        </a:spcAft>
                      </a:pPr>
                      <a:r>
                        <a:rPr lang="en-US" sz="600">
                          <a:effectLst/>
                        </a:rPr>
                        <a:t> </a:t>
                      </a:r>
                      <a:endParaRPr lang="pt-BR" sz="600">
                        <a:effectLst/>
                        <a:latin typeface="Calibri" panose="020F0502020204030204" pitchFamily="34" charset="0"/>
                        <a:ea typeface="Calibri" panose="020F0502020204030204" pitchFamily="34" charset="0"/>
                        <a:cs typeface="Times New Roman" panose="02020603050405020304" pitchFamily="18" charset="0"/>
                      </a:endParaRPr>
                    </a:p>
                  </a:txBody>
                  <a:tcPr marL="36411" marR="36411" marT="0" marB="0"/>
                </a:tc>
                <a:tc hMerge="1">
                  <a:txBody>
                    <a:bodyPr/>
                    <a:lstStyle/>
                    <a:p>
                      <a:endParaRPr lang="pt-BR"/>
                    </a:p>
                  </a:txBody>
                  <a:tcPr/>
                </a:tc>
                <a:tc>
                  <a:txBody>
                    <a:bodyPr/>
                    <a:lstStyle/>
                    <a:p>
                      <a:pPr algn="ctr">
                        <a:lnSpc>
                          <a:spcPct val="150000"/>
                        </a:lnSpc>
                        <a:spcAft>
                          <a:spcPts val="800"/>
                        </a:spcAft>
                      </a:pPr>
                      <a:r>
                        <a:rPr lang="en-US" sz="600">
                          <a:effectLst/>
                        </a:rPr>
                        <a:t> </a:t>
                      </a:r>
                      <a:endParaRPr lang="pt-BR" sz="600">
                        <a:effectLst/>
                        <a:latin typeface="Calibri" panose="020F0502020204030204" pitchFamily="34" charset="0"/>
                        <a:ea typeface="Calibri" panose="020F0502020204030204" pitchFamily="34" charset="0"/>
                        <a:cs typeface="Times New Roman" panose="02020603050405020304" pitchFamily="18" charset="0"/>
                      </a:endParaRPr>
                    </a:p>
                  </a:txBody>
                  <a:tcPr marL="36411" marR="36411" marT="0" marB="0"/>
                </a:tc>
                <a:tc>
                  <a:txBody>
                    <a:bodyPr/>
                    <a:lstStyle/>
                    <a:p>
                      <a:pPr algn="ctr">
                        <a:lnSpc>
                          <a:spcPct val="150000"/>
                        </a:lnSpc>
                        <a:spcAft>
                          <a:spcPts val="800"/>
                        </a:spcAft>
                      </a:pPr>
                      <a:r>
                        <a:rPr lang="en-US" sz="600">
                          <a:effectLst/>
                        </a:rPr>
                        <a:t> </a:t>
                      </a:r>
                      <a:endParaRPr lang="pt-BR" sz="600">
                        <a:effectLst/>
                        <a:latin typeface="Calibri" panose="020F0502020204030204" pitchFamily="34" charset="0"/>
                        <a:ea typeface="Calibri" panose="020F0502020204030204" pitchFamily="34" charset="0"/>
                        <a:cs typeface="Times New Roman" panose="02020603050405020304" pitchFamily="18" charset="0"/>
                      </a:endParaRPr>
                    </a:p>
                  </a:txBody>
                  <a:tcPr marL="36411" marR="36411" marT="0" marB="0"/>
                </a:tc>
                <a:extLst>
                  <a:ext uri="{0D108BD9-81ED-4DB2-BD59-A6C34878D82A}">
                    <a16:rowId xmlns:a16="http://schemas.microsoft.com/office/drawing/2014/main" val="3440175194"/>
                  </a:ext>
                </a:extLst>
              </a:tr>
              <a:tr h="142417">
                <a:tc>
                  <a:txBody>
                    <a:bodyPr/>
                    <a:lstStyle/>
                    <a:p>
                      <a:pPr algn="ctr">
                        <a:lnSpc>
                          <a:spcPct val="150000"/>
                        </a:lnSpc>
                        <a:spcAft>
                          <a:spcPts val="800"/>
                        </a:spcAft>
                      </a:pPr>
                      <a:r>
                        <a:rPr lang="en-US" sz="600">
                          <a:effectLst/>
                        </a:rPr>
                        <a:t>5</a:t>
                      </a:r>
                      <a:endParaRPr lang="pt-BR" sz="600">
                        <a:effectLst/>
                        <a:latin typeface="Calibri" panose="020F0502020204030204" pitchFamily="34" charset="0"/>
                        <a:ea typeface="Calibri" panose="020F0502020204030204" pitchFamily="34" charset="0"/>
                        <a:cs typeface="Times New Roman" panose="02020603050405020304" pitchFamily="18" charset="0"/>
                      </a:endParaRPr>
                    </a:p>
                  </a:txBody>
                  <a:tcPr marL="36411" marR="36411" marT="0" marB="0"/>
                </a:tc>
                <a:tc gridSpan="2">
                  <a:txBody>
                    <a:bodyPr/>
                    <a:lstStyle/>
                    <a:p>
                      <a:pPr algn="ctr">
                        <a:lnSpc>
                          <a:spcPct val="150000"/>
                        </a:lnSpc>
                        <a:spcAft>
                          <a:spcPts val="800"/>
                        </a:spcAft>
                      </a:pPr>
                      <a:r>
                        <a:rPr lang="en-US" sz="600">
                          <a:effectLst/>
                        </a:rPr>
                        <a:t> </a:t>
                      </a:r>
                      <a:endParaRPr lang="pt-BR" sz="600">
                        <a:effectLst/>
                        <a:latin typeface="Calibri" panose="020F0502020204030204" pitchFamily="34" charset="0"/>
                        <a:ea typeface="Calibri" panose="020F0502020204030204" pitchFamily="34" charset="0"/>
                        <a:cs typeface="Times New Roman" panose="02020603050405020304" pitchFamily="18" charset="0"/>
                      </a:endParaRPr>
                    </a:p>
                  </a:txBody>
                  <a:tcPr marL="36411" marR="36411" marT="0" marB="0"/>
                </a:tc>
                <a:tc hMerge="1">
                  <a:txBody>
                    <a:bodyPr/>
                    <a:lstStyle/>
                    <a:p>
                      <a:endParaRPr lang="pt-BR"/>
                    </a:p>
                  </a:txBody>
                  <a:tcPr/>
                </a:tc>
                <a:tc>
                  <a:txBody>
                    <a:bodyPr/>
                    <a:lstStyle/>
                    <a:p>
                      <a:pPr algn="ctr">
                        <a:lnSpc>
                          <a:spcPct val="150000"/>
                        </a:lnSpc>
                        <a:spcAft>
                          <a:spcPts val="800"/>
                        </a:spcAft>
                      </a:pPr>
                      <a:r>
                        <a:rPr lang="en-US" sz="600">
                          <a:effectLst/>
                        </a:rPr>
                        <a:t> </a:t>
                      </a:r>
                      <a:endParaRPr lang="pt-BR" sz="600">
                        <a:effectLst/>
                        <a:latin typeface="Calibri" panose="020F0502020204030204" pitchFamily="34" charset="0"/>
                        <a:ea typeface="Calibri" panose="020F0502020204030204" pitchFamily="34" charset="0"/>
                        <a:cs typeface="Times New Roman" panose="02020603050405020304" pitchFamily="18" charset="0"/>
                      </a:endParaRPr>
                    </a:p>
                  </a:txBody>
                  <a:tcPr marL="36411" marR="36411" marT="0" marB="0"/>
                </a:tc>
                <a:tc gridSpan="2">
                  <a:txBody>
                    <a:bodyPr/>
                    <a:lstStyle/>
                    <a:p>
                      <a:pPr algn="ctr">
                        <a:lnSpc>
                          <a:spcPct val="150000"/>
                        </a:lnSpc>
                        <a:spcAft>
                          <a:spcPts val="800"/>
                        </a:spcAft>
                      </a:pPr>
                      <a:r>
                        <a:rPr lang="en-US" sz="600">
                          <a:effectLst/>
                        </a:rPr>
                        <a:t> </a:t>
                      </a:r>
                      <a:endParaRPr lang="pt-BR" sz="600">
                        <a:effectLst/>
                        <a:latin typeface="Calibri" panose="020F0502020204030204" pitchFamily="34" charset="0"/>
                        <a:ea typeface="Calibri" panose="020F0502020204030204" pitchFamily="34" charset="0"/>
                        <a:cs typeface="Times New Roman" panose="02020603050405020304" pitchFamily="18" charset="0"/>
                      </a:endParaRPr>
                    </a:p>
                  </a:txBody>
                  <a:tcPr marL="36411" marR="36411" marT="0" marB="0"/>
                </a:tc>
                <a:tc hMerge="1">
                  <a:txBody>
                    <a:bodyPr/>
                    <a:lstStyle/>
                    <a:p>
                      <a:endParaRPr lang="pt-BR"/>
                    </a:p>
                  </a:txBody>
                  <a:tcPr/>
                </a:tc>
                <a:tc>
                  <a:txBody>
                    <a:bodyPr/>
                    <a:lstStyle/>
                    <a:p>
                      <a:pPr algn="ctr">
                        <a:lnSpc>
                          <a:spcPct val="150000"/>
                        </a:lnSpc>
                        <a:spcAft>
                          <a:spcPts val="800"/>
                        </a:spcAft>
                      </a:pPr>
                      <a:r>
                        <a:rPr lang="en-US" sz="600">
                          <a:effectLst/>
                        </a:rPr>
                        <a:t> </a:t>
                      </a:r>
                      <a:endParaRPr lang="pt-BR" sz="600">
                        <a:effectLst/>
                        <a:latin typeface="Calibri" panose="020F0502020204030204" pitchFamily="34" charset="0"/>
                        <a:ea typeface="Calibri" panose="020F0502020204030204" pitchFamily="34" charset="0"/>
                        <a:cs typeface="Times New Roman" panose="02020603050405020304" pitchFamily="18" charset="0"/>
                      </a:endParaRPr>
                    </a:p>
                  </a:txBody>
                  <a:tcPr marL="36411" marR="36411" marT="0" marB="0"/>
                </a:tc>
                <a:tc>
                  <a:txBody>
                    <a:bodyPr/>
                    <a:lstStyle/>
                    <a:p>
                      <a:pPr algn="ctr">
                        <a:lnSpc>
                          <a:spcPct val="150000"/>
                        </a:lnSpc>
                        <a:spcAft>
                          <a:spcPts val="800"/>
                        </a:spcAft>
                      </a:pPr>
                      <a:r>
                        <a:rPr lang="en-US" sz="600">
                          <a:effectLst/>
                        </a:rPr>
                        <a:t> </a:t>
                      </a:r>
                      <a:endParaRPr lang="pt-BR" sz="600">
                        <a:effectLst/>
                        <a:latin typeface="Calibri" panose="020F0502020204030204" pitchFamily="34" charset="0"/>
                        <a:ea typeface="Calibri" panose="020F0502020204030204" pitchFamily="34" charset="0"/>
                        <a:cs typeface="Times New Roman" panose="02020603050405020304" pitchFamily="18" charset="0"/>
                      </a:endParaRPr>
                    </a:p>
                  </a:txBody>
                  <a:tcPr marL="36411" marR="36411" marT="0" marB="0"/>
                </a:tc>
                <a:extLst>
                  <a:ext uri="{0D108BD9-81ED-4DB2-BD59-A6C34878D82A}">
                    <a16:rowId xmlns:a16="http://schemas.microsoft.com/office/drawing/2014/main" val="2000557075"/>
                  </a:ext>
                </a:extLst>
              </a:tr>
              <a:tr h="142417">
                <a:tc>
                  <a:txBody>
                    <a:bodyPr/>
                    <a:lstStyle/>
                    <a:p>
                      <a:pPr algn="ctr">
                        <a:lnSpc>
                          <a:spcPct val="150000"/>
                        </a:lnSpc>
                        <a:spcAft>
                          <a:spcPts val="800"/>
                        </a:spcAft>
                      </a:pPr>
                      <a:r>
                        <a:rPr lang="en-US" sz="600">
                          <a:effectLst/>
                        </a:rPr>
                        <a:t>6</a:t>
                      </a:r>
                      <a:endParaRPr lang="pt-BR" sz="600">
                        <a:effectLst/>
                        <a:latin typeface="Calibri" panose="020F0502020204030204" pitchFamily="34" charset="0"/>
                        <a:ea typeface="Calibri" panose="020F0502020204030204" pitchFamily="34" charset="0"/>
                        <a:cs typeface="Times New Roman" panose="02020603050405020304" pitchFamily="18" charset="0"/>
                      </a:endParaRPr>
                    </a:p>
                  </a:txBody>
                  <a:tcPr marL="36411" marR="36411" marT="0" marB="0"/>
                </a:tc>
                <a:tc gridSpan="2">
                  <a:txBody>
                    <a:bodyPr/>
                    <a:lstStyle/>
                    <a:p>
                      <a:pPr algn="ctr">
                        <a:lnSpc>
                          <a:spcPct val="150000"/>
                        </a:lnSpc>
                        <a:spcAft>
                          <a:spcPts val="800"/>
                        </a:spcAft>
                      </a:pPr>
                      <a:r>
                        <a:rPr lang="en-US" sz="600">
                          <a:effectLst/>
                        </a:rPr>
                        <a:t> </a:t>
                      </a:r>
                      <a:endParaRPr lang="pt-BR" sz="600">
                        <a:effectLst/>
                        <a:latin typeface="Calibri" panose="020F0502020204030204" pitchFamily="34" charset="0"/>
                        <a:ea typeface="Calibri" panose="020F0502020204030204" pitchFamily="34" charset="0"/>
                        <a:cs typeface="Times New Roman" panose="02020603050405020304" pitchFamily="18" charset="0"/>
                      </a:endParaRPr>
                    </a:p>
                  </a:txBody>
                  <a:tcPr marL="36411" marR="36411" marT="0" marB="0"/>
                </a:tc>
                <a:tc hMerge="1">
                  <a:txBody>
                    <a:bodyPr/>
                    <a:lstStyle/>
                    <a:p>
                      <a:endParaRPr lang="pt-BR"/>
                    </a:p>
                  </a:txBody>
                  <a:tcPr/>
                </a:tc>
                <a:tc>
                  <a:txBody>
                    <a:bodyPr/>
                    <a:lstStyle/>
                    <a:p>
                      <a:pPr algn="ctr">
                        <a:lnSpc>
                          <a:spcPct val="150000"/>
                        </a:lnSpc>
                        <a:spcAft>
                          <a:spcPts val="800"/>
                        </a:spcAft>
                      </a:pPr>
                      <a:r>
                        <a:rPr lang="en-US" sz="600">
                          <a:effectLst/>
                        </a:rPr>
                        <a:t> </a:t>
                      </a:r>
                      <a:endParaRPr lang="pt-BR" sz="600">
                        <a:effectLst/>
                        <a:latin typeface="Calibri" panose="020F0502020204030204" pitchFamily="34" charset="0"/>
                        <a:ea typeface="Calibri" panose="020F0502020204030204" pitchFamily="34" charset="0"/>
                        <a:cs typeface="Times New Roman" panose="02020603050405020304" pitchFamily="18" charset="0"/>
                      </a:endParaRPr>
                    </a:p>
                  </a:txBody>
                  <a:tcPr marL="36411" marR="36411" marT="0" marB="0"/>
                </a:tc>
                <a:tc gridSpan="2">
                  <a:txBody>
                    <a:bodyPr/>
                    <a:lstStyle/>
                    <a:p>
                      <a:pPr algn="ctr">
                        <a:lnSpc>
                          <a:spcPct val="150000"/>
                        </a:lnSpc>
                        <a:spcAft>
                          <a:spcPts val="800"/>
                        </a:spcAft>
                      </a:pPr>
                      <a:r>
                        <a:rPr lang="en-US" sz="600">
                          <a:effectLst/>
                        </a:rPr>
                        <a:t> </a:t>
                      </a:r>
                      <a:endParaRPr lang="pt-BR" sz="600">
                        <a:effectLst/>
                        <a:latin typeface="Calibri" panose="020F0502020204030204" pitchFamily="34" charset="0"/>
                        <a:ea typeface="Calibri" panose="020F0502020204030204" pitchFamily="34" charset="0"/>
                        <a:cs typeface="Times New Roman" panose="02020603050405020304" pitchFamily="18" charset="0"/>
                      </a:endParaRPr>
                    </a:p>
                  </a:txBody>
                  <a:tcPr marL="36411" marR="36411" marT="0" marB="0"/>
                </a:tc>
                <a:tc hMerge="1">
                  <a:txBody>
                    <a:bodyPr/>
                    <a:lstStyle/>
                    <a:p>
                      <a:endParaRPr lang="pt-BR"/>
                    </a:p>
                  </a:txBody>
                  <a:tcPr/>
                </a:tc>
                <a:tc>
                  <a:txBody>
                    <a:bodyPr/>
                    <a:lstStyle/>
                    <a:p>
                      <a:pPr algn="ctr">
                        <a:lnSpc>
                          <a:spcPct val="150000"/>
                        </a:lnSpc>
                        <a:spcAft>
                          <a:spcPts val="800"/>
                        </a:spcAft>
                      </a:pPr>
                      <a:r>
                        <a:rPr lang="en-US" sz="600">
                          <a:effectLst/>
                        </a:rPr>
                        <a:t> </a:t>
                      </a:r>
                      <a:endParaRPr lang="pt-BR" sz="600">
                        <a:effectLst/>
                        <a:latin typeface="Calibri" panose="020F0502020204030204" pitchFamily="34" charset="0"/>
                        <a:ea typeface="Calibri" panose="020F0502020204030204" pitchFamily="34" charset="0"/>
                        <a:cs typeface="Times New Roman" panose="02020603050405020304" pitchFamily="18" charset="0"/>
                      </a:endParaRPr>
                    </a:p>
                  </a:txBody>
                  <a:tcPr marL="36411" marR="36411" marT="0" marB="0"/>
                </a:tc>
                <a:tc>
                  <a:txBody>
                    <a:bodyPr/>
                    <a:lstStyle/>
                    <a:p>
                      <a:pPr algn="ctr">
                        <a:lnSpc>
                          <a:spcPct val="150000"/>
                        </a:lnSpc>
                        <a:spcAft>
                          <a:spcPts val="800"/>
                        </a:spcAft>
                      </a:pPr>
                      <a:r>
                        <a:rPr lang="en-US" sz="600" dirty="0">
                          <a:effectLst/>
                        </a:rPr>
                        <a:t> </a:t>
                      </a:r>
                      <a:endParaRPr lang="pt-BR"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6411" marR="36411" marT="0" marB="0"/>
                </a:tc>
                <a:extLst>
                  <a:ext uri="{0D108BD9-81ED-4DB2-BD59-A6C34878D82A}">
                    <a16:rowId xmlns:a16="http://schemas.microsoft.com/office/drawing/2014/main" val="2235971279"/>
                  </a:ext>
                </a:extLst>
              </a:tr>
            </a:tbl>
          </a:graphicData>
        </a:graphic>
      </p:graphicFrame>
      <p:graphicFrame>
        <p:nvGraphicFramePr>
          <p:cNvPr id="10" name="Tabela 9">
            <a:extLst>
              <a:ext uri="{FF2B5EF4-FFF2-40B4-BE49-F238E27FC236}">
                <a16:creationId xmlns:a16="http://schemas.microsoft.com/office/drawing/2014/main" id="{B4944532-3556-05FB-9BF8-B268AE635031}"/>
              </a:ext>
            </a:extLst>
          </p:cNvPr>
          <p:cNvGraphicFramePr>
            <a:graphicFrameLocks noGrp="1"/>
          </p:cNvGraphicFramePr>
          <p:nvPr>
            <p:extLst>
              <p:ext uri="{D42A27DB-BD31-4B8C-83A1-F6EECF244321}">
                <p14:modId xmlns:p14="http://schemas.microsoft.com/office/powerpoint/2010/main" val="3861584390"/>
              </p:ext>
            </p:extLst>
          </p:nvPr>
        </p:nvGraphicFramePr>
        <p:xfrm>
          <a:off x="5208310" y="1886652"/>
          <a:ext cx="5148004" cy="4484795"/>
        </p:xfrm>
        <a:graphic>
          <a:graphicData uri="http://schemas.openxmlformats.org/drawingml/2006/table">
            <a:tbl>
              <a:tblPr firstRow="1" firstCol="1" bandRow="1">
                <a:tableStyleId>{5C22544A-7EE6-4342-B048-85BDC9FD1C3A}</a:tableStyleId>
              </a:tblPr>
              <a:tblGrid>
                <a:gridCol w="2689196">
                  <a:extLst>
                    <a:ext uri="{9D8B030D-6E8A-4147-A177-3AD203B41FA5}">
                      <a16:colId xmlns:a16="http://schemas.microsoft.com/office/drawing/2014/main" val="3586606469"/>
                    </a:ext>
                  </a:extLst>
                </a:gridCol>
                <a:gridCol w="412052">
                  <a:extLst>
                    <a:ext uri="{9D8B030D-6E8A-4147-A177-3AD203B41FA5}">
                      <a16:colId xmlns:a16="http://schemas.microsoft.com/office/drawing/2014/main" val="2164934202"/>
                    </a:ext>
                  </a:extLst>
                </a:gridCol>
                <a:gridCol w="2046756">
                  <a:extLst>
                    <a:ext uri="{9D8B030D-6E8A-4147-A177-3AD203B41FA5}">
                      <a16:colId xmlns:a16="http://schemas.microsoft.com/office/drawing/2014/main" val="3951542890"/>
                    </a:ext>
                  </a:extLst>
                </a:gridCol>
              </a:tblGrid>
              <a:tr h="504513">
                <a:tc gridSpan="3">
                  <a:txBody>
                    <a:bodyPr/>
                    <a:lstStyle/>
                    <a:p>
                      <a:pPr algn="just">
                        <a:lnSpc>
                          <a:spcPct val="150000"/>
                        </a:lnSpc>
                        <a:spcAft>
                          <a:spcPts val="800"/>
                        </a:spcAft>
                        <a:tabLst>
                          <a:tab pos="457200" algn="l"/>
                        </a:tabLst>
                      </a:pPr>
                      <a:r>
                        <a:rPr lang="en-US" sz="700">
                          <a:effectLst/>
                        </a:rPr>
                        <a:t>ENDOMETRIUM: centered / displaced, of uniform echogenicity, trilaminar / echogenic pattern, measuring _mm thick. Junctional zone: (regular / irregular).</a:t>
                      </a:r>
                      <a:endParaRPr lang="pt-BR" sz="70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846445086"/>
                  </a:ext>
                </a:extLst>
              </a:tr>
              <a:tr h="504513">
                <a:tc gridSpan="3">
                  <a:txBody>
                    <a:bodyPr/>
                    <a:lstStyle/>
                    <a:p>
                      <a:pPr algn="just">
                        <a:lnSpc>
                          <a:spcPct val="150000"/>
                        </a:lnSpc>
                        <a:spcAft>
                          <a:spcPts val="800"/>
                        </a:spcAft>
                        <a:tabLst>
                          <a:tab pos="457200" algn="l"/>
                        </a:tabLst>
                      </a:pPr>
                      <a:r>
                        <a:rPr lang="en-US" sz="700" dirty="0">
                          <a:effectLst/>
                        </a:rPr>
                        <a:t>RIGHT OVARY: </a:t>
                      </a:r>
                      <a:r>
                        <a:rPr lang="en-US" sz="700" dirty="0" err="1">
                          <a:effectLst/>
                        </a:rPr>
                        <a:t>parauterine</a:t>
                      </a:r>
                      <a:r>
                        <a:rPr lang="en-US" sz="700" dirty="0">
                          <a:effectLst/>
                        </a:rPr>
                        <a:t>, with normal contours and echotexture, normal mobility. measuring __x __x __cm (vol = cm</a:t>
                      </a:r>
                      <a:r>
                        <a:rPr lang="en-US" sz="700" baseline="30000" dirty="0">
                          <a:effectLst/>
                        </a:rPr>
                        <a:t>3</a:t>
                      </a:r>
                      <a:r>
                        <a:rPr lang="en-US" sz="700" dirty="0">
                          <a:effectLst/>
                        </a:rPr>
                        <a:t>).</a:t>
                      </a:r>
                      <a:endParaRPr lang="pt-B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3805414615"/>
                  </a:ext>
                </a:extLst>
              </a:tr>
              <a:tr h="504513">
                <a:tc gridSpan="3">
                  <a:txBody>
                    <a:bodyPr/>
                    <a:lstStyle/>
                    <a:p>
                      <a:pPr algn="just">
                        <a:lnSpc>
                          <a:spcPct val="150000"/>
                        </a:lnSpc>
                        <a:spcAft>
                          <a:spcPts val="800"/>
                        </a:spcAft>
                        <a:tabLst>
                          <a:tab pos="457200" algn="l"/>
                        </a:tabLst>
                      </a:pPr>
                      <a:r>
                        <a:rPr lang="en-US" sz="700">
                          <a:effectLst/>
                        </a:rPr>
                        <a:t>LEFT OVARY: parauterine, with normal contours and echotexture, normal mobility. measuring __x __x __cm (vol = cm</a:t>
                      </a:r>
                      <a:r>
                        <a:rPr lang="en-US" sz="700" baseline="30000">
                          <a:effectLst/>
                        </a:rPr>
                        <a:t>3</a:t>
                      </a:r>
                      <a:r>
                        <a:rPr lang="en-US" sz="700">
                          <a:effectLst/>
                        </a:rPr>
                        <a:t>).</a:t>
                      </a:r>
                      <a:endParaRPr lang="pt-BR" sz="70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856384013"/>
                  </a:ext>
                </a:extLst>
              </a:tr>
              <a:tr h="155766">
                <a:tc rowSpan="2" gridSpan="2">
                  <a:txBody>
                    <a:bodyPr/>
                    <a:lstStyle/>
                    <a:p>
                      <a:pPr algn="just">
                        <a:lnSpc>
                          <a:spcPct val="150000"/>
                        </a:lnSpc>
                        <a:spcAft>
                          <a:spcPts val="800"/>
                        </a:spcAft>
                        <a:tabLst>
                          <a:tab pos="457200" algn="l"/>
                        </a:tabLst>
                      </a:pPr>
                      <a:r>
                        <a:rPr lang="en-US" sz="700">
                          <a:effectLst/>
                        </a:rPr>
                        <a:t>Report of painful sensitivity on mobilization with a transducer</a:t>
                      </a:r>
                      <a:endParaRPr lang="pt-BR" sz="70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tc>
                <a:tc rowSpan="2" hMerge="1">
                  <a:txBody>
                    <a:bodyPr/>
                    <a:lstStyle/>
                    <a:p>
                      <a:endParaRPr lang="pt-BR"/>
                    </a:p>
                  </a:txBody>
                  <a:tcPr/>
                </a:tc>
                <a:tc>
                  <a:txBody>
                    <a:bodyPr/>
                    <a:lstStyle/>
                    <a:p>
                      <a:pPr algn="just">
                        <a:lnSpc>
                          <a:spcPct val="150000"/>
                        </a:lnSpc>
                        <a:spcAft>
                          <a:spcPts val="800"/>
                        </a:spcAft>
                        <a:tabLst>
                          <a:tab pos="457200" algn="l"/>
                        </a:tabLst>
                      </a:pPr>
                      <a:r>
                        <a:rPr lang="en-US" sz="700">
                          <a:effectLst/>
                        </a:rPr>
                        <a:t>Yes (  )</a:t>
                      </a:r>
                      <a:endParaRPr lang="pt-BR" sz="70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tc>
                <a:extLst>
                  <a:ext uri="{0D108BD9-81ED-4DB2-BD59-A6C34878D82A}">
                    <a16:rowId xmlns:a16="http://schemas.microsoft.com/office/drawing/2014/main" val="2893173156"/>
                  </a:ext>
                </a:extLst>
              </a:tr>
              <a:tr h="174374">
                <a:tc gridSpan="2" vMerge="1">
                  <a:txBody>
                    <a:bodyPr/>
                    <a:lstStyle/>
                    <a:p>
                      <a:endParaRPr lang="pt-BR"/>
                    </a:p>
                  </a:txBody>
                  <a:tcPr/>
                </a:tc>
                <a:tc hMerge="1" vMerge="1">
                  <a:txBody>
                    <a:bodyPr/>
                    <a:lstStyle/>
                    <a:p>
                      <a:endParaRPr lang="pt-BR"/>
                    </a:p>
                  </a:txBody>
                  <a:tcPr/>
                </a:tc>
                <a:tc>
                  <a:txBody>
                    <a:bodyPr/>
                    <a:lstStyle/>
                    <a:p>
                      <a:pPr algn="just">
                        <a:lnSpc>
                          <a:spcPct val="150000"/>
                        </a:lnSpc>
                        <a:spcAft>
                          <a:spcPts val="800"/>
                        </a:spcAft>
                        <a:tabLst>
                          <a:tab pos="457200" algn="l"/>
                        </a:tabLst>
                      </a:pPr>
                      <a:r>
                        <a:rPr lang="en-US" sz="700">
                          <a:effectLst/>
                        </a:rPr>
                        <a:t>No (  )</a:t>
                      </a:r>
                      <a:endParaRPr lang="pt-BR" sz="70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tc>
                <a:extLst>
                  <a:ext uri="{0D108BD9-81ED-4DB2-BD59-A6C34878D82A}">
                    <a16:rowId xmlns:a16="http://schemas.microsoft.com/office/drawing/2014/main" val="2165865235"/>
                  </a:ext>
                </a:extLst>
              </a:tr>
              <a:tr h="155766">
                <a:tc gridSpan="3">
                  <a:txBody>
                    <a:bodyPr/>
                    <a:lstStyle/>
                    <a:p>
                      <a:pPr algn="ctr">
                        <a:lnSpc>
                          <a:spcPct val="150000"/>
                        </a:lnSpc>
                        <a:spcAft>
                          <a:spcPts val="800"/>
                        </a:spcAft>
                        <a:tabLst>
                          <a:tab pos="457200" algn="l"/>
                        </a:tabLst>
                      </a:pPr>
                      <a:r>
                        <a:rPr lang="en-US" sz="700">
                          <a:effectLst/>
                        </a:rPr>
                        <a:t>ANTERIOR PELVIC COMPARTMENT:</a:t>
                      </a:r>
                      <a:endParaRPr lang="pt-BR" sz="70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136959633"/>
                  </a:ext>
                </a:extLst>
              </a:tr>
              <a:tr h="1027634">
                <a:tc gridSpan="3">
                  <a:txBody>
                    <a:bodyPr/>
                    <a:lstStyle/>
                    <a:p>
                      <a:pPr algn="just">
                        <a:lnSpc>
                          <a:spcPct val="150000"/>
                        </a:lnSpc>
                        <a:spcAft>
                          <a:spcPts val="800"/>
                        </a:spcAft>
                      </a:pPr>
                      <a:r>
                        <a:rPr lang="en-US" sz="700">
                          <a:effectLst/>
                        </a:rPr>
                        <a:t>Bladder: with good repletion, thin and regular walls, with homogeneous anechoic content. There was no evidence of endometriosis lesion in the bladder. In the search for adhesions with the mobility of the transducer, it showed mobility and anatomical sliding of the vesical wall with the anterior wall of the uterus (+ sliding sign).</a:t>
                      </a:r>
                      <a:endParaRPr lang="pt-BR" sz="70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981659386"/>
                  </a:ext>
                </a:extLst>
              </a:tr>
              <a:tr h="155766">
                <a:tc gridSpan="3">
                  <a:txBody>
                    <a:bodyPr/>
                    <a:lstStyle/>
                    <a:p>
                      <a:pPr algn="ctr">
                        <a:lnSpc>
                          <a:spcPct val="150000"/>
                        </a:lnSpc>
                        <a:spcAft>
                          <a:spcPts val="800"/>
                        </a:spcAft>
                        <a:tabLst>
                          <a:tab pos="457200" algn="l"/>
                        </a:tabLst>
                      </a:pPr>
                      <a:r>
                        <a:rPr lang="en-US" sz="700">
                          <a:effectLst/>
                        </a:rPr>
                        <a:t>POSTERIOR PELVIC COMPARTMENT:</a:t>
                      </a:r>
                      <a:endParaRPr lang="pt-BR" sz="70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332222610"/>
                  </a:ext>
                </a:extLst>
              </a:tr>
              <a:tr h="330139">
                <a:tc gridSpan="3">
                  <a:txBody>
                    <a:bodyPr/>
                    <a:lstStyle/>
                    <a:p>
                      <a:pPr algn="just">
                        <a:lnSpc>
                          <a:spcPct val="150000"/>
                        </a:lnSpc>
                        <a:spcAft>
                          <a:spcPts val="800"/>
                        </a:spcAft>
                        <a:tabLst>
                          <a:tab pos="457200" algn="l"/>
                        </a:tabLst>
                      </a:pPr>
                      <a:r>
                        <a:rPr lang="en-US" sz="700">
                          <a:effectLst/>
                        </a:rPr>
                        <a:t>There is no evidence of endometriosis foci in the retrocervical region and uterosacral ligaments.</a:t>
                      </a:r>
                      <a:endParaRPr lang="pt-BR" sz="70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348938367"/>
                  </a:ext>
                </a:extLst>
              </a:tr>
              <a:tr h="504513">
                <a:tc gridSpan="3">
                  <a:txBody>
                    <a:bodyPr/>
                    <a:lstStyle/>
                    <a:p>
                      <a:pPr algn="just">
                        <a:lnSpc>
                          <a:spcPct val="150000"/>
                        </a:lnSpc>
                        <a:spcAft>
                          <a:spcPts val="800"/>
                        </a:spcAft>
                        <a:tabLst>
                          <a:tab pos="457200" algn="l"/>
                        </a:tabLst>
                      </a:pPr>
                      <a:r>
                        <a:rPr lang="en-US" sz="700">
                          <a:effectLst/>
                        </a:rPr>
                        <a:t>There are no evident signs of thickening or nodules in the intestinal loops and rectum detectable without bowel preparation.</a:t>
                      </a:r>
                      <a:endParaRPr lang="pt-BR" sz="70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862173483"/>
                  </a:ext>
                </a:extLst>
              </a:tr>
              <a:tr h="155766">
                <a:tc rowSpan="3">
                  <a:txBody>
                    <a:bodyPr/>
                    <a:lstStyle/>
                    <a:p>
                      <a:pPr algn="just">
                        <a:lnSpc>
                          <a:spcPct val="150000"/>
                        </a:lnSpc>
                        <a:spcAft>
                          <a:spcPts val="800"/>
                        </a:spcAft>
                        <a:tabLst>
                          <a:tab pos="457200" algn="l"/>
                        </a:tabLst>
                      </a:pPr>
                      <a:r>
                        <a:rPr lang="en-US" sz="700" dirty="0">
                          <a:effectLst/>
                        </a:rPr>
                        <a:t>Signs of adenomyosis:</a:t>
                      </a:r>
                      <a:endParaRPr lang="pt-B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tc>
                <a:tc gridSpan="2">
                  <a:txBody>
                    <a:bodyPr/>
                    <a:lstStyle/>
                    <a:p>
                      <a:pPr algn="just">
                        <a:lnSpc>
                          <a:spcPct val="150000"/>
                        </a:lnSpc>
                        <a:spcAft>
                          <a:spcPts val="800"/>
                        </a:spcAft>
                        <a:tabLst>
                          <a:tab pos="457200" algn="l"/>
                        </a:tabLst>
                      </a:pPr>
                      <a:r>
                        <a:rPr lang="en-US" sz="700">
                          <a:effectLst/>
                        </a:rPr>
                        <a:t>(  ) Absent</a:t>
                      </a:r>
                      <a:endParaRPr lang="pt-BR" sz="70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tc>
                <a:tc hMerge="1">
                  <a:txBody>
                    <a:bodyPr/>
                    <a:lstStyle/>
                    <a:p>
                      <a:endParaRPr lang="pt-BR"/>
                    </a:p>
                  </a:txBody>
                  <a:tcPr/>
                </a:tc>
                <a:extLst>
                  <a:ext uri="{0D108BD9-81ED-4DB2-BD59-A6C34878D82A}">
                    <a16:rowId xmlns:a16="http://schemas.microsoft.com/office/drawing/2014/main" val="2713985093"/>
                  </a:ext>
                </a:extLst>
              </a:tr>
              <a:tr h="155766">
                <a:tc vMerge="1">
                  <a:txBody>
                    <a:bodyPr/>
                    <a:lstStyle/>
                    <a:p>
                      <a:endParaRPr lang="pt-BR"/>
                    </a:p>
                  </a:txBody>
                  <a:tcPr/>
                </a:tc>
                <a:tc gridSpan="2">
                  <a:txBody>
                    <a:bodyPr/>
                    <a:lstStyle/>
                    <a:p>
                      <a:pPr algn="just">
                        <a:lnSpc>
                          <a:spcPct val="150000"/>
                        </a:lnSpc>
                        <a:spcAft>
                          <a:spcPts val="800"/>
                        </a:spcAft>
                        <a:tabLst>
                          <a:tab pos="457200" algn="l"/>
                        </a:tabLst>
                      </a:pPr>
                      <a:r>
                        <a:rPr lang="en-US" sz="700">
                          <a:effectLst/>
                        </a:rPr>
                        <a:t>(  ) Focal  </a:t>
                      </a:r>
                      <a:endParaRPr lang="pt-BR" sz="70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tc>
                <a:tc hMerge="1">
                  <a:txBody>
                    <a:bodyPr/>
                    <a:lstStyle/>
                    <a:p>
                      <a:endParaRPr lang="pt-BR"/>
                    </a:p>
                  </a:txBody>
                  <a:tcPr/>
                </a:tc>
                <a:extLst>
                  <a:ext uri="{0D108BD9-81ED-4DB2-BD59-A6C34878D82A}">
                    <a16:rowId xmlns:a16="http://schemas.microsoft.com/office/drawing/2014/main" val="740601563"/>
                  </a:ext>
                </a:extLst>
              </a:tr>
              <a:tr h="155766">
                <a:tc vMerge="1">
                  <a:txBody>
                    <a:bodyPr/>
                    <a:lstStyle/>
                    <a:p>
                      <a:endParaRPr lang="pt-BR"/>
                    </a:p>
                  </a:txBody>
                  <a:tcPr/>
                </a:tc>
                <a:tc gridSpan="2">
                  <a:txBody>
                    <a:bodyPr/>
                    <a:lstStyle/>
                    <a:p>
                      <a:pPr algn="just">
                        <a:lnSpc>
                          <a:spcPct val="150000"/>
                        </a:lnSpc>
                        <a:spcAft>
                          <a:spcPts val="800"/>
                        </a:spcAft>
                        <a:tabLst>
                          <a:tab pos="457200" algn="l"/>
                        </a:tabLst>
                      </a:pPr>
                      <a:r>
                        <a:rPr lang="en-US" sz="700" dirty="0">
                          <a:effectLst/>
                        </a:rPr>
                        <a:t>(  ) Diffuse</a:t>
                      </a:r>
                      <a:endParaRPr lang="pt-B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tc>
                <a:tc hMerge="1">
                  <a:txBody>
                    <a:bodyPr/>
                    <a:lstStyle/>
                    <a:p>
                      <a:endParaRPr lang="pt-BR"/>
                    </a:p>
                  </a:txBody>
                  <a:tcPr/>
                </a:tc>
                <a:extLst>
                  <a:ext uri="{0D108BD9-81ED-4DB2-BD59-A6C34878D82A}">
                    <a16:rowId xmlns:a16="http://schemas.microsoft.com/office/drawing/2014/main" val="3891012030"/>
                  </a:ext>
                </a:extLst>
              </a:tr>
            </a:tbl>
          </a:graphicData>
        </a:graphic>
      </p:graphicFrame>
    </p:spTree>
    <p:extLst>
      <p:ext uri="{BB962C8B-B14F-4D97-AF65-F5344CB8AC3E}">
        <p14:creationId xmlns:p14="http://schemas.microsoft.com/office/powerpoint/2010/main" val="3236993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E5C8E667-61B2-01F2-5869-B231993ED8A7}"/>
              </a:ext>
            </a:extLst>
          </p:cNvPr>
          <p:cNvSpPr txBox="1"/>
          <p:nvPr/>
        </p:nvSpPr>
        <p:spPr>
          <a:xfrm>
            <a:off x="79898" y="1378360"/>
            <a:ext cx="11230253" cy="400110"/>
          </a:xfrm>
          <a:prstGeom prst="rect">
            <a:avLst/>
          </a:prstGeom>
          <a:noFill/>
        </p:spPr>
        <p:txBody>
          <a:bodyPr wrap="square" rtlCol="0">
            <a:spAutoFit/>
          </a:bodyPr>
          <a:lstStyle/>
          <a:p>
            <a:r>
              <a:rPr lang="en-US" sz="2000" b="1" dirty="0">
                <a:solidFill>
                  <a:srgbClr val="D87300"/>
                </a:solidFill>
              </a:rPr>
              <a:t>f) Proposal of a structured ultrasound report for preoperative evaluation of patients with fibroids</a:t>
            </a:r>
            <a:endParaRPr lang="en-US" b="1" dirty="0">
              <a:solidFill>
                <a:srgbClr val="D87300"/>
              </a:solidFill>
            </a:endParaRPr>
          </a:p>
        </p:txBody>
      </p:sp>
      <p:graphicFrame>
        <p:nvGraphicFramePr>
          <p:cNvPr id="3" name="Tabela 2">
            <a:extLst>
              <a:ext uri="{FF2B5EF4-FFF2-40B4-BE49-F238E27FC236}">
                <a16:creationId xmlns:a16="http://schemas.microsoft.com/office/drawing/2014/main" id="{4518C5C9-94F8-7656-156A-A49FADA73B1C}"/>
              </a:ext>
            </a:extLst>
          </p:cNvPr>
          <p:cNvGraphicFramePr>
            <a:graphicFrameLocks noGrp="1"/>
          </p:cNvGraphicFramePr>
          <p:nvPr>
            <p:extLst>
              <p:ext uri="{D42A27DB-BD31-4B8C-83A1-F6EECF244321}">
                <p14:modId xmlns:p14="http://schemas.microsoft.com/office/powerpoint/2010/main" val="216751004"/>
              </p:ext>
            </p:extLst>
          </p:nvPr>
        </p:nvGraphicFramePr>
        <p:xfrm>
          <a:off x="195160" y="2020181"/>
          <a:ext cx="5291240" cy="4707644"/>
        </p:xfrm>
        <a:graphic>
          <a:graphicData uri="http://schemas.openxmlformats.org/drawingml/2006/table">
            <a:tbl>
              <a:tblPr firstRow="1" firstCol="1" bandRow="1">
                <a:tableStyleId>{5C22544A-7EE6-4342-B048-85BDC9FD1C3A}</a:tableStyleId>
              </a:tblPr>
              <a:tblGrid>
                <a:gridCol w="5291240">
                  <a:extLst>
                    <a:ext uri="{9D8B030D-6E8A-4147-A177-3AD203B41FA5}">
                      <a16:colId xmlns:a16="http://schemas.microsoft.com/office/drawing/2014/main" val="2096885746"/>
                    </a:ext>
                  </a:extLst>
                </a:gridCol>
              </a:tblGrid>
              <a:tr h="184006">
                <a:tc>
                  <a:txBody>
                    <a:bodyPr/>
                    <a:lstStyle/>
                    <a:p>
                      <a:pPr algn="ctr">
                        <a:lnSpc>
                          <a:spcPct val="150000"/>
                        </a:lnSpc>
                        <a:spcAft>
                          <a:spcPts val="800"/>
                        </a:spcAft>
                      </a:pPr>
                      <a:r>
                        <a:rPr lang="en-US" sz="800">
                          <a:effectLst/>
                        </a:rPr>
                        <a:t>CONCLUSIONS OF FINDINGS:</a:t>
                      </a:r>
                      <a:endParaRPr lang="pt-BR" sz="800">
                        <a:effectLst/>
                        <a:latin typeface="Calibri" panose="020F0502020204030204" pitchFamily="34" charset="0"/>
                        <a:ea typeface="Calibri" panose="020F0502020204030204" pitchFamily="34" charset="0"/>
                        <a:cs typeface="Times New Roman" panose="02020603050405020304" pitchFamily="18" charset="0"/>
                      </a:endParaRPr>
                    </a:p>
                  </a:txBody>
                  <a:tcPr marL="48131" marR="48131" marT="0" marB="0"/>
                </a:tc>
                <a:extLst>
                  <a:ext uri="{0D108BD9-81ED-4DB2-BD59-A6C34878D82A}">
                    <a16:rowId xmlns:a16="http://schemas.microsoft.com/office/drawing/2014/main" val="1466362364"/>
                  </a:ext>
                </a:extLst>
              </a:tr>
              <a:tr h="4523638">
                <a:tc>
                  <a:txBody>
                    <a:bodyPr/>
                    <a:lstStyle/>
                    <a:p>
                      <a:pPr algn="just">
                        <a:lnSpc>
                          <a:spcPct val="150000"/>
                        </a:lnSpc>
                        <a:spcAft>
                          <a:spcPts val="800"/>
                        </a:spcAft>
                      </a:pPr>
                      <a:r>
                        <a:rPr lang="en-US" sz="800" dirty="0">
                          <a:effectLst/>
                        </a:rPr>
                        <a:t>- Myometrial nodule(s) compatible with fibroid(s), type 0/1/2/3/4/5/6/7/8 (FIGO Classification)</a:t>
                      </a:r>
                      <a:endParaRPr lang="pt-BR" sz="800" dirty="0">
                        <a:effectLst/>
                      </a:endParaRPr>
                    </a:p>
                    <a:p>
                      <a:pPr algn="just">
                        <a:lnSpc>
                          <a:spcPct val="150000"/>
                        </a:lnSpc>
                        <a:spcAft>
                          <a:spcPts val="800"/>
                        </a:spcAft>
                      </a:pPr>
                      <a:r>
                        <a:rPr lang="en-US" sz="800" dirty="0">
                          <a:effectLst/>
                        </a:rPr>
                        <a:t>- Number of fibroids: __</a:t>
                      </a:r>
                      <a:endParaRPr lang="pt-BR" sz="800" dirty="0">
                        <a:effectLst/>
                      </a:endParaRPr>
                    </a:p>
                    <a:p>
                      <a:pPr algn="just">
                        <a:lnSpc>
                          <a:spcPct val="150000"/>
                        </a:lnSpc>
                        <a:spcAft>
                          <a:spcPts val="800"/>
                        </a:spcAft>
                      </a:pPr>
                      <a:r>
                        <a:rPr lang="en-US" sz="800" dirty="0">
                          <a:effectLst/>
                        </a:rPr>
                        <a:t>- Number of fibroids with submucosal component:__</a:t>
                      </a:r>
                      <a:endParaRPr lang="pt-BR" sz="800" dirty="0">
                        <a:effectLst/>
                      </a:endParaRPr>
                    </a:p>
                    <a:p>
                      <a:pPr algn="just">
                        <a:lnSpc>
                          <a:spcPct val="150000"/>
                        </a:lnSpc>
                        <a:spcAft>
                          <a:spcPts val="800"/>
                        </a:spcAft>
                      </a:pPr>
                      <a:r>
                        <a:rPr lang="en-US" sz="800" dirty="0">
                          <a:effectLst/>
                        </a:rPr>
                        <a:t>- Number of fibroids without submucosal component:__</a:t>
                      </a:r>
                      <a:endParaRPr lang="pt-BR" sz="800" dirty="0">
                        <a:effectLst/>
                      </a:endParaRPr>
                    </a:p>
                    <a:p>
                      <a:pPr algn="just">
                        <a:lnSpc>
                          <a:spcPct val="150000"/>
                        </a:lnSpc>
                        <a:spcAft>
                          <a:spcPts val="800"/>
                        </a:spcAft>
                      </a:pPr>
                      <a:r>
                        <a:rPr lang="en-US" sz="800" dirty="0">
                          <a:effectLst/>
                        </a:rPr>
                        <a:t>- Mass effect on the endometrial cavity (  ) Yes  (  )No </a:t>
                      </a:r>
                      <a:endParaRPr lang="pt-BR" sz="800" dirty="0">
                        <a:effectLst/>
                      </a:endParaRPr>
                    </a:p>
                    <a:p>
                      <a:pPr algn="just">
                        <a:lnSpc>
                          <a:spcPct val="150000"/>
                        </a:lnSpc>
                        <a:spcAft>
                          <a:spcPts val="800"/>
                        </a:spcAft>
                      </a:pPr>
                      <a:r>
                        <a:rPr lang="en-US" sz="800" dirty="0">
                          <a:effectLst/>
                        </a:rPr>
                        <a:t>- Presence of submucous fibroid in the uterine fundus (  ) Yes  (  )No</a:t>
                      </a:r>
                      <a:endParaRPr lang="pt-BR" sz="800" dirty="0">
                        <a:effectLst/>
                      </a:endParaRPr>
                    </a:p>
                    <a:p>
                      <a:pPr algn="just">
                        <a:lnSpc>
                          <a:spcPct val="150000"/>
                        </a:lnSpc>
                        <a:spcAft>
                          <a:spcPts val="800"/>
                        </a:spcAft>
                      </a:pPr>
                      <a:r>
                        <a:rPr lang="en-US" sz="800" dirty="0">
                          <a:effectLst/>
                        </a:rPr>
                        <a:t>- Presence of submucous fibroid in the lateral wall (  ) Yes  (  )No</a:t>
                      </a:r>
                      <a:endParaRPr lang="pt-BR" sz="800" dirty="0">
                        <a:effectLst/>
                      </a:endParaRPr>
                    </a:p>
                    <a:p>
                      <a:pPr algn="just">
                        <a:lnSpc>
                          <a:spcPct val="150000"/>
                        </a:lnSpc>
                        <a:spcAft>
                          <a:spcPts val="800"/>
                        </a:spcAft>
                      </a:pPr>
                      <a:r>
                        <a:rPr lang="en-US" sz="800" dirty="0">
                          <a:effectLst/>
                        </a:rPr>
                        <a:t>- Focal / diffuse adenomyosis</a:t>
                      </a:r>
                      <a:endParaRPr lang="pt-BR" sz="800" dirty="0">
                        <a:effectLst/>
                      </a:endParaRPr>
                    </a:p>
                    <a:p>
                      <a:pPr algn="just">
                        <a:lnSpc>
                          <a:spcPct val="150000"/>
                        </a:lnSpc>
                        <a:spcAft>
                          <a:spcPts val="800"/>
                        </a:spcAft>
                      </a:pPr>
                      <a:r>
                        <a:rPr lang="en-US" sz="800" dirty="0">
                          <a:effectLst/>
                        </a:rPr>
                        <a:t>- Ovaries with normal ultrasound findings;</a:t>
                      </a:r>
                      <a:endParaRPr lang="pt-BR" sz="800" dirty="0">
                        <a:effectLst/>
                      </a:endParaRPr>
                    </a:p>
                    <a:p>
                      <a:pPr algn="just">
                        <a:lnSpc>
                          <a:spcPct val="150000"/>
                        </a:lnSpc>
                        <a:spcAft>
                          <a:spcPts val="800"/>
                        </a:spcAft>
                      </a:pPr>
                      <a:r>
                        <a:rPr lang="en-US" sz="800" dirty="0">
                          <a:effectLst/>
                        </a:rPr>
                        <a:t>- Ovarian reserve: Normal (  ) Low (  )</a:t>
                      </a:r>
                      <a:endParaRPr lang="pt-BR" sz="800" dirty="0">
                        <a:effectLst/>
                      </a:endParaRPr>
                    </a:p>
                    <a:p>
                      <a:pPr algn="just">
                        <a:lnSpc>
                          <a:spcPct val="150000"/>
                        </a:lnSpc>
                        <a:spcAft>
                          <a:spcPts val="800"/>
                        </a:spcAft>
                      </a:pPr>
                      <a:r>
                        <a:rPr lang="en-US" sz="800" dirty="0">
                          <a:effectLst/>
                        </a:rPr>
                        <a:t>- Endometrioma in the right / left ovary;</a:t>
                      </a:r>
                      <a:endParaRPr lang="pt-BR" sz="800" dirty="0">
                        <a:effectLst/>
                      </a:endParaRPr>
                    </a:p>
                    <a:p>
                      <a:pPr algn="just">
                        <a:lnSpc>
                          <a:spcPct val="150000"/>
                        </a:lnSpc>
                        <a:spcAft>
                          <a:spcPts val="800"/>
                        </a:spcAft>
                      </a:pPr>
                      <a:r>
                        <a:rPr lang="en-US" sz="800" dirty="0">
                          <a:effectLst/>
                        </a:rPr>
                        <a:t>- Adhesive processes in the </a:t>
                      </a:r>
                      <a:r>
                        <a:rPr lang="en-US" sz="800" dirty="0" err="1">
                          <a:effectLst/>
                        </a:rPr>
                        <a:t>vesicouterine</a:t>
                      </a:r>
                      <a:r>
                        <a:rPr lang="en-US" sz="800" dirty="0">
                          <a:effectLst/>
                        </a:rPr>
                        <a:t> pouch / uterine rectum pouch;</a:t>
                      </a:r>
                      <a:endParaRPr lang="pt-BR" sz="800" dirty="0">
                        <a:effectLst/>
                      </a:endParaRPr>
                    </a:p>
                    <a:p>
                      <a:pPr algn="just">
                        <a:lnSpc>
                          <a:spcPct val="150000"/>
                        </a:lnSpc>
                        <a:spcAft>
                          <a:spcPts val="800"/>
                        </a:spcAft>
                      </a:pPr>
                      <a:r>
                        <a:rPr lang="en-US" sz="800" dirty="0">
                          <a:effectLst/>
                        </a:rPr>
                        <a:t>- Anterior pelvic compartment with deep endometriosis, endometriosis mapping exam with bowel preparation is recommended.</a:t>
                      </a:r>
                      <a:endParaRPr lang="pt-BR" sz="800" dirty="0">
                        <a:effectLst/>
                      </a:endParaRPr>
                    </a:p>
                    <a:p>
                      <a:pPr algn="just">
                        <a:lnSpc>
                          <a:spcPct val="150000"/>
                        </a:lnSpc>
                        <a:spcAft>
                          <a:spcPts val="800"/>
                        </a:spcAft>
                      </a:pPr>
                      <a:r>
                        <a:rPr lang="en-US" sz="800" dirty="0">
                          <a:effectLst/>
                        </a:rPr>
                        <a:t>- Posterior pelvic compartment with deep endometriosis, endometriosis mapping exam with bowel preparation is recommended.</a:t>
                      </a:r>
                      <a:endParaRPr lang="pt-B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131" marR="48131" marT="0" marB="0"/>
                </a:tc>
                <a:extLst>
                  <a:ext uri="{0D108BD9-81ED-4DB2-BD59-A6C34878D82A}">
                    <a16:rowId xmlns:a16="http://schemas.microsoft.com/office/drawing/2014/main" val="1422894851"/>
                  </a:ext>
                </a:extLst>
              </a:tr>
            </a:tbl>
          </a:graphicData>
        </a:graphic>
      </p:graphicFrame>
      <p:pic>
        <p:nvPicPr>
          <p:cNvPr id="6" name="Imagem 5">
            <a:extLst>
              <a:ext uri="{FF2B5EF4-FFF2-40B4-BE49-F238E27FC236}">
                <a16:creationId xmlns:a16="http://schemas.microsoft.com/office/drawing/2014/main" id="{7F5236AF-5B8A-CEE8-BA56-6A57ED2A20AF}"/>
              </a:ext>
            </a:extLst>
          </p:cNvPr>
          <p:cNvPicPr>
            <a:picLocks noChangeAspect="1"/>
          </p:cNvPicPr>
          <p:nvPr/>
        </p:nvPicPr>
        <p:blipFill>
          <a:blip r:embed="rId2"/>
          <a:stretch>
            <a:fillRect/>
          </a:stretch>
        </p:blipFill>
        <p:spPr>
          <a:xfrm>
            <a:off x="5668861" y="2020182"/>
            <a:ext cx="4840586" cy="3874592"/>
          </a:xfrm>
          <a:prstGeom prst="rect">
            <a:avLst/>
          </a:prstGeom>
        </p:spPr>
      </p:pic>
    </p:spTree>
    <p:extLst>
      <p:ext uri="{BB962C8B-B14F-4D97-AF65-F5344CB8AC3E}">
        <p14:creationId xmlns:p14="http://schemas.microsoft.com/office/powerpoint/2010/main" val="3193512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FEB39867-9CD5-89D3-3AB6-C7809FD6F804}"/>
              </a:ext>
            </a:extLst>
          </p:cNvPr>
          <p:cNvSpPr txBox="1"/>
          <p:nvPr/>
        </p:nvSpPr>
        <p:spPr>
          <a:xfrm>
            <a:off x="377072" y="2408606"/>
            <a:ext cx="10702260" cy="1709892"/>
          </a:xfrm>
          <a:prstGeom prst="rect">
            <a:avLst/>
          </a:prstGeom>
          <a:noFill/>
        </p:spPr>
        <p:txBody>
          <a:bodyPr wrap="square">
            <a:spAutoFit/>
          </a:bodyPr>
          <a:lstStyle/>
          <a:p>
            <a:pPr indent="449580" algn="just">
              <a:lnSpc>
                <a:spcPct val="150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There are key points in the characterization of fibroids that help gynecologists in planning surgical treatment and have the potential to avoid possible complications and treatment failure. The proposal of a structured and illustrated report model to describe fibroids based on these critical points can improve patient counseling and treatment planning, including the selection of the most appropriate medical or surgical therapeutic strategy.</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CaixaDeTexto 6">
            <a:extLst>
              <a:ext uri="{FF2B5EF4-FFF2-40B4-BE49-F238E27FC236}">
                <a16:creationId xmlns:a16="http://schemas.microsoft.com/office/drawing/2014/main" id="{E402BBA5-92C2-05A0-4549-C2B768E5A2C2}"/>
              </a:ext>
            </a:extLst>
          </p:cNvPr>
          <p:cNvSpPr txBox="1"/>
          <p:nvPr/>
        </p:nvSpPr>
        <p:spPr>
          <a:xfrm>
            <a:off x="377072" y="1763900"/>
            <a:ext cx="5119388" cy="400110"/>
          </a:xfrm>
          <a:prstGeom prst="rect">
            <a:avLst/>
          </a:prstGeom>
          <a:noFill/>
        </p:spPr>
        <p:txBody>
          <a:bodyPr wrap="square" rtlCol="0">
            <a:spAutoFit/>
          </a:bodyPr>
          <a:lstStyle/>
          <a:p>
            <a:r>
              <a:rPr lang="en-US" sz="2000" b="1" dirty="0">
                <a:solidFill>
                  <a:srgbClr val="D87300"/>
                </a:solidFill>
              </a:rPr>
              <a:t>5. CONCLUSION</a:t>
            </a:r>
          </a:p>
        </p:txBody>
      </p:sp>
    </p:spTree>
    <p:extLst>
      <p:ext uri="{BB962C8B-B14F-4D97-AF65-F5344CB8AC3E}">
        <p14:creationId xmlns:p14="http://schemas.microsoft.com/office/powerpoint/2010/main" val="4114083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8E599FD5-899D-4DC2-ADA9-C898BB8E5C8E}"/>
              </a:ext>
            </a:extLst>
          </p:cNvPr>
          <p:cNvSpPr txBox="1"/>
          <p:nvPr/>
        </p:nvSpPr>
        <p:spPr>
          <a:xfrm>
            <a:off x="1887166" y="0"/>
            <a:ext cx="8602494" cy="612842"/>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2400" b="1" cap="all" dirty="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rPr>
              <a:t>TRANSVAGINAL ULTRASOUND OF SUBMUCOSAL FIBROIDS </a:t>
            </a:r>
            <a:endParaRPr lang="en-US" sz="2400" cap="all" dirty="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endParaRPr>
          </a:p>
        </p:txBody>
      </p:sp>
      <p:sp>
        <p:nvSpPr>
          <p:cNvPr id="5" name="CaixaDeTexto 4">
            <a:extLst>
              <a:ext uri="{FF2B5EF4-FFF2-40B4-BE49-F238E27FC236}">
                <a16:creationId xmlns:a16="http://schemas.microsoft.com/office/drawing/2014/main" id="{175C7E81-6D96-4DBD-E8B5-421ED6750799}"/>
              </a:ext>
            </a:extLst>
          </p:cNvPr>
          <p:cNvSpPr txBox="1"/>
          <p:nvPr/>
        </p:nvSpPr>
        <p:spPr>
          <a:xfrm>
            <a:off x="239697" y="1843958"/>
            <a:ext cx="11327907" cy="5342809"/>
          </a:xfrm>
          <a:prstGeom prst="rect">
            <a:avLst/>
          </a:prstGeom>
          <a:noFill/>
        </p:spPr>
        <p:txBody>
          <a:bodyPr wrap="square">
            <a:spAutoFit/>
          </a:bodyPr>
          <a:lstStyle/>
          <a:p>
            <a:pPr>
              <a:lnSpc>
                <a:spcPct val="107000"/>
              </a:lnSpc>
              <a:spcAft>
                <a:spcPts val="80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1</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Munro MG, Critchley HO, Broder MS, Fraser IS, Disorders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FWGoM</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FIGO classification system (PALM-COEIN) for causes of abnormal uterine bleeding in nongravid women of reproductive age. Int J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Gynaecol</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Obstet. 2011;113(1):3-13.</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200" dirty="0">
                <a:latin typeface="Calibri" panose="020F0502020204030204" pitchFamily="34" charset="0"/>
                <a:ea typeface="Calibri" panose="020F0502020204030204" pitchFamily="34" charset="0"/>
                <a:cs typeface="Times New Roman" panose="02020603050405020304" pitchFamily="18" charset="0"/>
              </a:rPr>
              <a:t>2</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Frascà</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C,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Tuzzato</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G, Arena A,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Degli</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Esposti</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E,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Zanello</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M, Raimondo D,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Seracchioli</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R. The Role of Pelvic Ultrasound in Preoperative Evaluation for Laparoscopic Myomectomy. J Minim Invasive Gynecol. 2018 May-Jun;25(4):679-683. </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3</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Van den Bosch 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Dueholm</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M, Leone FP, Valentin L, Rasmussen CK,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Votino</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 Van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Schoubroeck</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D,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Landolfo</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C,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Installé</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AJ, Guerriero S,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Exacoustos</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C,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Gordts</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S, Benacerraf B,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D'Hooghe</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T, De Moor B,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Brölmann</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H, Goldstein S, Epstein E,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Bourne</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T, Timmerman D. Terms, definitions and measurements to describe sonographic features of myometrium and uterine masses: a consensus opinion from the Morphological Uterus Sonographic Assessment (MUSA) group. Ultrasound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Obstet</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Gynecol. 2015 Sep;46(3):284-98. </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200" dirty="0">
                <a:latin typeface="Calibri" panose="020F0502020204030204" pitchFamily="34" charset="0"/>
                <a:ea typeface="Calibri" panose="020F0502020204030204" pitchFamily="34" charset="0"/>
                <a:cs typeface="Times New Roman" panose="02020603050405020304" pitchFamily="18" charset="0"/>
              </a:rPr>
              <a:t>4</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Sabre A,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Serventi</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L,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Nuritdinova</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D,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Schiattarella</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Sisti</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G. Abnormal uterine bleeding types according to the PALM-COEIN FIGO classification in a medically underserved American community. J Turk Ger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Gynecol</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Assoc. 2021 May 28;22(2):91-96. </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5.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Harmsen</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MJ, Van den Bosch T, de Leeuw RA,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Dueholm</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M,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Exacoustos</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C, Valentin L,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Hehenkamp</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W,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Groenman</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F, De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Bruyn</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C, Rasmussen C,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Lazzeri</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L,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Jokubkiene</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L,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Jurkovic</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D, Naftalin J,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Tellum</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Bourne</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T, Timmerman D,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Huirne</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JAF. Consensus on revised definitions of morphological uterus sonographic assessment (MUSA) features of adenomyosis: results of a modified Delphi procedure. Ultrasound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Obstet</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Gynecol. 2021 Sep 29. </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a:latin typeface="Times New Roman" panose="02020603050405020304" pitchFamily="18" charset="0"/>
                <a:ea typeface="Calibri" panose="020F0502020204030204" pitchFamily="34" charset="0"/>
                <a:cs typeface="Times New Roman" panose="02020603050405020304" pitchFamily="18" charset="0"/>
              </a:rPr>
              <a:t>6</a:t>
            </a:r>
            <a:r>
              <a:rPr lang="pt-BR" sz="1200" dirty="0">
                <a:effectLst/>
                <a:latin typeface="Times New Roman" panose="02020603050405020304" pitchFamily="18" charset="0"/>
                <a:ea typeface="Calibri" panose="020F0502020204030204" pitchFamily="34" charset="0"/>
                <a:cs typeface="Times New Roman" panose="02020603050405020304" pitchFamily="18" charset="0"/>
              </a:rPr>
              <a:t>. Barbosa PA, </a:t>
            </a:r>
            <a:r>
              <a:rPr lang="pt-BR" sz="1200" dirty="0" err="1">
                <a:effectLst/>
                <a:latin typeface="Times New Roman" panose="02020603050405020304" pitchFamily="18" charset="0"/>
                <a:ea typeface="Calibri" panose="020F0502020204030204" pitchFamily="34" charset="0"/>
                <a:cs typeface="Times New Roman" panose="02020603050405020304" pitchFamily="18" charset="0"/>
              </a:rPr>
              <a:t>Villaescusa</a:t>
            </a:r>
            <a:r>
              <a:rPr lang="pt-BR" sz="1200" dirty="0">
                <a:effectLst/>
                <a:latin typeface="Times New Roman" panose="02020603050405020304" pitchFamily="18" charset="0"/>
                <a:ea typeface="Calibri" panose="020F0502020204030204" pitchFamily="34" charset="0"/>
                <a:cs typeface="Times New Roman" panose="02020603050405020304" pitchFamily="18" charset="0"/>
              </a:rPr>
              <a:t> M, Andres MP, Fernandes LFC, Abrão MS.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How to minimize bleeding in laparoscopic myomectomy.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Curr</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Opin</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Obstet</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Gynecol. 2021 Aug 1;33(4):255-261. </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7</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Shubham D,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Kawthalkar</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AS. Critical evaluation of the PALM-COEIN classification system among women with abnormal uterine bleeding in low-resource settings. </a:t>
            </a:r>
            <a:r>
              <a:rPr lang="pt-BR" sz="1200" dirty="0" err="1">
                <a:effectLst/>
                <a:latin typeface="Times New Roman" panose="02020603050405020304" pitchFamily="18" charset="0"/>
                <a:ea typeface="Calibri" panose="020F0502020204030204" pitchFamily="34" charset="0"/>
                <a:cs typeface="Times New Roman" panose="02020603050405020304" pitchFamily="18" charset="0"/>
              </a:rPr>
              <a:t>Int</a:t>
            </a:r>
            <a:r>
              <a:rPr lang="pt-BR" sz="1200" dirty="0">
                <a:effectLst/>
                <a:latin typeface="Times New Roman" panose="02020603050405020304" pitchFamily="18" charset="0"/>
                <a:ea typeface="Calibri" panose="020F0502020204030204" pitchFamily="34" charset="0"/>
                <a:cs typeface="Times New Roman" panose="02020603050405020304" pitchFamily="18" charset="0"/>
              </a:rPr>
              <a:t> J </a:t>
            </a:r>
            <a:r>
              <a:rPr lang="pt-BR" sz="1200" dirty="0" err="1">
                <a:effectLst/>
                <a:latin typeface="Times New Roman" panose="02020603050405020304" pitchFamily="18" charset="0"/>
                <a:ea typeface="Calibri" panose="020F0502020204030204" pitchFamily="34" charset="0"/>
                <a:cs typeface="Times New Roman" panose="02020603050405020304" pitchFamily="18" charset="0"/>
              </a:rPr>
              <a:t>Gynaecol</a:t>
            </a:r>
            <a:r>
              <a:rPr lang="pt-BR" sz="1200" dirty="0">
                <a:effectLst/>
                <a:latin typeface="Times New Roman" panose="02020603050405020304" pitchFamily="18" charset="0"/>
                <a:ea typeface="Calibri" panose="020F0502020204030204" pitchFamily="34" charset="0"/>
                <a:cs typeface="Times New Roman" panose="02020603050405020304" pitchFamily="18" charset="0"/>
              </a:rPr>
              <a:t> Obstet. 2018 May;141(2):217-221. </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8</a:t>
            </a: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Bajaj S, Gopal N, </a:t>
            </a:r>
            <a:r>
              <a:rPr lang="en-US"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Clingan</a:t>
            </a: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MJ, Bhatt S. A pictorial review of ultrasonography of the FIGO classification for uterine leiomyomas. </a:t>
            </a:r>
            <a:r>
              <a:rPr lang="en-US"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Abdom</a:t>
            </a: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Radiol (NY). 2022 Jan;47(1):341-351.</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9</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Piessens</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S, Edwards A. Sonographic Evaluation for Endometriosis in Routine Pelvic Ultrasound. J Minim Invasive Gynecol. 2020 Feb;27(2):265-266. </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CaixaDeTexto 5">
            <a:extLst>
              <a:ext uri="{FF2B5EF4-FFF2-40B4-BE49-F238E27FC236}">
                <a16:creationId xmlns:a16="http://schemas.microsoft.com/office/drawing/2014/main" id="{45C88C6C-4B37-7E9B-F10C-0F3E2446A2EE}"/>
              </a:ext>
            </a:extLst>
          </p:cNvPr>
          <p:cNvSpPr txBox="1"/>
          <p:nvPr/>
        </p:nvSpPr>
        <p:spPr>
          <a:xfrm>
            <a:off x="346229" y="1443848"/>
            <a:ext cx="5119388" cy="400110"/>
          </a:xfrm>
          <a:prstGeom prst="rect">
            <a:avLst/>
          </a:prstGeom>
          <a:noFill/>
        </p:spPr>
        <p:txBody>
          <a:bodyPr wrap="square" rtlCol="0">
            <a:spAutoFit/>
          </a:bodyPr>
          <a:lstStyle/>
          <a:p>
            <a:r>
              <a:rPr lang="en-US" sz="2000" b="1" dirty="0">
                <a:solidFill>
                  <a:srgbClr val="D87300"/>
                </a:solidFill>
              </a:rPr>
              <a:t>6. REFERENCES </a:t>
            </a:r>
          </a:p>
        </p:txBody>
      </p:sp>
    </p:spTree>
    <p:extLst>
      <p:ext uri="{BB962C8B-B14F-4D97-AF65-F5344CB8AC3E}">
        <p14:creationId xmlns:p14="http://schemas.microsoft.com/office/powerpoint/2010/main" val="1011401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FEB39867-9CD5-89D3-3AB6-C7809FD6F804}"/>
              </a:ext>
            </a:extLst>
          </p:cNvPr>
          <p:cNvSpPr txBox="1"/>
          <p:nvPr/>
        </p:nvSpPr>
        <p:spPr>
          <a:xfrm>
            <a:off x="377071" y="1731735"/>
            <a:ext cx="11376963" cy="2956387"/>
          </a:xfrm>
          <a:prstGeom prst="rect">
            <a:avLst/>
          </a:prstGeom>
          <a:noFill/>
        </p:spPr>
        <p:txBody>
          <a:bodyPr wrap="square">
            <a:spAutoFit/>
          </a:bodyPr>
          <a:lstStyle/>
          <a:p>
            <a:pPr algn="just">
              <a:lnSpc>
                <a:spcPct val="150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Uterine fibroids are the most common benign gynecologic tumors in women of reproductive age and ultrasound is the first-line imaging modality for the diagnosis and characterization of these uterine fibroids. The classification of the International Federation of Gynecology and Obstetrics (FIGO) was developed to describe and classify uterine fibroids more uniformly and consistently. The correct description of fibroids in the ultrasound report is essential for planning surgical treatment and preventing complications.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In this pictorial essay, we review the sonographic findings of fibroids, detailing the main key points to be reported for pre-surgical evaluation. In addition, we present a structured and illustrated report template to describe fibroids based on the critical points of surgical planning.</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CaixaDeTexto 6">
            <a:extLst>
              <a:ext uri="{FF2B5EF4-FFF2-40B4-BE49-F238E27FC236}">
                <a16:creationId xmlns:a16="http://schemas.microsoft.com/office/drawing/2014/main" id="{E402BBA5-92C2-05A0-4549-C2B768E5A2C2}"/>
              </a:ext>
            </a:extLst>
          </p:cNvPr>
          <p:cNvSpPr txBox="1"/>
          <p:nvPr/>
        </p:nvSpPr>
        <p:spPr>
          <a:xfrm>
            <a:off x="377071" y="1398339"/>
            <a:ext cx="5119388" cy="400110"/>
          </a:xfrm>
          <a:prstGeom prst="rect">
            <a:avLst/>
          </a:prstGeom>
          <a:noFill/>
        </p:spPr>
        <p:txBody>
          <a:bodyPr wrap="square" rtlCol="0">
            <a:spAutoFit/>
          </a:bodyPr>
          <a:lstStyle/>
          <a:p>
            <a:r>
              <a:rPr lang="en-US" sz="2000" b="1" dirty="0">
                <a:solidFill>
                  <a:srgbClr val="D87300"/>
                </a:solidFill>
              </a:rPr>
              <a:t>1. INTRODUCTION</a:t>
            </a:r>
          </a:p>
        </p:txBody>
      </p:sp>
      <p:sp>
        <p:nvSpPr>
          <p:cNvPr id="2" name="CaixaDeTexto 1">
            <a:extLst>
              <a:ext uri="{FF2B5EF4-FFF2-40B4-BE49-F238E27FC236}">
                <a16:creationId xmlns:a16="http://schemas.microsoft.com/office/drawing/2014/main" id="{B7D44A63-B638-402F-FACC-73A2549BDEA8}"/>
              </a:ext>
            </a:extLst>
          </p:cNvPr>
          <p:cNvSpPr txBox="1"/>
          <p:nvPr/>
        </p:nvSpPr>
        <p:spPr>
          <a:xfrm>
            <a:off x="377071" y="4713145"/>
            <a:ext cx="5119388" cy="400110"/>
          </a:xfrm>
          <a:prstGeom prst="rect">
            <a:avLst/>
          </a:prstGeom>
          <a:noFill/>
        </p:spPr>
        <p:txBody>
          <a:bodyPr wrap="square" rtlCol="0">
            <a:spAutoFit/>
          </a:bodyPr>
          <a:lstStyle/>
          <a:p>
            <a:r>
              <a:rPr lang="en-US" sz="2000" b="1" dirty="0">
                <a:solidFill>
                  <a:srgbClr val="D87300"/>
                </a:solidFill>
              </a:rPr>
              <a:t>2. OBJECTIVE</a:t>
            </a:r>
          </a:p>
        </p:txBody>
      </p:sp>
      <p:sp>
        <p:nvSpPr>
          <p:cNvPr id="4" name="CaixaDeTexto 3">
            <a:extLst>
              <a:ext uri="{FF2B5EF4-FFF2-40B4-BE49-F238E27FC236}">
                <a16:creationId xmlns:a16="http://schemas.microsoft.com/office/drawing/2014/main" id="{EC0D2D18-0590-4427-6D88-22D715A5B21D}"/>
              </a:ext>
            </a:extLst>
          </p:cNvPr>
          <p:cNvSpPr txBox="1"/>
          <p:nvPr/>
        </p:nvSpPr>
        <p:spPr>
          <a:xfrm>
            <a:off x="377071" y="5138278"/>
            <a:ext cx="11066245" cy="646331"/>
          </a:xfrm>
          <a:prstGeom prst="rect">
            <a:avLst/>
          </a:prstGeom>
          <a:noFill/>
        </p:spPr>
        <p:txBody>
          <a:bodyPr wrap="square">
            <a:spAutoFit/>
          </a:bodyPr>
          <a:lstStyle/>
          <a:p>
            <a:pPr algn="just"/>
            <a:r>
              <a:rPr lang="en-US" dirty="0">
                <a:latin typeface="Times New Roman" panose="02020603050405020304" pitchFamily="18" charset="0"/>
                <a:cs typeface="Times New Roman" panose="02020603050405020304" pitchFamily="18" charset="0"/>
              </a:rPr>
              <a:t>To illustrate the main findings to be reported in the ultrasound report and, additionally, to propose a structured report of transvaginal ultrasounds for pre-surgical evaluation of patients with uterine fibroids. </a:t>
            </a:r>
          </a:p>
        </p:txBody>
      </p:sp>
    </p:spTree>
    <p:extLst>
      <p:ext uri="{BB962C8B-B14F-4D97-AF65-F5344CB8AC3E}">
        <p14:creationId xmlns:p14="http://schemas.microsoft.com/office/powerpoint/2010/main" val="301395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E402BBA5-92C2-05A0-4549-C2B768E5A2C2}"/>
              </a:ext>
            </a:extLst>
          </p:cNvPr>
          <p:cNvSpPr txBox="1"/>
          <p:nvPr/>
        </p:nvSpPr>
        <p:spPr>
          <a:xfrm>
            <a:off x="6785564" y="1308772"/>
            <a:ext cx="5119388" cy="369332"/>
          </a:xfrm>
          <a:prstGeom prst="rect">
            <a:avLst/>
          </a:prstGeom>
          <a:noFill/>
        </p:spPr>
        <p:txBody>
          <a:bodyPr wrap="square" rtlCol="0">
            <a:spAutoFit/>
          </a:bodyPr>
          <a:lstStyle/>
          <a:p>
            <a:r>
              <a:rPr lang="en-US" b="1" dirty="0">
                <a:solidFill>
                  <a:srgbClr val="D87300"/>
                </a:solidFill>
              </a:rPr>
              <a:t>a) FIGO classification of fibroids</a:t>
            </a:r>
          </a:p>
        </p:txBody>
      </p:sp>
      <p:graphicFrame>
        <p:nvGraphicFramePr>
          <p:cNvPr id="4" name="Tabela 3">
            <a:extLst>
              <a:ext uri="{FF2B5EF4-FFF2-40B4-BE49-F238E27FC236}">
                <a16:creationId xmlns:a16="http://schemas.microsoft.com/office/drawing/2014/main" id="{EF659CD9-3FC3-7E67-7B9B-BE0A6B4CE375}"/>
              </a:ext>
            </a:extLst>
          </p:cNvPr>
          <p:cNvGraphicFramePr>
            <a:graphicFrameLocks noGrp="1"/>
          </p:cNvGraphicFramePr>
          <p:nvPr>
            <p:extLst>
              <p:ext uri="{D42A27DB-BD31-4B8C-83A1-F6EECF244321}">
                <p14:modId xmlns:p14="http://schemas.microsoft.com/office/powerpoint/2010/main" val="3619457848"/>
              </p:ext>
            </p:extLst>
          </p:nvPr>
        </p:nvGraphicFramePr>
        <p:xfrm>
          <a:off x="523782" y="1890944"/>
          <a:ext cx="5572217" cy="4873997"/>
        </p:xfrm>
        <a:graphic>
          <a:graphicData uri="http://schemas.openxmlformats.org/drawingml/2006/table">
            <a:tbl>
              <a:tblPr firstRow="1" firstCol="1" bandRow="1">
                <a:tableStyleId>{5C22544A-7EE6-4342-B048-85BDC9FD1C3A}</a:tableStyleId>
              </a:tblPr>
              <a:tblGrid>
                <a:gridCol w="862273">
                  <a:extLst>
                    <a:ext uri="{9D8B030D-6E8A-4147-A177-3AD203B41FA5}">
                      <a16:colId xmlns:a16="http://schemas.microsoft.com/office/drawing/2014/main" val="3431837457"/>
                    </a:ext>
                  </a:extLst>
                </a:gridCol>
                <a:gridCol w="2354972">
                  <a:extLst>
                    <a:ext uri="{9D8B030D-6E8A-4147-A177-3AD203B41FA5}">
                      <a16:colId xmlns:a16="http://schemas.microsoft.com/office/drawing/2014/main" val="1186469427"/>
                    </a:ext>
                  </a:extLst>
                </a:gridCol>
                <a:gridCol w="2354972">
                  <a:extLst>
                    <a:ext uri="{9D8B030D-6E8A-4147-A177-3AD203B41FA5}">
                      <a16:colId xmlns:a16="http://schemas.microsoft.com/office/drawing/2014/main" val="3097095639"/>
                    </a:ext>
                  </a:extLst>
                </a:gridCol>
              </a:tblGrid>
              <a:tr h="166904">
                <a:tc>
                  <a:txBody>
                    <a:bodyPr/>
                    <a:lstStyle/>
                    <a:p>
                      <a:r>
                        <a:rPr lang="en-US" sz="800">
                          <a:effectLst/>
                        </a:rPr>
                        <a:t>Localization</a:t>
                      </a:r>
                      <a:endParaRPr lang="pt-BR" sz="700">
                        <a:effectLst/>
                        <a:latin typeface="Calibri" panose="020F0502020204030204" pitchFamily="34" charset="0"/>
                        <a:cs typeface="Times New Roman" panose="02020603050405020304" pitchFamily="18" charset="0"/>
                      </a:endParaRPr>
                    </a:p>
                  </a:txBody>
                  <a:tcPr marL="44557" marR="44557" marT="0" marB="0"/>
                </a:tc>
                <a:tc>
                  <a:txBody>
                    <a:bodyPr/>
                    <a:lstStyle/>
                    <a:p>
                      <a:pPr algn="just">
                        <a:lnSpc>
                          <a:spcPct val="150000"/>
                        </a:lnSpc>
                        <a:spcAft>
                          <a:spcPts val="800"/>
                        </a:spcAft>
                      </a:pPr>
                      <a:r>
                        <a:rPr lang="en-US" sz="800">
                          <a:effectLst/>
                        </a:rPr>
                        <a:t>Type</a:t>
                      </a:r>
                      <a:endParaRPr lang="pt-BR" sz="700">
                        <a:effectLst/>
                        <a:latin typeface="Calibri" panose="020F0502020204030204" pitchFamily="34" charset="0"/>
                        <a:ea typeface="Calibri" panose="020F0502020204030204" pitchFamily="34" charset="0"/>
                        <a:cs typeface="Times New Roman" panose="02020603050405020304" pitchFamily="18" charset="0"/>
                      </a:endParaRPr>
                    </a:p>
                  </a:txBody>
                  <a:tcPr marL="44557" marR="44557" marT="0" marB="0"/>
                </a:tc>
                <a:tc>
                  <a:txBody>
                    <a:bodyPr/>
                    <a:lstStyle/>
                    <a:p>
                      <a:r>
                        <a:rPr lang="pt-BR" sz="800">
                          <a:effectLst/>
                        </a:rPr>
                        <a:t>Description</a:t>
                      </a:r>
                      <a:endParaRPr lang="pt-BR" sz="700">
                        <a:effectLst/>
                        <a:latin typeface="Calibri" panose="020F0502020204030204" pitchFamily="34" charset="0"/>
                        <a:cs typeface="Times New Roman" panose="02020603050405020304" pitchFamily="18" charset="0"/>
                      </a:endParaRPr>
                    </a:p>
                  </a:txBody>
                  <a:tcPr marL="44557" marR="44557" marT="0" marB="0"/>
                </a:tc>
                <a:extLst>
                  <a:ext uri="{0D108BD9-81ED-4DB2-BD59-A6C34878D82A}">
                    <a16:rowId xmlns:a16="http://schemas.microsoft.com/office/drawing/2014/main" val="734478407"/>
                  </a:ext>
                </a:extLst>
              </a:tr>
              <a:tr h="352998">
                <a:tc rowSpan="3">
                  <a:txBody>
                    <a:bodyPr/>
                    <a:lstStyle/>
                    <a:p>
                      <a:pPr algn="just">
                        <a:lnSpc>
                          <a:spcPct val="150000"/>
                        </a:lnSpc>
                        <a:spcAft>
                          <a:spcPts val="800"/>
                        </a:spcAft>
                      </a:pPr>
                      <a:r>
                        <a:rPr lang="en-US" sz="800" dirty="0">
                          <a:effectLst/>
                        </a:rPr>
                        <a:t> </a:t>
                      </a:r>
                      <a:endParaRPr lang="pt-BR" sz="700" dirty="0">
                        <a:effectLst/>
                      </a:endParaRPr>
                    </a:p>
                    <a:p>
                      <a:pPr algn="just">
                        <a:lnSpc>
                          <a:spcPct val="150000"/>
                        </a:lnSpc>
                        <a:spcAft>
                          <a:spcPts val="800"/>
                        </a:spcAft>
                      </a:pPr>
                      <a:r>
                        <a:rPr lang="en-US" sz="800" dirty="0">
                          <a:effectLst/>
                        </a:rPr>
                        <a:t> </a:t>
                      </a:r>
                      <a:endParaRPr lang="pt-BR" sz="700" dirty="0">
                        <a:effectLst/>
                      </a:endParaRPr>
                    </a:p>
                    <a:p>
                      <a:pPr algn="just">
                        <a:lnSpc>
                          <a:spcPct val="150000"/>
                        </a:lnSpc>
                        <a:spcAft>
                          <a:spcPts val="800"/>
                        </a:spcAft>
                      </a:pPr>
                      <a:r>
                        <a:rPr lang="en-US" sz="800" dirty="0">
                          <a:effectLst/>
                        </a:rPr>
                        <a:t> </a:t>
                      </a:r>
                      <a:endParaRPr lang="pt-BR" sz="700" dirty="0">
                        <a:effectLst/>
                      </a:endParaRPr>
                    </a:p>
                    <a:p>
                      <a:pPr algn="ctr">
                        <a:lnSpc>
                          <a:spcPct val="150000"/>
                        </a:lnSpc>
                        <a:spcAft>
                          <a:spcPts val="800"/>
                        </a:spcAft>
                      </a:pPr>
                      <a:r>
                        <a:rPr lang="en-US" sz="800" dirty="0">
                          <a:effectLst/>
                        </a:rPr>
                        <a:t>Submucosal</a:t>
                      </a:r>
                      <a:endParaRPr lang="pt-B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4557" marR="44557" marT="0" marB="0"/>
                </a:tc>
                <a:tc>
                  <a:txBody>
                    <a:bodyPr/>
                    <a:lstStyle/>
                    <a:p>
                      <a:pPr algn="ctr">
                        <a:lnSpc>
                          <a:spcPct val="150000"/>
                        </a:lnSpc>
                        <a:spcAft>
                          <a:spcPts val="800"/>
                        </a:spcAft>
                      </a:pPr>
                      <a:r>
                        <a:rPr lang="en-US" sz="800">
                          <a:effectLst/>
                        </a:rPr>
                        <a:t>0</a:t>
                      </a:r>
                      <a:endParaRPr lang="pt-BR" sz="700">
                        <a:effectLst/>
                        <a:latin typeface="Calibri" panose="020F0502020204030204" pitchFamily="34" charset="0"/>
                        <a:ea typeface="Calibri" panose="020F0502020204030204" pitchFamily="34" charset="0"/>
                        <a:cs typeface="Times New Roman" panose="02020603050405020304" pitchFamily="18" charset="0"/>
                      </a:endParaRPr>
                    </a:p>
                  </a:txBody>
                  <a:tcPr marL="44557" marR="44557" marT="0" marB="0"/>
                </a:tc>
                <a:tc>
                  <a:txBody>
                    <a:bodyPr/>
                    <a:lstStyle/>
                    <a:p>
                      <a:pPr algn="just">
                        <a:lnSpc>
                          <a:spcPct val="150000"/>
                        </a:lnSpc>
                        <a:spcAft>
                          <a:spcPts val="800"/>
                        </a:spcAft>
                      </a:pPr>
                      <a:r>
                        <a:rPr lang="en-US" sz="800">
                          <a:effectLst/>
                        </a:rPr>
                        <a:t>Pedunculated intracavitary fibroid (i.e., submucosal without intramural extension).</a:t>
                      </a:r>
                      <a:endParaRPr lang="pt-BR" sz="700">
                        <a:effectLst/>
                        <a:latin typeface="Calibri" panose="020F0502020204030204" pitchFamily="34" charset="0"/>
                        <a:ea typeface="Calibri" panose="020F0502020204030204" pitchFamily="34" charset="0"/>
                        <a:cs typeface="Times New Roman" panose="02020603050405020304" pitchFamily="18" charset="0"/>
                      </a:endParaRPr>
                    </a:p>
                  </a:txBody>
                  <a:tcPr marL="44557" marR="44557" marT="0" marB="0"/>
                </a:tc>
                <a:extLst>
                  <a:ext uri="{0D108BD9-81ED-4DB2-BD59-A6C34878D82A}">
                    <a16:rowId xmlns:a16="http://schemas.microsoft.com/office/drawing/2014/main" val="1519811823"/>
                  </a:ext>
                </a:extLst>
              </a:tr>
              <a:tr h="352998">
                <a:tc vMerge="1">
                  <a:txBody>
                    <a:bodyPr/>
                    <a:lstStyle/>
                    <a:p>
                      <a:endParaRPr lang="pt-BR"/>
                    </a:p>
                  </a:txBody>
                  <a:tcPr/>
                </a:tc>
                <a:tc>
                  <a:txBody>
                    <a:bodyPr/>
                    <a:lstStyle/>
                    <a:p>
                      <a:pPr algn="ctr">
                        <a:lnSpc>
                          <a:spcPct val="150000"/>
                        </a:lnSpc>
                        <a:spcAft>
                          <a:spcPts val="800"/>
                        </a:spcAft>
                      </a:pPr>
                      <a:r>
                        <a:rPr lang="en-US" sz="800">
                          <a:effectLst/>
                        </a:rPr>
                        <a:t>1</a:t>
                      </a:r>
                      <a:endParaRPr lang="pt-BR" sz="700">
                        <a:effectLst/>
                        <a:latin typeface="Calibri" panose="020F0502020204030204" pitchFamily="34" charset="0"/>
                        <a:ea typeface="Calibri" panose="020F0502020204030204" pitchFamily="34" charset="0"/>
                        <a:cs typeface="Times New Roman" panose="02020603050405020304" pitchFamily="18" charset="0"/>
                      </a:endParaRPr>
                    </a:p>
                  </a:txBody>
                  <a:tcPr marL="44557" marR="44557" marT="0" marB="0"/>
                </a:tc>
                <a:tc>
                  <a:txBody>
                    <a:bodyPr/>
                    <a:lstStyle/>
                    <a:p>
                      <a:pPr algn="just">
                        <a:lnSpc>
                          <a:spcPct val="150000"/>
                        </a:lnSpc>
                        <a:spcAft>
                          <a:spcPts val="800"/>
                        </a:spcAft>
                      </a:pPr>
                      <a:r>
                        <a:rPr lang="en-US" sz="800">
                          <a:effectLst/>
                        </a:rPr>
                        <a:t>Submucous fibroid with intramural extension less than 50%.</a:t>
                      </a:r>
                      <a:endParaRPr lang="pt-BR" sz="700">
                        <a:effectLst/>
                        <a:latin typeface="Calibri" panose="020F0502020204030204" pitchFamily="34" charset="0"/>
                        <a:ea typeface="Calibri" panose="020F0502020204030204" pitchFamily="34" charset="0"/>
                        <a:cs typeface="Times New Roman" panose="02020603050405020304" pitchFamily="18" charset="0"/>
                      </a:endParaRPr>
                    </a:p>
                  </a:txBody>
                  <a:tcPr marL="44557" marR="44557" marT="0" marB="0"/>
                </a:tc>
                <a:extLst>
                  <a:ext uri="{0D108BD9-81ED-4DB2-BD59-A6C34878D82A}">
                    <a16:rowId xmlns:a16="http://schemas.microsoft.com/office/drawing/2014/main" val="3086820645"/>
                  </a:ext>
                </a:extLst>
              </a:tr>
              <a:tr h="352998">
                <a:tc vMerge="1">
                  <a:txBody>
                    <a:bodyPr/>
                    <a:lstStyle/>
                    <a:p>
                      <a:endParaRPr lang="pt-BR"/>
                    </a:p>
                  </a:txBody>
                  <a:tcPr/>
                </a:tc>
                <a:tc>
                  <a:txBody>
                    <a:bodyPr/>
                    <a:lstStyle/>
                    <a:p>
                      <a:pPr algn="ctr">
                        <a:lnSpc>
                          <a:spcPct val="150000"/>
                        </a:lnSpc>
                        <a:spcAft>
                          <a:spcPts val="800"/>
                        </a:spcAft>
                      </a:pPr>
                      <a:r>
                        <a:rPr lang="en-US" sz="800">
                          <a:effectLst/>
                        </a:rPr>
                        <a:t>2</a:t>
                      </a:r>
                      <a:endParaRPr lang="pt-BR" sz="700">
                        <a:effectLst/>
                        <a:latin typeface="Calibri" panose="020F0502020204030204" pitchFamily="34" charset="0"/>
                        <a:ea typeface="Calibri" panose="020F0502020204030204" pitchFamily="34" charset="0"/>
                        <a:cs typeface="Times New Roman" panose="02020603050405020304" pitchFamily="18" charset="0"/>
                      </a:endParaRPr>
                    </a:p>
                  </a:txBody>
                  <a:tcPr marL="44557" marR="44557" marT="0" marB="0"/>
                </a:tc>
                <a:tc>
                  <a:txBody>
                    <a:bodyPr/>
                    <a:lstStyle/>
                    <a:p>
                      <a:pPr algn="just">
                        <a:lnSpc>
                          <a:spcPct val="150000"/>
                        </a:lnSpc>
                        <a:spcAft>
                          <a:spcPts val="800"/>
                        </a:spcAft>
                      </a:pPr>
                      <a:r>
                        <a:rPr lang="en-US" sz="800">
                          <a:effectLst/>
                        </a:rPr>
                        <a:t>Submucous fibroid with intramural extension greater than 50%.</a:t>
                      </a:r>
                      <a:endParaRPr lang="pt-BR" sz="700">
                        <a:effectLst/>
                        <a:latin typeface="Calibri" panose="020F0502020204030204" pitchFamily="34" charset="0"/>
                        <a:ea typeface="Calibri" panose="020F0502020204030204" pitchFamily="34" charset="0"/>
                        <a:cs typeface="Times New Roman" panose="02020603050405020304" pitchFamily="18" charset="0"/>
                      </a:endParaRPr>
                    </a:p>
                  </a:txBody>
                  <a:tcPr marL="44557" marR="44557" marT="0" marB="0"/>
                </a:tc>
                <a:extLst>
                  <a:ext uri="{0D108BD9-81ED-4DB2-BD59-A6C34878D82A}">
                    <a16:rowId xmlns:a16="http://schemas.microsoft.com/office/drawing/2014/main" val="668949128"/>
                  </a:ext>
                </a:extLst>
              </a:tr>
              <a:tr h="539093">
                <a:tc rowSpan="2">
                  <a:txBody>
                    <a:bodyPr/>
                    <a:lstStyle/>
                    <a:p>
                      <a:pPr algn="just">
                        <a:lnSpc>
                          <a:spcPct val="150000"/>
                        </a:lnSpc>
                        <a:spcAft>
                          <a:spcPts val="800"/>
                        </a:spcAft>
                      </a:pPr>
                      <a:r>
                        <a:rPr lang="en-US" sz="800">
                          <a:effectLst/>
                        </a:rPr>
                        <a:t> </a:t>
                      </a:r>
                      <a:endParaRPr lang="pt-BR" sz="700">
                        <a:effectLst/>
                      </a:endParaRPr>
                    </a:p>
                    <a:p>
                      <a:pPr algn="just">
                        <a:lnSpc>
                          <a:spcPct val="150000"/>
                        </a:lnSpc>
                        <a:spcAft>
                          <a:spcPts val="800"/>
                        </a:spcAft>
                      </a:pPr>
                      <a:r>
                        <a:rPr lang="en-US" sz="800">
                          <a:effectLst/>
                        </a:rPr>
                        <a:t> </a:t>
                      </a:r>
                      <a:endParaRPr lang="pt-BR" sz="700">
                        <a:effectLst/>
                      </a:endParaRPr>
                    </a:p>
                    <a:p>
                      <a:pPr algn="ctr">
                        <a:lnSpc>
                          <a:spcPct val="150000"/>
                        </a:lnSpc>
                        <a:spcAft>
                          <a:spcPts val="800"/>
                        </a:spcAft>
                      </a:pPr>
                      <a:r>
                        <a:rPr lang="en-US" sz="800">
                          <a:effectLst/>
                        </a:rPr>
                        <a:t>Intramural</a:t>
                      </a:r>
                      <a:endParaRPr lang="pt-BR" sz="700">
                        <a:effectLst/>
                      </a:endParaRPr>
                    </a:p>
                    <a:p>
                      <a:pPr algn="just">
                        <a:lnSpc>
                          <a:spcPct val="150000"/>
                        </a:lnSpc>
                        <a:spcAft>
                          <a:spcPts val="800"/>
                        </a:spcAft>
                      </a:pPr>
                      <a:r>
                        <a:rPr lang="en-US" sz="800">
                          <a:effectLst/>
                        </a:rPr>
                        <a:t> </a:t>
                      </a:r>
                      <a:endParaRPr lang="pt-BR" sz="700">
                        <a:effectLst/>
                      </a:endParaRPr>
                    </a:p>
                    <a:p>
                      <a:pPr algn="just">
                        <a:lnSpc>
                          <a:spcPct val="150000"/>
                        </a:lnSpc>
                        <a:spcAft>
                          <a:spcPts val="800"/>
                        </a:spcAft>
                      </a:pPr>
                      <a:r>
                        <a:rPr lang="en-US" sz="800">
                          <a:effectLst/>
                        </a:rPr>
                        <a:t> </a:t>
                      </a:r>
                      <a:endParaRPr lang="pt-BR" sz="700">
                        <a:effectLst/>
                        <a:latin typeface="Calibri" panose="020F0502020204030204" pitchFamily="34" charset="0"/>
                        <a:ea typeface="Calibri" panose="020F0502020204030204" pitchFamily="34" charset="0"/>
                        <a:cs typeface="Times New Roman" panose="02020603050405020304" pitchFamily="18" charset="0"/>
                      </a:endParaRPr>
                    </a:p>
                  </a:txBody>
                  <a:tcPr marL="44557" marR="44557" marT="0" marB="0"/>
                </a:tc>
                <a:tc>
                  <a:txBody>
                    <a:bodyPr/>
                    <a:lstStyle/>
                    <a:p>
                      <a:pPr algn="ctr">
                        <a:lnSpc>
                          <a:spcPct val="150000"/>
                        </a:lnSpc>
                        <a:spcAft>
                          <a:spcPts val="800"/>
                        </a:spcAft>
                      </a:pPr>
                      <a:r>
                        <a:rPr lang="en-US" sz="800">
                          <a:effectLst/>
                        </a:rPr>
                        <a:t>3</a:t>
                      </a:r>
                      <a:endParaRPr lang="pt-BR" sz="700">
                        <a:effectLst/>
                        <a:latin typeface="Calibri" panose="020F0502020204030204" pitchFamily="34" charset="0"/>
                        <a:ea typeface="Calibri" panose="020F0502020204030204" pitchFamily="34" charset="0"/>
                        <a:cs typeface="Times New Roman" panose="02020603050405020304" pitchFamily="18" charset="0"/>
                      </a:endParaRPr>
                    </a:p>
                  </a:txBody>
                  <a:tcPr marL="44557" marR="44557" marT="0" marB="0"/>
                </a:tc>
                <a:tc>
                  <a:txBody>
                    <a:bodyPr/>
                    <a:lstStyle/>
                    <a:p>
                      <a:pPr algn="just">
                        <a:lnSpc>
                          <a:spcPct val="150000"/>
                        </a:lnSpc>
                        <a:spcAft>
                          <a:spcPts val="800"/>
                        </a:spcAft>
                      </a:pPr>
                      <a:r>
                        <a:rPr lang="en-US" sz="800">
                          <a:effectLst/>
                        </a:rPr>
                        <a:t>Intramural fibroid in contact with the endometrium, but not extending into the uterine cavity or serous surface</a:t>
                      </a:r>
                      <a:endParaRPr lang="pt-BR" sz="700">
                        <a:effectLst/>
                        <a:latin typeface="Calibri" panose="020F0502020204030204" pitchFamily="34" charset="0"/>
                        <a:ea typeface="Calibri" panose="020F0502020204030204" pitchFamily="34" charset="0"/>
                        <a:cs typeface="Times New Roman" panose="02020603050405020304" pitchFamily="18" charset="0"/>
                      </a:endParaRPr>
                    </a:p>
                  </a:txBody>
                  <a:tcPr marL="44557" marR="44557" marT="0" marB="0"/>
                </a:tc>
                <a:extLst>
                  <a:ext uri="{0D108BD9-81ED-4DB2-BD59-A6C34878D82A}">
                    <a16:rowId xmlns:a16="http://schemas.microsoft.com/office/drawing/2014/main" val="3989586361"/>
                  </a:ext>
                </a:extLst>
              </a:tr>
              <a:tr h="785732">
                <a:tc vMerge="1">
                  <a:txBody>
                    <a:bodyPr/>
                    <a:lstStyle/>
                    <a:p>
                      <a:endParaRPr lang="pt-BR"/>
                    </a:p>
                  </a:txBody>
                  <a:tcPr/>
                </a:tc>
                <a:tc>
                  <a:txBody>
                    <a:bodyPr/>
                    <a:lstStyle/>
                    <a:p>
                      <a:pPr algn="ctr">
                        <a:lnSpc>
                          <a:spcPct val="150000"/>
                        </a:lnSpc>
                        <a:spcAft>
                          <a:spcPts val="800"/>
                        </a:spcAft>
                      </a:pPr>
                      <a:r>
                        <a:rPr lang="en-US" sz="800">
                          <a:effectLst/>
                        </a:rPr>
                        <a:t>4</a:t>
                      </a:r>
                      <a:endParaRPr lang="pt-BR" sz="700">
                        <a:effectLst/>
                        <a:latin typeface="Calibri" panose="020F0502020204030204" pitchFamily="34" charset="0"/>
                        <a:ea typeface="Calibri" panose="020F0502020204030204" pitchFamily="34" charset="0"/>
                        <a:cs typeface="Times New Roman" panose="02020603050405020304" pitchFamily="18" charset="0"/>
                      </a:endParaRPr>
                    </a:p>
                  </a:txBody>
                  <a:tcPr marL="44557" marR="44557" marT="0" marB="0"/>
                </a:tc>
                <a:tc>
                  <a:txBody>
                    <a:bodyPr/>
                    <a:lstStyle/>
                    <a:p>
                      <a:pPr algn="just">
                        <a:lnSpc>
                          <a:spcPct val="150000"/>
                        </a:lnSpc>
                        <a:spcAft>
                          <a:spcPts val="800"/>
                        </a:spcAft>
                      </a:pPr>
                      <a:r>
                        <a:rPr lang="en-US" sz="800">
                          <a:effectLst/>
                        </a:rPr>
                        <a:t>Intramural fibroid without contact with the endometrium, and without extension into the uterine cavity or serous surface.</a:t>
                      </a:r>
                      <a:endParaRPr lang="pt-BR" sz="700">
                        <a:effectLst/>
                        <a:latin typeface="Calibri" panose="020F0502020204030204" pitchFamily="34" charset="0"/>
                        <a:ea typeface="Calibri" panose="020F0502020204030204" pitchFamily="34" charset="0"/>
                        <a:cs typeface="Times New Roman" panose="02020603050405020304" pitchFamily="18" charset="0"/>
                      </a:endParaRPr>
                    </a:p>
                  </a:txBody>
                  <a:tcPr marL="44557" marR="44557" marT="0" marB="0"/>
                </a:tc>
                <a:extLst>
                  <a:ext uri="{0D108BD9-81ED-4DB2-BD59-A6C34878D82A}">
                    <a16:rowId xmlns:a16="http://schemas.microsoft.com/office/drawing/2014/main" val="1510982425"/>
                  </a:ext>
                </a:extLst>
              </a:tr>
              <a:tr h="352998">
                <a:tc rowSpan="3">
                  <a:txBody>
                    <a:bodyPr/>
                    <a:lstStyle/>
                    <a:p>
                      <a:pPr algn="just">
                        <a:lnSpc>
                          <a:spcPct val="150000"/>
                        </a:lnSpc>
                        <a:spcAft>
                          <a:spcPts val="800"/>
                        </a:spcAft>
                      </a:pPr>
                      <a:r>
                        <a:rPr lang="en-US" sz="800">
                          <a:effectLst/>
                        </a:rPr>
                        <a:t> </a:t>
                      </a:r>
                      <a:endParaRPr lang="pt-BR" sz="700">
                        <a:effectLst/>
                      </a:endParaRPr>
                    </a:p>
                    <a:p>
                      <a:pPr algn="just">
                        <a:lnSpc>
                          <a:spcPct val="150000"/>
                        </a:lnSpc>
                        <a:spcAft>
                          <a:spcPts val="800"/>
                        </a:spcAft>
                      </a:pPr>
                      <a:r>
                        <a:rPr lang="en-US" sz="800">
                          <a:effectLst/>
                        </a:rPr>
                        <a:t> </a:t>
                      </a:r>
                      <a:endParaRPr lang="pt-BR" sz="700">
                        <a:effectLst/>
                      </a:endParaRPr>
                    </a:p>
                    <a:p>
                      <a:pPr>
                        <a:lnSpc>
                          <a:spcPct val="150000"/>
                        </a:lnSpc>
                        <a:spcAft>
                          <a:spcPts val="800"/>
                        </a:spcAft>
                      </a:pPr>
                      <a:r>
                        <a:rPr lang="en-US" sz="800">
                          <a:effectLst/>
                        </a:rPr>
                        <a:t>      Subserosal</a:t>
                      </a:r>
                      <a:endParaRPr lang="pt-BR" sz="700">
                        <a:effectLst/>
                        <a:latin typeface="Calibri" panose="020F0502020204030204" pitchFamily="34" charset="0"/>
                        <a:ea typeface="Calibri" panose="020F0502020204030204" pitchFamily="34" charset="0"/>
                        <a:cs typeface="Times New Roman" panose="02020603050405020304" pitchFamily="18" charset="0"/>
                      </a:endParaRPr>
                    </a:p>
                  </a:txBody>
                  <a:tcPr marL="44557" marR="44557" marT="0" marB="0"/>
                </a:tc>
                <a:tc>
                  <a:txBody>
                    <a:bodyPr/>
                    <a:lstStyle/>
                    <a:p>
                      <a:pPr algn="ctr">
                        <a:lnSpc>
                          <a:spcPct val="150000"/>
                        </a:lnSpc>
                        <a:spcAft>
                          <a:spcPts val="800"/>
                        </a:spcAft>
                      </a:pPr>
                      <a:r>
                        <a:rPr lang="en-US" sz="800">
                          <a:effectLst/>
                        </a:rPr>
                        <a:t>5</a:t>
                      </a:r>
                      <a:endParaRPr lang="pt-BR" sz="700">
                        <a:effectLst/>
                        <a:latin typeface="Calibri" panose="020F0502020204030204" pitchFamily="34" charset="0"/>
                        <a:ea typeface="Calibri" panose="020F0502020204030204" pitchFamily="34" charset="0"/>
                        <a:cs typeface="Times New Roman" panose="02020603050405020304" pitchFamily="18" charset="0"/>
                      </a:endParaRPr>
                    </a:p>
                  </a:txBody>
                  <a:tcPr marL="44557" marR="44557" marT="0" marB="0"/>
                </a:tc>
                <a:tc>
                  <a:txBody>
                    <a:bodyPr/>
                    <a:lstStyle/>
                    <a:p>
                      <a:pPr algn="just">
                        <a:lnSpc>
                          <a:spcPct val="150000"/>
                        </a:lnSpc>
                        <a:spcAft>
                          <a:spcPts val="800"/>
                        </a:spcAft>
                      </a:pPr>
                      <a:r>
                        <a:rPr lang="en-US" sz="800">
                          <a:effectLst/>
                        </a:rPr>
                        <a:t>Subserosal fibroid with intramural extension greater than 50% and less than 50% is subserosal.</a:t>
                      </a:r>
                      <a:endParaRPr lang="pt-BR" sz="700">
                        <a:effectLst/>
                        <a:latin typeface="Calibri" panose="020F0502020204030204" pitchFamily="34" charset="0"/>
                        <a:ea typeface="Calibri" panose="020F0502020204030204" pitchFamily="34" charset="0"/>
                        <a:cs typeface="Times New Roman" panose="02020603050405020304" pitchFamily="18" charset="0"/>
                      </a:endParaRPr>
                    </a:p>
                  </a:txBody>
                  <a:tcPr marL="44557" marR="44557" marT="0" marB="0"/>
                </a:tc>
                <a:extLst>
                  <a:ext uri="{0D108BD9-81ED-4DB2-BD59-A6C34878D82A}">
                    <a16:rowId xmlns:a16="http://schemas.microsoft.com/office/drawing/2014/main" val="1196016708"/>
                  </a:ext>
                </a:extLst>
              </a:tr>
              <a:tr h="352998">
                <a:tc vMerge="1">
                  <a:txBody>
                    <a:bodyPr/>
                    <a:lstStyle/>
                    <a:p>
                      <a:endParaRPr lang="pt-BR"/>
                    </a:p>
                  </a:txBody>
                  <a:tcPr/>
                </a:tc>
                <a:tc>
                  <a:txBody>
                    <a:bodyPr/>
                    <a:lstStyle/>
                    <a:p>
                      <a:pPr algn="ctr">
                        <a:lnSpc>
                          <a:spcPct val="150000"/>
                        </a:lnSpc>
                        <a:spcAft>
                          <a:spcPts val="800"/>
                        </a:spcAft>
                      </a:pPr>
                      <a:r>
                        <a:rPr lang="en-US" sz="800">
                          <a:effectLst/>
                        </a:rPr>
                        <a:t>6</a:t>
                      </a:r>
                      <a:endParaRPr lang="pt-BR" sz="700">
                        <a:effectLst/>
                        <a:latin typeface="Calibri" panose="020F0502020204030204" pitchFamily="34" charset="0"/>
                        <a:ea typeface="Calibri" panose="020F0502020204030204" pitchFamily="34" charset="0"/>
                        <a:cs typeface="Times New Roman" panose="02020603050405020304" pitchFamily="18" charset="0"/>
                      </a:endParaRPr>
                    </a:p>
                  </a:txBody>
                  <a:tcPr marL="44557" marR="44557" marT="0" marB="0"/>
                </a:tc>
                <a:tc>
                  <a:txBody>
                    <a:bodyPr/>
                    <a:lstStyle/>
                    <a:p>
                      <a:pPr algn="just">
                        <a:lnSpc>
                          <a:spcPct val="150000"/>
                        </a:lnSpc>
                        <a:spcAft>
                          <a:spcPts val="800"/>
                        </a:spcAft>
                      </a:pPr>
                      <a:r>
                        <a:rPr lang="en-US" sz="800">
                          <a:effectLst/>
                        </a:rPr>
                        <a:t>Subserosal fibroid with intramural extension less than 50% and more than 50% is subserosal.</a:t>
                      </a:r>
                      <a:endParaRPr lang="pt-BR" sz="700">
                        <a:effectLst/>
                        <a:latin typeface="Calibri" panose="020F0502020204030204" pitchFamily="34" charset="0"/>
                        <a:ea typeface="Calibri" panose="020F0502020204030204" pitchFamily="34" charset="0"/>
                        <a:cs typeface="Times New Roman" panose="02020603050405020304" pitchFamily="18" charset="0"/>
                      </a:endParaRPr>
                    </a:p>
                  </a:txBody>
                  <a:tcPr marL="44557" marR="44557" marT="0" marB="0"/>
                </a:tc>
                <a:extLst>
                  <a:ext uri="{0D108BD9-81ED-4DB2-BD59-A6C34878D82A}">
                    <a16:rowId xmlns:a16="http://schemas.microsoft.com/office/drawing/2014/main" val="1455856225"/>
                  </a:ext>
                </a:extLst>
              </a:tr>
              <a:tr h="166904">
                <a:tc vMerge="1">
                  <a:txBody>
                    <a:bodyPr/>
                    <a:lstStyle/>
                    <a:p>
                      <a:endParaRPr lang="pt-BR"/>
                    </a:p>
                  </a:txBody>
                  <a:tcPr/>
                </a:tc>
                <a:tc>
                  <a:txBody>
                    <a:bodyPr/>
                    <a:lstStyle/>
                    <a:p>
                      <a:pPr algn="ctr">
                        <a:lnSpc>
                          <a:spcPct val="150000"/>
                        </a:lnSpc>
                        <a:spcAft>
                          <a:spcPts val="800"/>
                        </a:spcAft>
                      </a:pPr>
                      <a:r>
                        <a:rPr lang="en-US" sz="800">
                          <a:effectLst/>
                        </a:rPr>
                        <a:t>7</a:t>
                      </a:r>
                      <a:endParaRPr lang="pt-BR" sz="700">
                        <a:effectLst/>
                        <a:latin typeface="Calibri" panose="020F0502020204030204" pitchFamily="34" charset="0"/>
                        <a:ea typeface="Calibri" panose="020F0502020204030204" pitchFamily="34" charset="0"/>
                        <a:cs typeface="Times New Roman" panose="02020603050405020304" pitchFamily="18" charset="0"/>
                      </a:endParaRPr>
                    </a:p>
                  </a:txBody>
                  <a:tcPr marL="44557" marR="44557" marT="0" marB="0"/>
                </a:tc>
                <a:tc>
                  <a:txBody>
                    <a:bodyPr/>
                    <a:lstStyle/>
                    <a:p>
                      <a:pPr>
                        <a:lnSpc>
                          <a:spcPct val="150000"/>
                        </a:lnSpc>
                        <a:spcAft>
                          <a:spcPts val="800"/>
                        </a:spcAft>
                      </a:pPr>
                      <a:r>
                        <a:rPr lang="en-US" sz="800">
                          <a:effectLst/>
                        </a:rPr>
                        <a:t>Subserosal pedunculated fibroid.</a:t>
                      </a:r>
                      <a:endParaRPr lang="pt-BR" sz="700">
                        <a:effectLst/>
                        <a:latin typeface="Calibri" panose="020F0502020204030204" pitchFamily="34" charset="0"/>
                        <a:ea typeface="Calibri" panose="020F0502020204030204" pitchFamily="34" charset="0"/>
                        <a:cs typeface="Times New Roman" panose="02020603050405020304" pitchFamily="18" charset="0"/>
                      </a:endParaRPr>
                    </a:p>
                  </a:txBody>
                  <a:tcPr marL="44557" marR="44557" marT="0" marB="0"/>
                </a:tc>
                <a:extLst>
                  <a:ext uri="{0D108BD9-81ED-4DB2-BD59-A6C34878D82A}">
                    <a16:rowId xmlns:a16="http://schemas.microsoft.com/office/drawing/2014/main" val="4278411400"/>
                  </a:ext>
                </a:extLst>
              </a:tr>
              <a:tr h="352998">
                <a:tc>
                  <a:txBody>
                    <a:bodyPr/>
                    <a:lstStyle/>
                    <a:p>
                      <a:pPr algn="ctr">
                        <a:lnSpc>
                          <a:spcPct val="150000"/>
                        </a:lnSpc>
                        <a:spcAft>
                          <a:spcPts val="800"/>
                        </a:spcAft>
                      </a:pPr>
                      <a:r>
                        <a:rPr lang="en-US" sz="800">
                          <a:effectLst/>
                        </a:rPr>
                        <a:t>Other</a:t>
                      </a:r>
                      <a:endParaRPr lang="pt-BR" sz="700">
                        <a:effectLst/>
                        <a:latin typeface="Calibri" panose="020F0502020204030204" pitchFamily="34" charset="0"/>
                        <a:ea typeface="Calibri" panose="020F0502020204030204" pitchFamily="34" charset="0"/>
                        <a:cs typeface="Times New Roman" panose="02020603050405020304" pitchFamily="18" charset="0"/>
                      </a:endParaRPr>
                    </a:p>
                  </a:txBody>
                  <a:tcPr marL="44557" marR="44557" marT="0" marB="0"/>
                </a:tc>
                <a:tc>
                  <a:txBody>
                    <a:bodyPr/>
                    <a:lstStyle/>
                    <a:p>
                      <a:pPr algn="ctr">
                        <a:lnSpc>
                          <a:spcPct val="150000"/>
                        </a:lnSpc>
                        <a:spcAft>
                          <a:spcPts val="800"/>
                        </a:spcAft>
                      </a:pPr>
                      <a:r>
                        <a:rPr lang="en-US" sz="800">
                          <a:effectLst/>
                        </a:rPr>
                        <a:t>8</a:t>
                      </a:r>
                      <a:endParaRPr lang="pt-BR" sz="700">
                        <a:effectLst/>
                        <a:latin typeface="Calibri" panose="020F0502020204030204" pitchFamily="34" charset="0"/>
                        <a:ea typeface="Calibri" panose="020F0502020204030204" pitchFamily="34" charset="0"/>
                        <a:cs typeface="Times New Roman" panose="02020603050405020304" pitchFamily="18" charset="0"/>
                      </a:endParaRPr>
                    </a:p>
                  </a:txBody>
                  <a:tcPr marL="44557" marR="44557" marT="0" marB="0"/>
                </a:tc>
                <a:tc>
                  <a:txBody>
                    <a:bodyPr/>
                    <a:lstStyle/>
                    <a:p>
                      <a:pPr algn="just">
                        <a:lnSpc>
                          <a:spcPct val="150000"/>
                        </a:lnSpc>
                        <a:spcAft>
                          <a:spcPts val="800"/>
                        </a:spcAft>
                      </a:pPr>
                      <a:r>
                        <a:rPr lang="en-US" sz="800">
                          <a:effectLst/>
                        </a:rPr>
                        <a:t>Other types of fibroids (e.g., cervical, broad ligament, parasitic).</a:t>
                      </a:r>
                      <a:endParaRPr lang="pt-BR" sz="700">
                        <a:effectLst/>
                        <a:latin typeface="Calibri" panose="020F0502020204030204" pitchFamily="34" charset="0"/>
                        <a:ea typeface="Calibri" panose="020F0502020204030204" pitchFamily="34" charset="0"/>
                        <a:cs typeface="Times New Roman" panose="02020603050405020304" pitchFamily="18" charset="0"/>
                      </a:endParaRPr>
                    </a:p>
                  </a:txBody>
                  <a:tcPr marL="44557" marR="44557" marT="0" marB="0"/>
                </a:tc>
                <a:extLst>
                  <a:ext uri="{0D108BD9-81ED-4DB2-BD59-A6C34878D82A}">
                    <a16:rowId xmlns:a16="http://schemas.microsoft.com/office/drawing/2014/main" val="822478577"/>
                  </a:ext>
                </a:extLst>
              </a:tr>
              <a:tr h="1097376">
                <a:tc>
                  <a:txBody>
                    <a:bodyPr/>
                    <a:lstStyle/>
                    <a:p>
                      <a:pPr algn="ctr">
                        <a:lnSpc>
                          <a:spcPct val="150000"/>
                        </a:lnSpc>
                        <a:spcAft>
                          <a:spcPts val="800"/>
                        </a:spcAft>
                      </a:pPr>
                      <a:r>
                        <a:rPr lang="en-US" sz="800">
                          <a:effectLst/>
                        </a:rPr>
                        <a:t> </a:t>
                      </a:r>
                      <a:endParaRPr lang="pt-BR" sz="700">
                        <a:effectLst/>
                      </a:endParaRPr>
                    </a:p>
                    <a:p>
                      <a:pPr algn="ctr">
                        <a:lnSpc>
                          <a:spcPct val="150000"/>
                        </a:lnSpc>
                        <a:spcAft>
                          <a:spcPts val="800"/>
                        </a:spcAft>
                      </a:pPr>
                      <a:r>
                        <a:rPr lang="en-US" sz="800">
                          <a:effectLst/>
                        </a:rPr>
                        <a:t> </a:t>
                      </a:r>
                      <a:endParaRPr lang="pt-BR" sz="700">
                        <a:effectLst/>
                      </a:endParaRPr>
                    </a:p>
                    <a:p>
                      <a:pPr algn="ctr">
                        <a:lnSpc>
                          <a:spcPct val="150000"/>
                        </a:lnSpc>
                        <a:spcAft>
                          <a:spcPts val="800"/>
                        </a:spcAft>
                      </a:pPr>
                      <a:r>
                        <a:rPr lang="en-US" sz="800">
                          <a:effectLst/>
                        </a:rPr>
                        <a:t>Hybrid type</a:t>
                      </a:r>
                      <a:endParaRPr lang="pt-BR" sz="700">
                        <a:effectLst/>
                        <a:latin typeface="Calibri" panose="020F0502020204030204" pitchFamily="34" charset="0"/>
                        <a:ea typeface="Calibri" panose="020F0502020204030204" pitchFamily="34" charset="0"/>
                        <a:cs typeface="Times New Roman" panose="02020603050405020304" pitchFamily="18" charset="0"/>
                      </a:endParaRPr>
                    </a:p>
                  </a:txBody>
                  <a:tcPr marL="44557" marR="44557" marT="0" marB="0"/>
                </a:tc>
                <a:tc>
                  <a:txBody>
                    <a:bodyPr/>
                    <a:lstStyle/>
                    <a:p>
                      <a:pPr algn="ctr">
                        <a:lnSpc>
                          <a:spcPct val="150000"/>
                        </a:lnSpc>
                        <a:spcAft>
                          <a:spcPts val="800"/>
                        </a:spcAft>
                      </a:pPr>
                      <a:r>
                        <a:rPr lang="en-US" sz="800">
                          <a:effectLst/>
                        </a:rPr>
                        <a:t> </a:t>
                      </a:r>
                      <a:endParaRPr lang="pt-BR" sz="700">
                        <a:effectLst/>
                      </a:endParaRPr>
                    </a:p>
                    <a:p>
                      <a:pPr algn="ctr">
                        <a:lnSpc>
                          <a:spcPct val="150000"/>
                        </a:lnSpc>
                        <a:spcAft>
                          <a:spcPts val="800"/>
                        </a:spcAft>
                      </a:pPr>
                      <a:r>
                        <a:rPr lang="en-US" sz="800">
                          <a:effectLst/>
                        </a:rPr>
                        <a:t> </a:t>
                      </a:r>
                      <a:endParaRPr lang="pt-BR" sz="700">
                        <a:effectLst/>
                      </a:endParaRPr>
                    </a:p>
                    <a:p>
                      <a:pPr algn="ctr">
                        <a:lnSpc>
                          <a:spcPct val="150000"/>
                        </a:lnSpc>
                        <a:spcAft>
                          <a:spcPts val="800"/>
                        </a:spcAft>
                      </a:pPr>
                      <a:r>
                        <a:rPr lang="en-US" sz="800">
                          <a:effectLst/>
                        </a:rPr>
                        <a:t>2–5</a:t>
                      </a:r>
                      <a:endParaRPr lang="pt-BR" sz="700">
                        <a:effectLst/>
                        <a:latin typeface="Calibri" panose="020F0502020204030204" pitchFamily="34" charset="0"/>
                        <a:ea typeface="Calibri" panose="020F0502020204030204" pitchFamily="34" charset="0"/>
                        <a:cs typeface="Times New Roman" panose="02020603050405020304" pitchFamily="18" charset="0"/>
                      </a:endParaRPr>
                    </a:p>
                  </a:txBody>
                  <a:tcPr marL="44557" marR="44557" marT="0" marB="0"/>
                </a:tc>
                <a:tc>
                  <a:txBody>
                    <a:bodyPr/>
                    <a:lstStyle/>
                    <a:p>
                      <a:pPr algn="just">
                        <a:lnSpc>
                          <a:spcPct val="150000"/>
                        </a:lnSpc>
                        <a:spcAft>
                          <a:spcPts val="800"/>
                        </a:spcAft>
                      </a:pPr>
                      <a:r>
                        <a:rPr lang="en-US" sz="800" dirty="0">
                          <a:effectLst/>
                        </a:rPr>
                        <a:t>Hybrid classification is used when a fibroid extends from the endometrial cavity to the serosa. Two numbers are listed, separated by a hyphen. The first number is used to characterize the relationship between the fibroid and the endometrium, the second with the serosa.</a:t>
                      </a:r>
                      <a:endParaRPr lang="pt-B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4557" marR="44557" marT="0" marB="0"/>
                </a:tc>
                <a:extLst>
                  <a:ext uri="{0D108BD9-81ED-4DB2-BD59-A6C34878D82A}">
                    <a16:rowId xmlns:a16="http://schemas.microsoft.com/office/drawing/2014/main" val="797911098"/>
                  </a:ext>
                </a:extLst>
              </a:tr>
            </a:tbl>
          </a:graphicData>
        </a:graphic>
      </p:graphicFrame>
      <p:pic>
        <p:nvPicPr>
          <p:cNvPr id="5" name="Imagem 4" descr="Uma imagem contendo Interface gráfica do usuário&#10;&#10;Descrição gerada automaticamente">
            <a:extLst>
              <a:ext uri="{FF2B5EF4-FFF2-40B4-BE49-F238E27FC236}">
                <a16:creationId xmlns:a16="http://schemas.microsoft.com/office/drawing/2014/main" id="{741AA435-9CC9-322A-2E12-9C1DDA0720D0}"/>
              </a:ext>
            </a:extLst>
          </p:cNvPr>
          <p:cNvPicPr>
            <a:picLocks noChangeAspect="1"/>
          </p:cNvPicPr>
          <p:nvPr/>
        </p:nvPicPr>
        <p:blipFill rotWithShape="1">
          <a:blip r:embed="rId2"/>
          <a:srcRect l="9769" t="10036" r="10992" b="4662"/>
          <a:stretch/>
        </p:blipFill>
        <p:spPr bwMode="auto">
          <a:xfrm>
            <a:off x="6926361" y="1804758"/>
            <a:ext cx="4538980" cy="2748915"/>
          </a:xfrm>
          <a:prstGeom prst="rect">
            <a:avLst/>
          </a:prstGeom>
          <a:ln>
            <a:noFill/>
          </a:ln>
          <a:extLst>
            <a:ext uri="{53640926-AAD7-44D8-BBD7-CCE9431645EC}">
              <a14:shadowObscured xmlns:a14="http://schemas.microsoft.com/office/drawing/2010/main"/>
            </a:ext>
          </a:extLst>
        </p:spPr>
      </p:pic>
      <p:sp>
        <p:nvSpPr>
          <p:cNvPr id="9" name="CaixaDeTexto 8">
            <a:extLst>
              <a:ext uri="{FF2B5EF4-FFF2-40B4-BE49-F238E27FC236}">
                <a16:creationId xmlns:a16="http://schemas.microsoft.com/office/drawing/2014/main" id="{912B3651-60A0-7E38-23CB-6AEF665C5777}"/>
              </a:ext>
            </a:extLst>
          </p:cNvPr>
          <p:cNvSpPr txBox="1"/>
          <p:nvPr/>
        </p:nvSpPr>
        <p:spPr>
          <a:xfrm>
            <a:off x="6785564" y="4553673"/>
            <a:ext cx="4820574" cy="1493935"/>
          </a:xfrm>
          <a:prstGeom prst="rect">
            <a:avLst/>
          </a:prstGeom>
          <a:noFill/>
        </p:spPr>
        <p:txBody>
          <a:bodyPr wrap="square">
            <a:spAutoFit/>
          </a:bodyPr>
          <a:lstStyle/>
          <a:p>
            <a:pPr algn="just">
              <a:lnSpc>
                <a:spcPct val="150000"/>
              </a:lnSpc>
              <a:spcAft>
                <a:spcPts val="80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FIGO classification of fibroids, fibroid types: 0 = pedunculated intracavitary; 1 = submucosal, &lt; 50% intramural; 2 = submucosal, ≥ 50% intramural; 3 = 100% intramural, but in contact with the endometrium; 4 = intramural; 5 = </a:t>
            </a:r>
            <a:r>
              <a:rPr lang="en-US" sz="1000" dirty="0" err="1">
                <a:effectLst/>
                <a:latin typeface="Times New Roman" panose="02020603050405020304" pitchFamily="18" charset="0"/>
                <a:ea typeface="Calibri" panose="020F0502020204030204" pitchFamily="34" charset="0"/>
                <a:cs typeface="Times New Roman" panose="02020603050405020304" pitchFamily="18" charset="0"/>
              </a:rPr>
              <a:t>subserosal</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 50% intramural; 6 = </a:t>
            </a:r>
            <a:r>
              <a:rPr lang="en-US" sz="1000" dirty="0" err="1">
                <a:effectLst/>
                <a:latin typeface="Times New Roman" panose="02020603050405020304" pitchFamily="18" charset="0"/>
                <a:ea typeface="Calibri" panose="020F0502020204030204" pitchFamily="34" charset="0"/>
                <a:cs typeface="Times New Roman" panose="02020603050405020304" pitchFamily="18" charset="0"/>
              </a:rPr>
              <a:t>subserosal</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&lt; 50% intramural; 7 = </a:t>
            </a:r>
            <a:r>
              <a:rPr lang="en-US" sz="1000" dirty="0" err="1">
                <a:effectLst/>
                <a:latin typeface="Times New Roman" panose="02020603050405020304" pitchFamily="18" charset="0"/>
                <a:ea typeface="Calibri" panose="020F0502020204030204" pitchFamily="34" charset="0"/>
                <a:cs typeface="Times New Roman" panose="02020603050405020304" pitchFamily="18" charset="0"/>
              </a:rPr>
              <a:t>subserosal</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pedunculated; 8 = other (e.g., cervical, parasitic) and hybrid type [2–5] being submucosal combined with </a:t>
            </a:r>
            <a:r>
              <a:rPr lang="en-US" sz="1000" dirty="0" err="1">
                <a:effectLst/>
                <a:latin typeface="Times New Roman" panose="02020603050405020304" pitchFamily="18" charset="0"/>
                <a:ea typeface="Calibri" panose="020F0502020204030204" pitchFamily="34" charset="0"/>
                <a:cs typeface="Times New Roman" panose="02020603050405020304" pitchFamily="18" charset="0"/>
              </a:rPr>
              <a:t>subserosal</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with less than 50% indentation in cavity as well as serosal surface</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200" baseline="30000" dirty="0">
                <a:effectLst/>
                <a:latin typeface="Times New Roman" panose="02020603050405020304" pitchFamily="18" charset="0"/>
                <a:ea typeface="Calibri" panose="020F0502020204030204" pitchFamily="34" charset="0"/>
                <a:cs typeface="Times New Roman" panose="02020603050405020304" pitchFamily="18" charset="0"/>
              </a:rPr>
              <a:t>8</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CaixaDeTexto 11">
            <a:extLst>
              <a:ext uri="{FF2B5EF4-FFF2-40B4-BE49-F238E27FC236}">
                <a16:creationId xmlns:a16="http://schemas.microsoft.com/office/drawing/2014/main" id="{EAD78402-50CD-1354-1261-E47B3E65AAC7}"/>
              </a:ext>
            </a:extLst>
          </p:cNvPr>
          <p:cNvSpPr txBox="1"/>
          <p:nvPr/>
        </p:nvSpPr>
        <p:spPr>
          <a:xfrm>
            <a:off x="164007" y="1308772"/>
            <a:ext cx="7337623" cy="707886"/>
          </a:xfrm>
          <a:prstGeom prst="rect">
            <a:avLst/>
          </a:prstGeom>
          <a:noFill/>
        </p:spPr>
        <p:txBody>
          <a:bodyPr wrap="square" rtlCol="0">
            <a:spAutoFit/>
          </a:bodyPr>
          <a:lstStyle/>
          <a:p>
            <a:r>
              <a:rPr lang="en-US" sz="2000" b="1" dirty="0">
                <a:solidFill>
                  <a:srgbClr val="D87300"/>
                </a:solidFill>
              </a:rPr>
              <a:t>3. Description of Images, Comments and/or Discussion </a:t>
            </a:r>
          </a:p>
          <a:p>
            <a:endParaRPr lang="en-US" sz="2000" b="1" dirty="0">
              <a:solidFill>
                <a:srgbClr val="D87300"/>
              </a:solidFill>
            </a:endParaRPr>
          </a:p>
        </p:txBody>
      </p:sp>
    </p:spTree>
    <p:extLst>
      <p:ext uri="{BB962C8B-B14F-4D97-AF65-F5344CB8AC3E}">
        <p14:creationId xmlns:p14="http://schemas.microsoft.com/office/powerpoint/2010/main" val="1957618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E402BBA5-92C2-05A0-4549-C2B768E5A2C2}"/>
              </a:ext>
            </a:extLst>
          </p:cNvPr>
          <p:cNvSpPr txBox="1"/>
          <p:nvPr/>
        </p:nvSpPr>
        <p:spPr>
          <a:xfrm>
            <a:off x="377072" y="1763900"/>
            <a:ext cx="5119388" cy="677108"/>
          </a:xfrm>
          <a:prstGeom prst="rect">
            <a:avLst/>
          </a:prstGeom>
          <a:noFill/>
        </p:spPr>
        <p:txBody>
          <a:bodyPr wrap="square" rtlCol="0">
            <a:spAutoFit/>
          </a:bodyPr>
          <a:lstStyle/>
          <a:p>
            <a:r>
              <a:rPr lang="en-US" sz="2000" b="1" dirty="0">
                <a:solidFill>
                  <a:srgbClr val="D87300"/>
                </a:solidFill>
              </a:rPr>
              <a:t>b) Ultrasound diagnosis of uterine fibroids</a:t>
            </a:r>
            <a:endParaRPr lang="en-US" b="1" dirty="0">
              <a:solidFill>
                <a:srgbClr val="D87300"/>
              </a:solidFill>
            </a:endParaRPr>
          </a:p>
          <a:p>
            <a:endParaRPr lang="en-US" b="1" dirty="0">
              <a:solidFill>
                <a:srgbClr val="D87300"/>
              </a:solidFill>
            </a:endParaRPr>
          </a:p>
        </p:txBody>
      </p:sp>
      <p:sp>
        <p:nvSpPr>
          <p:cNvPr id="19" name="Rectangle 4">
            <a:extLst>
              <a:ext uri="{FF2B5EF4-FFF2-40B4-BE49-F238E27FC236}">
                <a16:creationId xmlns:a16="http://schemas.microsoft.com/office/drawing/2014/main" id="{A00C9E2E-1428-79E6-923E-A347FEEE28BD}"/>
              </a:ext>
            </a:extLst>
          </p:cNvPr>
          <p:cNvSpPr>
            <a:spLocks noChangeArrowheads="1"/>
          </p:cNvSpPr>
          <p:nvPr/>
        </p:nvSpPr>
        <p:spPr bwMode="auto">
          <a:xfrm>
            <a:off x="377072" y="2441008"/>
            <a:ext cx="5160911"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n-US" sz="1800" dirty="0">
                <a:effectLst/>
                <a:latin typeface="Times New Roman" panose="02020603050405020304" pitchFamily="18" charset="0"/>
                <a:ea typeface="Calibri" panose="020F0502020204030204" pitchFamily="34" charset="0"/>
              </a:rPr>
              <a:t>Classically, ultrasound imaging of uterine fibroids is characterized as a solid, rounded, well-defined hypoechoic, heterogeneous lesion within the myometrium, often showing shadows at the edge of the lesion and/or an internal fan-shaped shadow </a:t>
            </a:r>
            <a:endParaRPr kumimoji="0" lang="pt-BR" altLang="pt-BR"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pic>
        <p:nvPicPr>
          <p:cNvPr id="2" name="Imagem 1" descr="Imagem em preto e branco&#10;&#10;Descrição gerada automaticamente com confiança média">
            <a:extLst>
              <a:ext uri="{FF2B5EF4-FFF2-40B4-BE49-F238E27FC236}">
                <a16:creationId xmlns:a16="http://schemas.microsoft.com/office/drawing/2014/main" id="{9EDC664D-1682-F61D-88FE-541AF429C44E}"/>
              </a:ext>
            </a:extLst>
          </p:cNvPr>
          <p:cNvPicPr>
            <a:picLocks noChangeAspect="1"/>
          </p:cNvPicPr>
          <p:nvPr/>
        </p:nvPicPr>
        <p:blipFill rotWithShape="1">
          <a:blip r:embed="rId2"/>
          <a:srcRect l="12297" t="1613" r="12412" b="15056"/>
          <a:stretch/>
        </p:blipFill>
        <p:spPr bwMode="auto">
          <a:xfrm>
            <a:off x="6624426" y="1595018"/>
            <a:ext cx="4796625" cy="2985860"/>
          </a:xfrm>
          <a:prstGeom prst="rect">
            <a:avLst/>
          </a:prstGeom>
          <a:ln>
            <a:noFill/>
          </a:ln>
          <a:extLst>
            <a:ext uri="{53640926-AAD7-44D8-BBD7-CCE9431645EC}">
              <a14:shadowObscured xmlns:a14="http://schemas.microsoft.com/office/drawing/2010/main"/>
            </a:ext>
          </a:extLst>
        </p:spPr>
      </p:pic>
      <p:sp>
        <p:nvSpPr>
          <p:cNvPr id="4" name="CaixaDeTexto 3">
            <a:extLst>
              <a:ext uri="{FF2B5EF4-FFF2-40B4-BE49-F238E27FC236}">
                <a16:creationId xmlns:a16="http://schemas.microsoft.com/office/drawing/2014/main" id="{BBAA22CD-E339-A37F-E309-F3AC21CEB819}"/>
              </a:ext>
            </a:extLst>
          </p:cNvPr>
          <p:cNvSpPr txBox="1"/>
          <p:nvPr/>
        </p:nvSpPr>
        <p:spPr>
          <a:xfrm>
            <a:off x="6624426" y="4723790"/>
            <a:ext cx="4796626" cy="646331"/>
          </a:xfrm>
          <a:prstGeom prst="rect">
            <a:avLst/>
          </a:prstGeom>
          <a:noFill/>
        </p:spPr>
        <p:txBody>
          <a:bodyPr wrap="square">
            <a:spAutoFit/>
          </a:bodyPr>
          <a:lstStyle/>
          <a:p>
            <a:r>
              <a:rPr lang="en-US" sz="1800" b="1" dirty="0">
                <a:solidFill>
                  <a:srgbClr val="000000"/>
                </a:solidFill>
                <a:effectLst/>
                <a:latin typeface="Times New Roman" panose="02020603050405020304" pitchFamily="18" charset="0"/>
                <a:ea typeface="Calibri" panose="020F0502020204030204" pitchFamily="34" charset="0"/>
              </a:rPr>
              <a:t>Figure 1.</a:t>
            </a:r>
            <a:r>
              <a:rPr lang="en-US" sz="1800" dirty="0">
                <a:solidFill>
                  <a:srgbClr val="000000"/>
                </a:solidFill>
                <a:effectLst/>
                <a:latin typeface="Times New Roman" panose="02020603050405020304" pitchFamily="18" charset="0"/>
                <a:ea typeface="Calibri" panose="020F0502020204030204" pitchFamily="34" charset="0"/>
              </a:rPr>
              <a:t> Transvaginal ultrasound image showing a submucosal uterine fibroid</a:t>
            </a:r>
            <a:endParaRPr lang="pt-BR" dirty="0"/>
          </a:p>
        </p:txBody>
      </p:sp>
    </p:spTree>
    <p:extLst>
      <p:ext uri="{BB962C8B-B14F-4D97-AF65-F5344CB8AC3E}">
        <p14:creationId xmlns:p14="http://schemas.microsoft.com/office/powerpoint/2010/main" val="3577238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E402BBA5-92C2-05A0-4549-C2B768E5A2C2}"/>
              </a:ext>
            </a:extLst>
          </p:cNvPr>
          <p:cNvSpPr txBox="1"/>
          <p:nvPr/>
        </p:nvSpPr>
        <p:spPr>
          <a:xfrm>
            <a:off x="377072" y="1763900"/>
            <a:ext cx="5119388" cy="677108"/>
          </a:xfrm>
          <a:prstGeom prst="rect">
            <a:avLst/>
          </a:prstGeom>
          <a:noFill/>
        </p:spPr>
        <p:txBody>
          <a:bodyPr wrap="square" rtlCol="0">
            <a:spAutoFit/>
          </a:bodyPr>
          <a:lstStyle/>
          <a:p>
            <a:r>
              <a:rPr lang="en-US" sz="2000" b="1" dirty="0">
                <a:solidFill>
                  <a:srgbClr val="D87300"/>
                </a:solidFill>
              </a:rPr>
              <a:t>c) Ultrasound color Doppler of uterine fibroids</a:t>
            </a:r>
            <a:endParaRPr lang="en-US" b="1" dirty="0">
              <a:solidFill>
                <a:srgbClr val="D87300"/>
              </a:solidFill>
            </a:endParaRPr>
          </a:p>
          <a:p>
            <a:endParaRPr lang="en-US" b="1" dirty="0">
              <a:solidFill>
                <a:srgbClr val="D87300"/>
              </a:solidFill>
            </a:endParaRPr>
          </a:p>
        </p:txBody>
      </p:sp>
      <p:sp>
        <p:nvSpPr>
          <p:cNvPr id="19" name="Rectangle 4">
            <a:extLst>
              <a:ext uri="{FF2B5EF4-FFF2-40B4-BE49-F238E27FC236}">
                <a16:creationId xmlns:a16="http://schemas.microsoft.com/office/drawing/2014/main" id="{A00C9E2E-1428-79E6-923E-A347FEEE28BD}"/>
              </a:ext>
            </a:extLst>
          </p:cNvPr>
          <p:cNvSpPr>
            <a:spLocks noChangeArrowheads="1"/>
          </p:cNvSpPr>
          <p:nvPr/>
        </p:nvSpPr>
        <p:spPr bwMode="auto">
          <a:xfrm>
            <a:off x="377072" y="2231092"/>
            <a:ext cx="5624233" cy="4626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indent="449580" algn="just">
              <a:lnSpc>
                <a:spcPct val="150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On color Doppler, the circumferential flow around the lesion is often visible (Figure 2). </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addition to revealing the vascularity of fibroids, a study by Fleischer and his colleagues demonstrated that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hypervascular</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fibroids on color Doppler ultrasound have more reduction in size than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isovascular</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or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hypovascular</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fibroids after uterine artery embolization, And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postprocedure</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sonographic imaging showed decreased uterine size and echogenicity and Color Doppler imaging showed a marked decrease in the blood flow to the leiomyoma.</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
        <p:nvSpPr>
          <p:cNvPr id="4" name="CaixaDeTexto 3">
            <a:extLst>
              <a:ext uri="{FF2B5EF4-FFF2-40B4-BE49-F238E27FC236}">
                <a16:creationId xmlns:a16="http://schemas.microsoft.com/office/drawing/2014/main" id="{BBAA22CD-E339-A37F-E309-F3AC21CEB819}"/>
              </a:ext>
            </a:extLst>
          </p:cNvPr>
          <p:cNvSpPr txBox="1"/>
          <p:nvPr/>
        </p:nvSpPr>
        <p:spPr>
          <a:xfrm>
            <a:off x="6624426" y="4448582"/>
            <a:ext cx="4872274" cy="1294393"/>
          </a:xfrm>
          <a:prstGeom prst="rect">
            <a:avLst/>
          </a:prstGeom>
          <a:noFill/>
        </p:spPr>
        <p:txBody>
          <a:bodyPr wrap="square">
            <a:spAutoFit/>
          </a:bodyPr>
          <a:lstStyle/>
          <a:p>
            <a:pPr algn="just">
              <a:lnSpc>
                <a:spcPct val="150000"/>
              </a:lnSpc>
              <a:spcAft>
                <a:spcPts val="8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Figure 2.</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Transvaginal color Doppler ultrasound image showing a submucosal fibroid with circumferential vascularity.</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m 2" descr="Uma imagem contendo Interface gráfica do usuário&#10;&#10;Descrição gerada automaticamente">
            <a:extLst>
              <a:ext uri="{FF2B5EF4-FFF2-40B4-BE49-F238E27FC236}">
                <a16:creationId xmlns:a16="http://schemas.microsoft.com/office/drawing/2014/main" id="{604EF778-5128-CC2D-CE7E-F822E6CA0DD3}"/>
              </a:ext>
            </a:extLst>
          </p:cNvPr>
          <p:cNvPicPr>
            <a:picLocks noChangeAspect="1"/>
          </p:cNvPicPr>
          <p:nvPr/>
        </p:nvPicPr>
        <p:blipFill rotWithShape="1">
          <a:blip r:embed="rId2"/>
          <a:srcRect l="15324" t="15409" r="15435" b="14699"/>
          <a:stretch/>
        </p:blipFill>
        <p:spPr bwMode="auto">
          <a:xfrm>
            <a:off x="6624426" y="1618855"/>
            <a:ext cx="4872274" cy="276671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55231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E402BBA5-92C2-05A0-4549-C2B768E5A2C2}"/>
              </a:ext>
            </a:extLst>
          </p:cNvPr>
          <p:cNvSpPr txBox="1"/>
          <p:nvPr/>
        </p:nvSpPr>
        <p:spPr>
          <a:xfrm>
            <a:off x="377071" y="1763900"/>
            <a:ext cx="10675627" cy="677108"/>
          </a:xfrm>
          <a:prstGeom prst="rect">
            <a:avLst/>
          </a:prstGeom>
          <a:noFill/>
        </p:spPr>
        <p:txBody>
          <a:bodyPr wrap="square" rtlCol="0">
            <a:spAutoFit/>
          </a:bodyPr>
          <a:lstStyle/>
          <a:p>
            <a:r>
              <a:rPr lang="en-US" sz="2000" b="1" dirty="0">
                <a:solidFill>
                  <a:srgbClr val="D87300"/>
                </a:solidFill>
              </a:rPr>
              <a:t>d) Consensus from the Morphological Uterus Sonographic Assessment (MUSA)</a:t>
            </a:r>
            <a:endParaRPr lang="en-US" b="1" dirty="0">
              <a:solidFill>
                <a:srgbClr val="D87300"/>
              </a:solidFill>
            </a:endParaRPr>
          </a:p>
          <a:p>
            <a:endParaRPr lang="en-US" b="1" dirty="0">
              <a:solidFill>
                <a:srgbClr val="D87300"/>
              </a:solidFill>
            </a:endParaRPr>
          </a:p>
        </p:txBody>
      </p:sp>
      <p:graphicFrame>
        <p:nvGraphicFramePr>
          <p:cNvPr id="2" name="Tabela 1">
            <a:extLst>
              <a:ext uri="{FF2B5EF4-FFF2-40B4-BE49-F238E27FC236}">
                <a16:creationId xmlns:a16="http://schemas.microsoft.com/office/drawing/2014/main" id="{33A8F699-87CC-C057-5322-D08D929F30DD}"/>
              </a:ext>
            </a:extLst>
          </p:cNvPr>
          <p:cNvGraphicFramePr>
            <a:graphicFrameLocks noGrp="1"/>
          </p:cNvGraphicFramePr>
          <p:nvPr>
            <p:extLst>
              <p:ext uri="{D42A27DB-BD31-4B8C-83A1-F6EECF244321}">
                <p14:modId xmlns:p14="http://schemas.microsoft.com/office/powerpoint/2010/main" val="3075363233"/>
              </p:ext>
            </p:extLst>
          </p:nvPr>
        </p:nvGraphicFramePr>
        <p:xfrm>
          <a:off x="751852" y="2441008"/>
          <a:ext cx="7797342" cy="4226122"/>
        </p:xfrm>
        <a:graphic>
          <a:graphicData uri="http://schemas.openxmlformats.org/drawingml/2006/table">
            <a:tbl>
              <a:tblPr firstRow="1" firstCol="1" bandRow="1">
                <a:tableStyleId>{5C22544A-7EE6-4342-B048-85BDC9FD1C3A}</a:tableStyleId>
              </a:tblPr>
              <a:tblGrid>
                <a:gridCol w="1400754">
                  <a:extLst>
                    <a:ext uri="{9D8B030D-6E8A-4147-A177-3AD203B41FA5}">
                      <a16:colId xmlns:a16="http://schemas.microsoft.com/office/drawing/2014/main" val="4105435138"/>
                    </a:ext>
                  </a:extLst>
                </a:gridCol>
                <a:gridCol w="3198294">
                  <a:extLst>
                    <a:ext uri="{9D8B030D-6E8A-4147-A177-3AD203B41FA5}">
                      <a16:colId xmlns:a16="http://schemas.microsoft.com/office/drawing/2014/main" val="2137506181"/>
                    </a:ext>
                  </a:extLst>
                </a:gridCol>
                <a:gridCol w="3198294">
                  <a:extLst>
                    <a:ext uri="{9D8B030D-6E8A-4147-A177-3AD203B41FA5}">
                      <a16:colId xmlns:a16="http://schemas.microsoft.com/office/drawing/2014/main" val="4068564401"/>
                    </a:ext>
                  </a:extLst>
                </a:gridCol>
              </a:tblGrid>
              <a:tr h="210841">
                <a:tc>
                  <a:txBody>
                    <a:bodyPr/>
                    <a:lstStyle/>
                    <a:p>
                      <a:pPr algn="ctr">
                        <a:lnSpc>
                          <a:spcPct val="107000"/>
                        </a:lnSpc>
                        <a:spcAft>
                          <a:spcPts val="800"/>
                        </a:spcAft>
                      </a:pPr>
                      <a:r>
                        <a:rPr lang="en-US" sz="1200">
                          <a:effectLst/>
                        </a:rPr>
                        <a:t>Parameters</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7000"/>
                        </a:lnSpc>
                        <a:spcAft>
                          <a:spcPts val="800"/>
                        </a:spcAft>
                      </a:pPr>
                      <a:r>
                        <a:rPr lang="en-US" sz="1200">
                          <a:effectLst/>
                        </a:rPr>
                        <a:t>Criteria</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pt-BR"/>
                    </a:p>
                  </a:txBody>
                  <a:tcPr/>
                </a:tc>
                <a:extLst>
                  <a:ext uri="{0D108BD9-81ED-4DB2-BD59-A6C34878D82A}">
                    <a16:rowId xmlns:a16="http://schemas.microsoft.com/office/drawing/2014/main" val="3618793036"/>
                  </a:ext>
                </a:extLst>
              </a:tr>
              <a:tr h="210841">
                <a:tc>
                  <a:txBody>
                    <a:bodyPr/>
                    <a:lstStyle/>
                    <a:p>
                      <a:pPr algn="ctr">
                        <a:lnSpc>
                          <a:spcPct val="107000"/>
                        </a:lnSpc>
                        <a:spcAft>
                          <a:spcPts val="800"/>
                        </a:spcAft>
                      </a:pPr>
                      <a:r>
                        <a:rPr lang="en-US" sz="1200">
                          <a:effectLst/>
                        </a:rPr>
                        <a:t>Uterus</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just">
                        <a:lnSpc>
                          <a:spcPct val="107000"/>
                        </a:lnSpc>
                        <a:spcAft>
                          <a:spcPts val="800"/>
                        </a:spcAft>
                      </a:pPr>
                      <a:r>
                        <a:rPr lang="en-US" sz="1200">
                          <a:effectLst/>
                        </a:rPr>
                        <a:t>Measurement of length, anteroposterior diameter, transverse diameter and volume</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pt-BR"/>
                    </a:p>
                  </a:txBody>
                  <a:tcPr/>
                </a:tc>
                <a:extLst>
                  <a:ext uri="{0D108BD9-81ED-4DB2-BD59-A6C34878D82A}">
                    <a16:rowId xmlns:a16="http://schemas.microsoft.com/office/drawing/2014/main" val="3821509580"/>
                  </a:ext>
                </a:extLst>
              </a:tr>
              <a:tr h="210841">
                <a:tc>
                  <a:txBody>
                    <a:bodyPr/>
                    <a:lstStyle/>
                    <a:p>
                      <a:pPr algn="ctr">
                        <a:lnSpc>
                          <a:spcPct val="107000"/>
                        </a:lnSpc>
                        <a:spcAft>
                          <a:spcPts val="800"/>
                        </a:spcAft>
                      </a:pPr>
                      <a:r>
                        <a:rPr lang="en-US" sz="1200">
                          <a:effectLst/>
                        </a:rPr>
                        <a:t>Serosal contour</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just">
                        <a:lnSpc>
                          <a:spcPct val="107000"/>
                        </a:lnSpc>
                        <a:spcAft>
                          <a:spcPts val="800"/>
                        </a:spcAft>
                      </a:pPr>
                      <a:r>
                        <a:rPr lang="en-US" sz="1200">
                          <a:effectLst/>
                        </a:rPr>
                        <a:t>Regular or lobulated</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pt-BR"/>
                    </a:p>
                  </a:txBody>
                  <a:tcPr/>
                </a:tc>
                <a:extLst>
                  <a:ext uri="{0D108BD9-81ED-4DB2-BD59-A6C34878D82A}">
                    <a16:rowId xmlns:a16="http://schemas.microsoft.com/office/drawing/2014/main" val="2813133517"/>
                  </a:ext>
                </a:extLst>
              </a:tr>
              <a:tr h="210841">
                <a:tc>
                  <a:txBody>
                    <a:bodyPr/>
                    <a:lstStyle/>
                    <a:p>
                      <a:pPr algn="ctr">
                        <a:lnSpc>
                          <a:spcPct val="107000"/>
                        </a:lnSpc>
                        <a:spcAft>
                          <a:spcPts val="800"/>
                        </a:spcAft>
                      </a:pPr>
                      <a:r>
                        <a:rPr lang="en-US" sz="1200">
                          <a:effectLst/>
                        </a:rPr>
                        <a:t>Myometrial walls</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just">
                        <a:lnSpc>
                          <a:spcPct val="107000"/>
                        </a:lnSpc>
                        <a:spcAft>
                          <a:spcPts val="800"/>
                        </a:spcAft>
                      </a:pPr>
                      <a:r>
                        <a:rPr lang="en-US" sz="1200">
                          <a:effectLst/>
                        </a:rPr>
                        <a:t>Symmetrical or asymmetrical</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pt-BR"/>
                    </a:p>
                  </a:txBody>
                  <a:tcPr/>
                </a:tc>
                <a:extLst>
                  <a:ext uri="{0D108BD9-81ED-4DB2-BD59-A6C34878D82A}">
                    <a16:rowId xmlns:a16="http://schemas.microsoft.com/office/drawing/2014/main" val="3163440388"/>
                  </a:ext>
                </a:extLst>
              </a:tr>
              <a:tr h="431415">
                <a:tc>
                  <a:txBody>
                    <a:bodyPr/>
                    <a:lstStyle/>
                    <a:p>
                      <a:pPr algn="ctr">
                        <a:lnSpc>
                          <a:spcPct val="107000"/>
                        </a:lnSpc>
                        <a:spcAft>
                          <a:spcPts val="800"/>
                        </a:spcAft>
                      </a:pPr>
                      <a:r>
                        <a:rPr lang="en-US" sz="1200">
                          <a:effectLst/>
                        </a:rPr>
                        <a:t>Myometrial echogenicity</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just">
                        <a:lnSpc>
                          <a:spcPct val="107000"/>
                        </a:lnSpc>
                        <a:spcAft>
                          <a:spcPts val="800"/>
                        </a:spcAft>
                      </a:pPr>
                      <a:r>
                        <a:rPr lang="en-US" sz="1200">
                          <a:effectLst/>
                        </a:rPr>
                        <a:t>Homogeneous or heterogeneous</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pt-BR"/>
                    </a:p>
                  </a:txBody>
                  <a:tcPr/>
                </a:tc>
                <a:extLst>
                  <a:ext uri="{0D108BD9-81ED-4DB2-BD59-A6C34878D82A}">
                    <a16:rowId xmlns:a16="http://schemas.microsoft.com/office/drawing/2014/main" val="2027632102"/>
                  </a:ext>
                </a:extLst>
              </a:tr>
              <a:tr h="261941">
                <a:tc rowSpan="8">
                  <a:txBody>
                    <a:bodyPr/>
                    <a:lstStyle/>
                    <a:p>
                      <a:pPr algn="ctr">
                        <a:lnSpc>
                          <a:spcPct val="107000"/>
                        </a:lnSpc>
                        <a:spcAft>
                          <a:spcPts val="800"/>
                        </a:spcAft>
                      </a:pPr>
                      <a:r>
                        <a:rPr lang="en-US" sz="1200">
                          <a:effectLst/>
                        </a:rPr>
                        <a:t> </a:t>
                      </a:r>
                      <a:endParaRPr lang="pt-BR" sz="1100">
                        <a:effectLst/>
                      </a:endParaRPr>
                    </a:p>
                    <a:p>
                      <a:pPr algn="ctr">
                        <a:lnSpc>
                          <a:spcPct val="107000"/>
                        </a:lnSpc>
                        <a:spcAft>
                          <a:spcPts val="800"/>
                        </a:spcAft>
                      </a:pPr>
                      <a:r>
                        <a:rPr lang="en-US" sz="1200">
                          <a:effectLst/>
                        </a:rPr>
                        <a:t> </a:t>
                      </a:r>
                      <a:endParaRPr lang="pt-BR" sz="1100">
                        <a:effectLst/>
                      </a:endParaRPr>
                    </a:p>
                    <a:p>
                      <a:pPr algn="ctr">
                        <a:lnSpc>
                          <a:spcPct val="107000"/>
                        </a:lnSpc>
                        <a:spcAft>
                          <a:spcPts val="800"/>
                        </a:spcAft>
                      </a:pPr>
                      <a:r>
                        <a:rPr lang="en-US" sz="1200">
                          <a:effectLst/>
                        </a:rPr>
                        <a:t> </a:t>
                      </a:r>
                      <a:endParaRPr lang="pt-BR" sz="1100">
                        <a:effectLst/>
                      </a:endParaRPr>
                    </a:p>
                    <a:p>
                      <a:pPr algn="ctr">
                        <a:lnSpc>
                          <a:spcPct val="107000"/>
                        </a:lnSpc>
                        <a:spcAft>
                          <a:spcPts val="800"/>
                        </a:spcAft>
                      </a:pPr>
                      <a:r>
                        <a:rPr lang="en-US" sz="1200">
                          <a:effectLst/>
                        </a:rPr>
                        <a:t> </a:t>
                      </a:r>
                      <a:endParaRPr lang="pt-BR" sz="1100">
                        <a:effectLst/>
                      </a:endParaRPr>
                    </a:p>
                    <a:p>
                      <a:pPr algn="ctr">
                        <a:lnSpc>
                          <a:spcPct val="107000"/>
                        </a:lnSpc>
                        <a:spcAft>
                          <a:spcPts val="800"/>
                        </a:spcAft>
                      </a:pPr>
                      <a:r>
                        <a:rPr lang="en-US" sz="1200">
                          <a:effectLst/>
                        </a:rPr>
                        <a:t> </a:t>
                      </a:r>
                      <a:endParaRPr lang="pt-BR" sz="1100">
                        <a:effectLst/>
                      </a:endParaRPr>
                    </a:p>
                    <a:p>
                      <a:pPr algn="ctr">
                        <a:lnSpc>
                          <a:spcPct val="107000"/>
                        </a:lnSpc>
                        <a:spcAft>
                          <a:spcPts val="800"/>
                        </a:spcAft>
                      </a:pPr>
                      <a:r>
                        <a:rPr lang="en-US" sz="1200">
                          <a:effectLst/>
                        </a:rPr>
                        <a:t> </a:t>
                      </a:r>
                      <a:endParaRPr lang="pt-BR" sz="1100">
                        <a:effectLst/>
                      </a:endParaRPr>
                    </a:p>
                    <a:p>
                      <a:pPr algn="ctr">
                        <a:lnSpc>
                          <a:spcPct val="107000"/>
                        </a:lnSpc>
                        <a:spcAft>
                          <a:spcPts val="800"/>
                        </a:spcAft>
                      </a:pPr>
                      <a:r>
                        <a:rPr lang="en-US" sz="1200">
                          <a:effectLst/>
                        </a:rPr>
                        <a:t>Myometrial lesions</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200">
                          <a:effectLst/>
                        </a:rPr>
                        <a:t>Margin</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1200">
                          <a:effectLst/>
                        </a:rPr>
                        <a:t>Well-defined  or ill-defined</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88671717"/>
                  </a:ext>
                </a:extLst>
              </a:tr>
              <a:tr h="269098">
                <a:tc vMerge="1">
                  <a:txBody>
                    <a:bodyPr/>
                    <a:lstStyle/>
                    <a:p>
                      <a:endParaRPr lang="pt-BR"/>
                    </a:p>
                  </a:txBody>
                  <a:tcPr/>
                </a:tc>
                <a:tc>
                  <a:txBody>
                    <a:bodyPr/>
                    <a:lstStyle/>
                    <a:p>
                      <a:pPr algn="ctr">
                        <a:lnSpc>
                          <a:spcPct val="107000"/>
                        </a:lnSpc>
                        <a:spcAft>
                          <a:spcPts val="800"/>
                        </a:spcAft>
                      </a:pPr>
                      <a:r>
                        <a:rPr lang="en-US" sz="1200">
                          <a:effectLst/>
                        </a:rPr>
                        <a:t>Number of lesions</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1200">
                          <a:effectLst/>
                        </a:rPr>
                        <a:t>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79467993"/>
                  </a:ext>
                </a:extLst>
              </a:tr>
              <a:tr h="493823">
                <a:tc vMerge="1">
                  <a:txBody>
                    <a:bodyPr/>
                    <a:lstStyle/>
                    <a:p>
                      <a:endParaRPr lang="pt-BR"/>
                    </a:p>
                  </a:txBody>
                  <a:tcPr/>
                </a:tc>
                <a:tc>
                  <a:txBody>
                    <a:bodyPr/>
                    <a:lstStyle/>
                    <a:p>
                      <a:pPr algn="ctr">
                        <a:lnSpc>
                          <a:spcPct val="107000"/>
                        </a:lnSpc>
                        <a:spcAft>
                          <a:spcPts val="800"/>
                        </a:spcAft>
                      </a:pPr>
                      <a:r>
                        <a:rPr lang="en-US" sz="1200">
                          <a:effectLst/>
                        </a:rPr>
                        <a:t>Location</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1200">
                          <a:effectLst/>
                        </a:rPr>
                        <a:t>Anterior , posterior, fundal, right or left lateral, or global</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75085457"/>
                  </a:ext>
                </a:extLst>
              </a:tr>
              <a:tr h="290568">
                <a:tc vMerge="1">
                  <a:txBody>
                    <a:bodyPr/>
                    <a:lstStyle/>
                    <a:p>
                      <a:endParaRPr lang="pt-BR"/>
                    </a:p>
                  </a:txBody>
                  <a:tcPr/>
                </a:tc>
                <a:tc>
                  <a:txBody>
                    <a:bodyPr/>
                    <a:lstStyle/>
                    <a:p>
                      <a:pPr algn="ctr">
                        <a:lnSpc>
                          <a:spcPct val="107000"/>
                        </a:lnSpc>
                        <a:spcAft>
                          <a:spcPts val="800"/>
                        </a:spcAft>
                      </a:pPr>
                      <a:r>
                        <a:rPr lang="en-US" sz="1200">
                          <a:effectLst/>
                        </a:rPr>
                        <a:t>Type</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200">
                          <a:effectLst/>
                        </a:rPr>
                        <a:t>According to FIGO classification</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63987885"/>
                  </a:ext>
                </a:extLst>
              </a:tr>
              <a:tr h="297725">
                <a:tc vMerge="1">
                  <a:txBody>
                    <a:bodyPr/>
                    <a:lstStyle/>
                    <a:p>
                      <a:endParaRPr lang="pt-BR"/>
                    </a:p>
                  </a:txBody>
                  <a:tcPr/>
                </a:tc>
                <a:tc>
                  <a:txBody>
                    <a:bodyPr/>
                    <a:lstStyle/>
                    <a:p>
                      <a:pPr algn="ctr">
                        <a:lnSpc>
                          <a:spcPct val="107000"/>
                        </a:lnSpc>
                        <a:spcAft>
                          <a:spcPts val="800"/>
                        </a:spcAft>
                      </a:pPr>
                      <a:r>
                        <a:rPr lang="en-US" sz="1200">
                          <a:effectLst/>
                        </a:rPr>
                        <a:t>Size</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1200">
                          <a:effectLst/>
                        </a:rPr>
                        <a:t>Three perpendicular diameters</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0277482"/>
                  </a:ext>
                </a:extLst>
              </a:tr>
              <a:tr h="493823">
                <a:tc vMerge="1">
                  <a:txBody>
                    <a:bodyPr/>
                    <a:lstStyle/>
                    <a:p>
                      <a:endParaRPr lang="pt-BR"/>
                    </a:p>
                  </a:txBody>
                  <a:tcPr/>
                </a:tc>
                <a:tc>
                  <a:txBody>
                    <a:bodyPr/>
                    <a:lstStyle/>
                    <a:p>
                      <a:pPr algn="ctr">
                        <a:lnSpc>
                          <a:spcPct val="107000"/>
                        </a:lnSpc>
                        <a:spcAft>
                          <a:spcPts val="800"/>
                        </a:spcAft>
                      </a:pPr>
                      <a:r>
                        <a:rPr lang="en-US" sz="1200">
                          <a:effectLst/>
                        </a:rPr>
                        <a:t>Outer lesion-free margin</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1200">
                          <a:effectLst/>
                        </a:rPr>
                        <a:t>Distance from the serosal surface</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8595683"/>
                  </a:ext>
                </a:extLst>
              </a:tr>
              <a:tr h="412950">
                <a:tc vMerge="1">
                  <a:txBody>
                    <a:bodyPr/>
                    <a:lstStyle/>
                    <a:p>
                      <a:endParaRPr lang="pt-BR"/>
                    </a:p>
                  </a:txBody>
                  <a:tcPr/>
                </a:tc>
                <a:tc>
                  <a:txBody>
                    <a:bodyPr/>
                    <a:lstStyle/>
                    <a:p>
                      <a:pPr algn="ctr">
                        <a:lnSpc>
                          <a:spcPct val="107000"/>
                        </a:lnSpc>
                        <a:spcAft>
                          <a:spcPts val="800"/>
                        </a:spcAft>
                      </a:pPr>
                      <a:r>
                        <a:rPr lang="en-US" sz="1200">
                          <a:effectLst/>
                        </a:rPr>
                        <a:t>Inner lesion-free margin</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1200">
                          <a:effectLst/>
                        </a:rPr>
                        <a:t>Distance from the endometrial surface</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9848757"/>
                  </a:ext>
                </a:extLst>
              </a:tr>
              <a:tr h="431415">
                <a:tc vMerge="1">
                  <a:txBody>
                    <a:bodyPr/>
                    <a:lstStyle/>
                    <a:p>
                      <a:endParaRPr lang="pt-BR"/>
                    </a:p>
                  </a:txBody>
                  <a:tcPr/>
                </a:tc>
                <a:tc>
                  <a:txBody>
                    <a:bodyPr/>
                    <a:lstStyle/>
                    <a:p>
                      <a:pPr algn="ctr">
                        <a:lnSpc>
                          <a:spcPct val="107000"/>
                        </a:lnSpc>
                        <a:spcAft>
                          <a:spcPts val="800"/>
                        </a:spcAft>
                      </a:pPr>
                      <a:r>
                        <a:rPr lang="en-US" sz="1200">
                          <a:effectLst/>
                        </a:rPr>
                        <a:t>Echogenicity</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200" dirty="0">
                          <a:effectLst/>
                        </a:rPr>
                        <a:t>Hypoechogenic, </a:t>
                      </a:r>
                      <a:r>
                        <a:rPr lang="en-US" sz="1200" dirty="0" err="1">
                          <a:effectLst/>
                        </a:rPr>
                        <a:t>isoechogenic</a:t>
                      </a:r>
                      <a:r>
                        <a:rPr lang="en-US" sz="1200" dirty="0">
                          <a:effectLst/>
                        </a:rPr>
                        <a:t> or hyperechogenic.</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12539788"/>
                  </a:ext>
                </a:extLst>
              </a:tr>
            </a:tbl>
          </a:graphicData>
        </a:graphic>
      </p:graphicFrame>
    </p:spTree>
    <p:extLst>
      <p:ext uri="{BB962C8B-B14F-4D97-AF65-F5344CB8AC3E}">
        <p14:creationId xmlns:p14="http://schemas.microsoft.com/office/powerpoint/2010/main" val="2448268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E402BBA5-92C2-05A0-4549-C2B768E5A2C2}"/>
              </a:ext>
            </a:extLst>
          </p:cNvPr>
          <p:cNvSpPr txBox="1"/>
          <p:nvPr/>
        </p:nvSpPr>
        <p:spPr>
          <a:xfrm>
            <a:off x="377072" y="1399915"/>
            <a:ext cx="7204458" cy="677108"/>
          </a:xfrm>
          <a:prstGeom prst="rect">
            <a:avLst/>
          </a:prstGeom>
          <a:noFill/>
        </p:spPr>
        <p:txBody>
          <a:bodyPr wrap="square" rtlCol="0">
            <a:spAutoFit/>
          </a:bodyPr>
          <a:lstStyle/>
          <a:p>
            <a:r>
              <a:rPr lang="en-US" sz="2000" b="1" dirty="0">
                <a:solidFill>
                  <a:srgbClr val="D87300"/>
                </a:solidFill>
              </a:rPr>
              <a:t>e) Key points for the surgical treatment of fibroids</a:t>
            </a:r>
            <a:endParaRPr lang="en-US" b="1" dirty="0">
              <a:solidFill>
                <a:srgbClr val="D87300"/>
              </a:solidFill>
            </a:endParaRPr>
          </a:p>
          <a:p>
            <a:endParaRPr lang="en-US" b="1" dirty="0">
              <a:solidFill>
                <a:srgbClr val="D87300"/>
              </a:solidFill>
            </a:endParaRPr>
          </a:p>
        </p:txBody>
      </p:sp>
      <p:sp>
        <p:nvSpPr>
          <p:cNvPr id="19" name="Rectangle 4">
            <a:extLst>
              <a:ext uri="{FF2B5EF4-FFF2-40B4-BE49-F238E27FC236}">
                <a16:creationId xmlns:a16="http://schemas.microsoft.com/office/drawing/2014/main" id="{A00C9E2E-1428-79E6-923E-A347FEEE28BD}"/>
              </a:ext>
            </a:extLst>
          </p:cNvPr>
          <p:cNvSpPr>
            <a:spLocks noChangeArrowheads="1"/>
          </p:cNvSpPr>
          <p:nvPr/>
        </p:nvSpPr>
        <p:spPr bwMode="auto">
          <a:xfrm>
            <a:off x="495000" y="2372610"/>
            <a:ext cx="5601000"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n-US" sz="1600" dirty="0">
                <a:effectLst/>
                <a:latin typeface="Times New Roman" panose="02020603050405020304" pitchFamily="18" charset="0"/>
                <a:ea typeface="Calibri" panose="020F0502020204030204" pitchFamily="34" charset="0"/>
              </a:rPr>
              <a:t>It is recommended to measure the uterus in its longitudinal, anteroposterior and transverse diameters, as this provides the uterine volume in cm</a:t>
            </a:r>
            <a:r>
              <a:rPr lang="en-US" sz="1600" baseline="30000" dirty="0">
                <a:effectLst/>
                <a:latin typeface="Times New Roman" panose="02020603050405020304" pitchFamily="18" charset="0"/>
                <a:ea typeface="Calibri" panose="020F0502020204030204" pitchFamily="34" charset="0"/>
              </a:rPr>
              <a:t>3</a:t>
            </a:r>
            <a:r>
              <a:rPr lang="en-US" sz="1600" dirty="0">
                <a:effectLst/>
                <a:latin typeface="Times New Roman" panose="02020603050405020304" pitchFamily="18" charset="0"/>
                <a:ea typeface="Calibri" panose="020F0502020204030204" pitchFamily="34" charset="0"/>
              </a:rPr>
              <a:t>, which is extremely useful in surgical planning (Figure 3). As the due diligence of transvaginal ultrasound becomes significantly less than MRI at volumes &gt;375 ml. </a:t>
            </a:r>
            <a:endParaRPr kumimoji="0" lang="pt-BR" altLang="pt-BR"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
        <p:nvSpPr>
          <p:cNvPr id="5" name="CaixaDeTexto 4">
            <a:extLst>
              <a:ext uri="{FF2B5EF4-FFF2-40B4-BE49-F238E27FC236}">
                <a16:creationId xmlns:a16="http://schemas.microsoft.com/office/drawing/2014/main" id="{E5C8E667-61B2-01F2-5869-B231993ED8A7}"/>
              </a:ext>
            </a:extLst>
          </p:cNvPr>
          <p:cNvSpPr txBox="1"/>
          <p:nvPr/>
        </p:nvSpPr>
        <p:spPr>
          <a:xfrm>
            <a:off x="377072" y="1941723"/>
            <a:ext cx="7204458" cy="677108"/>
          </a:xfrm>
          <a:prstGeom prst="rect">
            <a:avLst/>
          </a:prstGeom>
          <a:noFill/>
        </p:spPr>
        <p:txBody>
          <a:bodyPr wrap="square" rtlCol="0">
            <a:spAutoFit/>
          </a:bodyPr>
          <a:lstStyle/>
          <a:p>
            <a:r>
              <a:rPr lang="en-US" sz="2000" b="1" dirty="0">
                <a:solidFill>
                  <a:srgbClr val="D87300"/>
                </a:solidFill>
              </a:rPr>
              <a:t>e.1) Uterine volume</a:t>
            </a:r>
            <a:endParaRPr lang="en-US" b="1" dirty="0">
              <a:solidFill>
                <a:srgbClr val="D87300"/>
              </a:solidFill>
            </a:endParaRPr>
          </a:p>
          <a:p>
            <a:endParaRPr lang="en-US" b="1" dirty="0">
              <a:solidFill>
                <a:srgbClr val="D87300"/>
              </a:solidFill>
            </a:endParaRPr>
          </a:p>
        </p:txBody>
      </p:sp>
      <p:pic>
        <p:nvPicPr>
          <p:cNvPr id="6" name="Imagem 5" descr="Uma imagem contendo Texto&#10;&#10;Descrição gerada automaticamente">
            <a:extLst>
              <a:ext uri="{FF2B5EF4-FFF2-40B4-BE49-F238E27FC236}">
                <a16:creationId xmlns:a16="http://schemas.microsoft.com/office/drawing/2014/main" id="{0357F353-DF9F-638C-7911-F762E0F7A20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70" t="13547" r="1882" b="4055"/>
          <a:stretch/>
        </p:blipFill>
        <p:spPr bwMode="auto">
          <a:xfrm>
            <a:off x="6637537" y="1738469"/>
            <a:ext cx="5170623" cy="3357314"/>
          </a:xfrm>
          <a:prstGeom prst="rect">
            <a:avLst/>
          </a:prstGeom>
          <a:noFill/>
          <a:ln>
            <a:noFill/>
          </a:ln>
          <a:extLst>
            <a:ext uri="{53640926-AAD7-44D8-BBD7-CCE9431645EC}">
              <a14:shadowObscured xmlns:a14="http://schemas.microsoft.com/office/drawing/2010/main"/>
            </a:ext>
          </a:extLst>
        </p:spPr>
      </p:pic>
      <p:sp>
        <p:nvSpPr>
          <p:cNvPr id="11" name="CaixaDeTexto 10">
            <a:extLst>
              <a:ext uri="{FF2B5EF4-FFF2-40B4-BE49-F238E27FC236}">
                <a16:creationId xmlns:a16="http://schemas.microsoft.com/office/drawing/2014/main" id="{E6446A58-B432-8E75-4F81-C88B369BA0C6}"/>
              </a:ext>
            </a:extLst>
          </p:cNvPr>
          <p:cNvSpPr txBox="1"/>
          <p:nvPr/>
        </p:nvSpPr>
        <p:spPr>
          <a:xfrm>
            <a:off x="6637537" y="5152626"/>
            <a:ext cx="5177390" cy="704104"/>
          </a:xfrm>
          <a:prstGeom prst="rect">
            <a:avLst/>
          </a:prstGeom>
          <a:noFill/>
        </p:spPr>
        <p:txBody>
          <a:bodyPr wrap="square">
            <a:spAutoFit/>
          </a:bodyPr>
          <a:lstStyle/>
          <a:p>
            <a:pPr algn="just">
              <a:lnSpc>
                <a:spcPct val="150000"/>
              </a:lnSpc>
              <a:spcAft>
                <a:spcPts val="80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Figure 3.</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Transvaginal ultrasound image in transverse and longitudinal sections showing the measurement of the uterus.</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CaixaDeTexto 1">
            <a:extLst>
              <a:ext uri="{FF2B5EF4-FFF2-40B4-BE49-F238E27FC236}">
                <a16:creationId xmlns:a16="http://schemas.microsoft.com/office/drawing/2014/main" id="{158B4A8A-A74D-20F9-5C0A-89FDA571EE5E}"/>
              </a:ext>
            </a:extLst>
          </p:cNvPr>
          <p:cNvSpPr txBox="1"/>
          <p:nvPr/>
        </p:nvSpPr>
        <p:spPr>
          <a:xfrm>
            <a:off x="383840" y="3880715"/>
            <a:ext cx="2368238" cy="677108"/>
          </a:xfrm>
          <a:prstGeom prst="rect">
            <a:avLst/>
          </a:prstGeom>
          <a:noFill/>
        </p:spPr>
        <p:txBody>
          <a:bodyPr wrap="square" rtlCol="0">
            <a:spAutoFit/>
          </a:bodyPr>
          <a:lstStyle/>
          <a:p>
            <a:r>
              <a:rPr lang="en-US" sz="2000" b="1" dirty="0">
                <a:solidFill>
                  <a:srgbClr val="D87300"/>
                </a:solidFill>
              </a:rPr>
              <a:t>e.2) Number</a:t>
            </a:r>
            <a:endParaRPr lang="en-US" b="1" dirty="0">
              <a:solidFill>
                <a:srgbClr val="D87300"/>
              </a:solidFill>
            </a:endParaRPr>
          </a:p>
          <a:p>
            <a:endParaRPr lang="en-US" b="1" dirty="0">
              <a:solidFill>
                <a:srgbClr val="D87300"/>
              </a:solidFill>
            </a:endParaRPr>
          </a:p>
        </p:txBody>
      </p:sp>
      <p:sp>
        <p:nvSpPr>
          <p:cNvPr id="3" name="Rectangle 4">
            <a:extLst>
              <a:ext uri="{FF2B5EF4-FFF2-40B4-BE49-F238E27FC236}">
                <a16:creationId xmlns:a16="http://schemas.microsoft.com/office/drawing/2014/main" id="{C2464F79-3819-6572-D5A0-CB587818C8A2}"/>
              </a:ext>
            </a:extLst>
          </p:cNvPr>
          <p:cNvSpPr>
            <a:spLocks noChangeArrowheads="1"/>
          </p:cNvSpPr>
          <p:nvPr/>
        </p:nvSpPr>
        <p:spPr bwMode="auto">
          <a:xfrm>
            <a:off x="266329" y="4219269"/>
            <a:ext cx="6300185" cy="2687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indent="449580" algn="just">
              <a:lnSpc>
                <a:spcPct val="150000"/>
              </a:lnSpc>
              <a:spcAft>
                <a:spcPts val="80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The description of the number of fibroids will determine whether fibroid resection is feasible for symptom control. When numerous, consider reporting a range of 10 to 20. Although it is not necessary to describe all lesions, a minimum number should be chosen</a:t>
            </a:r>
            <a:r>
              <a:rPr lang="en-US" sz="1600" baseline="30000" dirty="0">
                <a:effectLst/>
                <a:latin typeface="Times New Roman" panose="02020603050405020304" pitchFamily="18" charset="0"/>
                <a:ea typeface="Calibri" panose="020F0502020204030204" pitchFamily="34" charset="0"/>
                <a:cs typeface="Times New Roman" panose="02020603050405020304" pitchFamily="18" charset="0"/>
              </a:rPr>
              <a:t>27</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Most publications have suggested the description of up to four non-submucous fibroids and all submucous fibroids.</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89338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4">
            <a:extLst>
              <a:ext uri="{FF2B5EF4-FFF2-40B4-BE49-F238E27FC236}">
                <a16:creationId xmlns:a16="http://schemas.microsoft.com/office/drawing/2014/main" id="{A00C9E2E-1428-79E6-923E-A347FEEE28BD}"/>
              </a:ext>
            </a:extLst>
          </p:cNvPr>
          <p:cNvSpPr>
            <a:spLocks noChangeArrowheads="1"/>
          </p:cNvSpPr>
          <p:nvPr/>
        </p:nvSpPr>
        <p:spPr bwMode="auto">
          <a:xfrm>
            <a:off x="377073" y="1557653"/>
            <a:ext cx="5601000" cy="338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indent="449580" algn="just">
              <a:lnSpc>
                <a:spcPct val="150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It is recommended that each fibroid described in the report be systematically measured in three orthogonal planes, to obtain the volume of the nodule in cm</a:t>
            </a:r>
            <a:r>
              <a:rPr lang="en-US" sz="1800" baseline="30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the size of the fibroids helps the gynecologist to estimate the probability that fibroids are the direct cause of the patient’s symptoms and determine the best surgical approach (Figure 4).</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
        <p:nvSpPr>
          <p:cNvPr id="5" name="CaixaDeTexto 4">
            <a:extLst>
              <a:ext uri="{FF2B5EF4-FFF2-40B4-BE49-F238E27FC236}">
                <a16:creationId xmlns:a16="http://schemas.microsoft.com/office/drawing/2014/main" id="{E5C8E667-61B2-01F2-5869-B231993ED8A7}"/>
              </a:ext>
            </a:extLst>
          </p:cNvPr>
          <p:cNvSpPr txBox="1"/>
          <p:nvPr/>
        </p:nvSpPr>
        <p:spPr>
          <a:xfrm>
            <a:off x="377073" y="1343093"/>
            <a:ext cx="7204458" cy="677108"/>
          </a:xfrm>
          <a:prstGeom prst="rect">
            <a:avLst/>
          </a:prstGeom>
          <a:noFill/>
        </p:spPr>
        <p:txBody>
          <a:bodyPr wrap="square" rtlCol="0">
            <a:spAutoFit/>
          </a:bodyPr>
          <a:lstStyle/>
          <a:p>
            <a:r>
              <a:rPr lang="en-US" sz="2000" b="1" dirty="0">
                <a:solidFill>
                  <a:srgbClr val="D87300"/>
                </a:solidFill>
              </a:rPr>
              <a:t>e.3) Size</a:t>
            </a:r>
            <a:endParaRPr lang="en-US" b="1" dirty="0">
              <a:solidFill>
                <a:srgbClr val="D87300"/>
              </a:solidFill>
            </a:endParaRPr>
          </a:p>
          <a:p>
            <a:endParaRPr lang="en-US" b="1" dirty="0">
              <a:solidFill>
                <a:srgbClr val="D87300"/>
              </a:solidFill>
            </a:endParaRPr>
          </a:p>
        </p:txBody>
      </p:sp>
      <p:sp>
        <p:nvSpPr>
          <p:cNvPr id="11" name="CaixaDeTexto 10">
            <a:extLst>
              <a:ext uri="{FF2B5EF4-FFF2-40B4-BE49-F238E27FC236}">
                <a16:creationId xmlns:a16="http://schemas.microsoft.com/office/drawing/2014/main" id="{E6446A58-B432-8E75-4F81-C88B369BA0C6}"/>
              </a:ext>
            </a:extLst>
          </p:cNvPr>
          <p:cNvSpPr txBox="1"/>
          <p:nvPr/>
        </p:nvSpPr>
        <p:spPr>
          <a:xfrm>
            <a:off x="6637537" y="5152626"/>
            <a:ext cx="5177390" cy="704104"/>
          </a:xfrm>
          <a:prstGeom prst="rect">
            <a:avLst/>
          </a:prstGeom>
          <a:noFill/>
        </p:spPr>
        <p:txBody>
          <a:bodyPr wrap="square">
            <a:spAutoFit/>
          </a:bodyPr>
          <a:lstStyle/>
          <a:p>
            <a:pPr algn="just">
              <a:lnSpc>
                <a:spcPct val="150000"/>
              </a:lnSpc>
              <a:spcAft>
                <a:spcPts val="8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Figure 4. Transvaginal ultrasound image in longitudinal section showing the fibroid with recorded dimensions.</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m 2" descr="Foto em preto e branco&#10;&#10;Descrição gerada automaticamente com confiança média">
            <a:extLst>
              <a:ext uri="{FF2B5EF4-FFF2-40B4-BE49-F238E27FC236}">
                <a16:creationId xmlns:a16="http://schemas.microsoft.com/office/drawing/2014/main" id="{4A651278-6B73-4BDB-79FF-35DBC9BEA0C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083" b="14047"/>
          <a:stretch/>
        </p:blipFill>
        <p:spPr bwMode="auto">
          <a:xfrm>
            <a:off x="6637536" y="1699987"/>
            <a:ext cx="5136507" cy="3271507"/>
          </a:xfrm>
          <a:prstGeom prst="rect">
            <a:avLst/>
          </a:prstGeom>
          <a:noFill/>
          <a:ln>
            <a:noFill/>
          </a:ln>
          <a:extLst>
            <a:ext uri="{53640926-AAD7-44D8-BBD7-CCE9431645EC}">
              <a14:shadowObscured xmlns:a14="http://schemas.microsoft.com/office/drawing/2010/main"/>
            </a:ext>
          </a:extLst>
        </p:spPr>
      </p:pic>
      <p:sp>
        <p:nvSpPr>
          <p:cNvPr id="2" name="CaixaDeTexto 1">
            <a:extLst>
              <a:ext uri="{FF2B5EF4-FFF2-40B4-BE49-F238E27FC236}">
                <a16:creationId xmlns:a16="http://schemas.microsoft.com/office/drawing/2014/main" id="{D0796FAE-D898-E3F6-1CB9-E55A97C6B9C5}"/>
              </a:ext>
            </a:extLst>
          </p:cNvPr>
          <p:cNvSpPr txBox="1"/>
          <p:nvPr/>
        </p:nvSpPr>
        <p:spPr>
          <a:xfrm>
            <a:off x="377073" y="4475518"/>
            <a:ext cx="2250717" cy="677108"/>
          </a:xfrm>
          <a:prstGeom prst="rect">
            <a:avLst/>
          </a:prstGeom>
          <a:noFill/>
        </p:spPr>
        <p:txBody>
          <a:bodyPr wrap="square" rtlCol="0">
            <a:spAutoFit/>
          </a:bodyPr>
          <a:lstStyle/>
          <a:p>
            <a:r>
              <a:rPr lang="en-US" sz="2000" b="1" dirty="0">
                <a:solidFill>
                  <a:srgbClr val="D87300"/>
                </a:solidFill>
              </a:rPr>
              <a:t>e.4) Location</a:t>
            </a:r>
            <a:endParaRPr lang="en-US" b="1" dirty="0">
              <a:solidFill>
                <a:srgbClr val="D87300"/>
              </a:solidFill>
            </a:endParaRPr>
          </a:p>
          <a:p>
            <a:endParaRPr lang="en-US" b="1" dirty="0">
              <a:solidFill>
                <a:srgbClr val="D87300"/>
              </a:solidFill>
            </a:endParaRPr>
          </a:p>
        </p:txBody>
      </p:sp>
      <p:sp>
        <p:nvSpPr>
          <p:cNvPr id="6" name="CaixaDeTexto 5">
            <a:extLst>
              <a:ext uri="{FF2B5EF4-FFF2-40B4-BE49-F238E27FC236}">
                <a16:creationId xmlns:a16="http://schemas.microsoft.com/office/drawing/2014/main" id="{DF09A693-C38B-9827-ADAD-47048806A6CD}"/>
              </a:ext>
            </a:extLst>
          </p:cNvPr>
          <p:cNvSpPr txBox="1"/>
          <p:nvPr/>
        </p:nvSpPr>
        <p:spPr>
          <a:xfrm>
            <a:off x="213285" y="4702185"/>
            <a:ext cx="6094520" cy="2125390"/>
          </a:xfrm>
          <a:prstGeom prst="rect">
            <a:avLst/>
          </a:prstGeom>
          <a:noFill/>
        </p:spPr>
        <p:txBody>
          <a:bodyPr wrap="square">
            <a:spAutoFit/>
          </a:bodyPr>
          <a:lstStyle/>
          <a:p>
            <a:pPr indent="449580" algn="just">
              <a:lnSpc>
                <a:spcPct val="150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It is essential to registry the location of the nodule on the anterior, posterior, right or left lateral wall, uterine fundus or global. For example, when the fibroid is located on the lateral wall or in the uterine fundus, there is a greater degree of complexity in the hysteroscopic surgical technique .</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67359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4">
            <a:extLst>
              <a:ext uri="{FF2B5EF4-FFF2-40B4-BE49-F238E27FC236}">
                <a16:creationId xmlns:a16="http://schemas.microsoft.com/office/drawing/2014/main" id="{A00C9E2E-1428-79E6-923E-A347FEEE28BD}"/>
              </a:ext>
            </a:extLst>
          </p:cNvPr>
          <p:cNvSpPr>
            <a:spLocks noChangeArrowheads="1"/>
          </p:cNvSpPr>
          <p:nvPr/>
        </p:nvSpPr>
        <p:spPr bwMode="auto">
          <a:xfrm>
            <a:off x="314929" y="1995583"/>
            <a:ext cx="5908317" cy="5042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indent="449580" algn="just">
              <a:lnSpc>
                <a:spcPct val="150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Submucous fibroids (FIGO 0, FIGO 1 and FIGO 2) are a frequent cause of menorrhagia and dysmenorrhea, as they project into the endometrial cavity. For women with a desire for pregnancy, submucous fibroids can also be a cause of infertility or miscarriage</a:t>
            </a:r>
            <a:r>
              <a:rPr lang="en-US" sz="1800" baseline="30000" dirty="0">
                <a:effectLst/>
                <a:latin typeface="Times New Roman" panose="02020603050405020304" pitchFamily="18" charset="0"/>
                <a:ea typeface="Calibri" panose="020F0502020204030204" pitchFamily="34" charset="0"/>
                <a:cs typeface="Times New Roman" panose="02020603050405020304" pitchFamily="18" charset="0"/>
              </a:rPr>
              <a:t>30</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Due to this, submucous fibroids require surgical treatment, regardless of size. Treatment often includes hysteroscopic resection. Occasionally, hysterectomy may be an option for symptomatic patients with no reproductive desire. Hysteroscopic myomectomy of a bulky FIGO 2 fibroid can be difficult and may require a two-step surgery or uterine artery embolization (Figure 5).</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
        <p:nvSpPr>
          <p:cNvPr id="5" name="CaixaDeTexto 4">
            <a:extLst>
              <a:ext uri="{FF2B5EF4-FFF2-40B4-BE49-F238E27FC236}">
                <a16:creationId xmlns:a16="http://schemas.microsoft.com/office/drawing/2014/main" id="{E5C8E667-61B2-01F2-5869-B231993ED8A7}"/>
              </a:ext>
            </a:extLst>
          </p:cNvPr>
          <p:cNvSpPr txBox="1"/>
          <p:nvPr/>
        </p:nvSpPr>
        <p:spPr>
          <a:xfrm>
            <a:off x="377073" y="1511076"/>
            <a:ext cx="7204458" cy="400110"/>
          </a:xfrm>
          <a:prstGeom prst="rect">
            <a:avLst/>
          </a:prstGeom>
          <a:noFill/>
        </p:spPr>
        <p:txBody>
          <a:bodyPr wrap="square" rtlCol="0">
            <a:spAutoFit/>
          </a:bodyPr>
          <a:lstStyle/>
          <a:p>
            <a:r>
              <a:rPr lang="en-US" sz="2000" b="1" dirty="0">
                <a:solidFill>
                  <a:srgbClr val="D87300"/>
                </a:solidFill>
              </a:rPr>
              <a:t>e.5) Type of fibroid based on FIGO classification</a:t>
            </a:r>
            <a:endParaRPr lang="en-US" b="1" dirty="0">
              <a:solidFill>
                <a:srgbClr val="D87300"/>
              </a:solidFill>
            </a:endParaRPr>
          </a:p>
        </p:txBody>
      </p:sp>
      <p:sp>
        <p:nvSpPr>
          <p:cNvPr id="11" name="CaixaDeTexto 10">
            <a:extLst>
              <a:ext uri="{FF2B5EF4-FFF2-40B4-BE49-F238E27FC236}">
                <a16:creationId xmlns:a16="http://schemas.microsoft.com/office/drawing/2014/main" id="{E6446A58-B432-8E75-4F81-C88B369BA0C6}"/>
              </a:ext>
            </a:extLst>
          </p:cNvPr>
          <p:cNvSpPr txBox="1"/>
          <p:nvPr/>
        </p:nvSpPr>
        <p:spPr>
          <a:xfrm>
            <a:off x="6637536" y="4673697"/>
            <a:ext cx="5177390" cy="1027269"/>
          </a:xfrm>
          <a:prstGeom prst="rect">
            <a:avLst/>
          </a:prstGeom>
          <a:noFill/>
        </p:spPr>
        <p:txBody>
          <a:bodyPr wrap="square">
            <a:spAutoFit/>
          </a:bodyPr>
          <a:lstStyle/>
          <a:p>
            <a:pPr algn="just">
              <a:lnSpc>
                <a:spcPct val="150000"/>
              </a:lnSpc>
              <a:spcAft>
                <a:spcPts val="8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Figure 5. Transvaginal ultrasound image in longitudinal section showing the submucous fibroid (FIGO 2) with an intramural component greater than 50%.</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m 2" descr="Tela de computador com fundo preto&#10;&#10;Descrição gerada automaticamente com confiança média">
            <a:extLst>
              <a:ext uri="{FF2B5EF4-FFF2-40B4-BE49-F238E27FC236}">
                <a16:creationId xmlns:a16="http://schemas.microsoft.com/office/drawing/2014/main" id="{0F5EEF47-1D6F-1325-8730-B8F92924D6F8}"/>
              </a:ext>
            </a:extLst>
          </p:cNvPr>
          <p:cNvPicPr>
            <a:picLocks noChangeAspect="1"/>
          </p:cNvPicPr>
          <p:nvPr/>
        </p:nvPicPr>
        <p:blipFill rotWithShape="1">
          <a:blip r:embed="rId2"/>
          <a:srcRect l="15146" t="15886" r="15146" b="7525"/>
          <a:stretch/>
        </p:blipFill>
        <p:spPr bwMode="auto">
          <a:xfrm>
            <a:off x="6637536" y="1511076"/>
            <a:ext cx="5117432" cy="3162621"/>
          </a:xfrm>
          <a:prstGeom prst="rect">
            <a:avLst/>
          </a:prstGeom>
          <a:ln>
            <a:noFill/>
          </a:ln>
          <a:extLst>
            <a:ext uri="{53640926-AAD7-44D8-BBD7-CCE9431645EC}">
              <a14:shadowObscured xmlns:a14="http://schemas.microsoft.com/office/drawing/2010/main"/>
            </a:ext>
          </a:extLst>
        </p:spPr>
      </p:pic>
      <p:sp>
        <p:nvSpPr>
          <p:cNvPr id="6" name="Caixa de Texto 18">
            <a:extLst>
              <a:ext uri="{FF2B5EF4-FFF2-40B4-BE49-F238E27FC236}">
                <a16:creationId xmlns:a16="http://schemas.microsoft.com/office/drawing/2014/main" id="{861D90F0-5176-50FA-EA25-308663D6B754}"/>
              </a:ext>
            </a:extLst>
          </p:cNvPr>
          <p:cNvSpPr txBox="1"/>
          <p:nvPr/>
        </p:nvSpPr>
        <p:spPr>
          <a:xfrm>
            <a:off x="8025540" y="2772392"/>
            <a:ext cx="579755" cy="425450"/>
          </a:xfrm>
          <a:prstGeom prst="rect">
            <a:avLst/>
          </a:prstGeom>
          <a:noFill/>
          <a:ln>
            <a:noFill/>
          </a:ln>
        </p:spPr>
        <p:txBody>
          <a:bodyPr rot="0" spcFirstLastPara="0" vert="horz" wrap="none" lIns="91440" tIns="45720" rIns="91440" bIns="45720" numCol="1" spcCol="0" rtlCol="0" fromWordArt="0" anchor="t" anchorCtr="0" forceAA="0" compatLnSpc="1">
            <a:prstTxWarp prst="textNoShape">
              <a:avLst/>
            </a:prstTxWarp>
            <a:spAutoFit/>
          </a:bodyPr>
          <a:lstStyle/>
          <a:p>
            <a:pPr algn="ctr">
              <a:lnSpc>
                <a:spcPct val="150000"/>
              </a:lnSpc>
              <a:spcAft>
                <a:spcPts val="800"/>
              </a:spcAft>
            </a:pPr>
            <a:r>
              <a:rPr lang="pt-BR" sz="1000" b="1" spc="50">
                <a:ln>
                  <a:noFill/>
                </a:ln>
                <a:solidFill>
                  <a:srgbClr val="E7E6E6"/>
                </a:solidFill>
                <a:effectLst>
                  <a:outerShdw blurRad="63500" dist="50800" dir="13500000" sx="0" sy="0">
                    <a:srgbClr val="000000">
                      <a:alpha val="50000"/>
                    </a:srgbClr>
                  </a:outerShdw>
                </a:effectLst>
                <a:latin typeface="Calibri" panose="020F0502020204030204" pitchFamily="34" charset="0"/>
                <a:ea typeface="Calibri" panose="020F0502020204030204" pitchFamily="34" charset="0"/>
                <a:cs typeface="Times New Roman" panose="02020603050405020304" pitchFamily="18" charset="0"/>
              </a:rPr>
              <a:t>fibroid</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01463433"/>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660</TotalTime>
  <Words>2611</Words>
  <Application>Microsoft Office PowerPoint</Application>
  <PresentationFormat>Widescreen</PresentationFormat>
  <Paragraphs>226</Paragraphs>
  <Slides>15</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15</vt:i4>
      </vt:variant>
    </vt:vector>
  </HeadingPairs>
  <TitlesOfParts>
    <vt:vector size="20" baseType="lpstr">
      <vt:lpstr>Arial</vt:lpstr>
      <vt:lpstr>Calibri</vt:lpstr>
      <vt:lpstr>Calibri Light</vt:lpstr>
      <vt:lpstr>Times New Roman</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Planeta W</dc:creator>
  <cp:lastModifiedBy>Michel palheta</cp:lastModifiedBy>
  <cp:revision>61</cp:revision>
  <dcterms:created xsi:type="dcterms:W3CDTF">2020-07-13T13:18:12Z</dcterms:created>
  <dcterms:modified xsi:type="dcterms:W3CDTF">2022-08-21T02:27:06Z</dcterms:modified>
</cp:coreProperties>
</file>