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NvHFW2HMnfDeE9aPj2Ecj9l+/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115F041-476D-F646-893F-9B6CC28B4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489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5791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878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14325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14325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14325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marL="2743200" lvl="5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marL="3657600" lvl="7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marL="4114800" lvl="8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188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72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B1F4DC0-D0E6-9740-BE5E-D6A876C06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6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"/>
          <p:cNvSpPr txBox="1">
            <a:spLocks noGrp="1"/>
          </p:cNvSpPr>
          <p:nvPr>
            <p:ph type="ctrTitle"/>
          </p:nvPr>
        </p:nvSpPr>
        <p:spPr>
          <a:xfrm>
            <a:off x="367200" y="2193229"/>
            <a:ext cx="8409600" cy="1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ockwell"/>
              <a:buNone/>
            </a:pPr>
            <a:r>
              <a:rPr lang="en-US" sz="3600" b="1" dirty="0" err="1"/>
              <a:t>Sinais</a:t>
            </a:r>
            <a:r>
              <a:rPr lang="en-US" sz="3600" b="1" dirty="0"/>
              <a:t> </a:t>
            </a:r>
            <a:r>
              <a:rPr lang="en-US" sz="3600" b="1" dirty="0" err="1"/>
              <a:t>radiológicos</a:t>
            </a:r>
            <a:r>
              <a:rPr lang="en-US" sz="3600" b="1" dirty="0"/>
              <a:t> da vasa </a:t>
            </a:r>
            <a:r>
              <a:rPr lang="en-US" sz="3600" b="1" dirty="0" err="1"/>
              <a:t>prévia</a:t>
            </a:r>
            <a:r>
              <a:rPr lang="en-US" sz="3600" b="1" dirty="0"/>
              <a:t> e </a:t>
            </a:r>
            <a:r>
              <a:rPr lang="en-US" sz="3600" b="1" dirty="0" err="1"/>
              <a:t>inserção</a:t>
            </a:r>
            <a:r>
              <a:rPr lang="en-US" sz="3600" b="1" dirty="0"/>
              <a:t> </a:t>
            </a:r>
            <a:r>
              <a:rPr lang="en-US" sz="3600" b="1" dirty="0" err="1"/>
              <a:t>velamentosa</a:t>
            </a:r>
            <a:r>
              <a:rPr lang="en-US" sz="3600" b="1" dirty="0"/>
              <a:t> de </a:t>
            </a:r>
            <a:r>
              <a:rPr lang="en-US" sz="3600" b="1" dirty="0" err="1"/>
              <a:t>cordão</a:t>
            </a:r>
            <a:r>
              <a:rPr lang="en-US" sz="3600" b="1" dirty="0"/>
              <a:t> </a:t>
            </a:r>
            <a:r>
              <a:rPr lang="en-US" sz="3600" b="1" dirty="0" err="1"/>
              <a:t>na</a:t>
            </a:r>
            <a:r>
              <a:rPr lang="en-US" sz="3600" b="1" dirty="0"/>
              <a:t> </a:t>
            </a:r>
            <a:r>
              <a:rPr lang="en-US" sz="3600" b="1" dirty="0" err="1"/>
              <a:t>Ressonância</a:t>
            </a:r>
            <a:r>
              <a:rPr lang="en-US" sz="3600" b="1" dirty="0"/>
              <a:t> </a:t>
            </a:r>
            <a:r>
              <a:rPr lang="en-US" sz="3600" b="1" dirty="0" err="1"/>
              <a:t>Magnética</a:t>
            </a:r>
            <a:r>
              <a:rPr lang="en-US" sz="3600" b="1" dirty="0"/>
              <a:t>.</a:t>
            </a:r>
            <a:endParaRPr sz="3600" b="1" dirty="0"/>
          </a:p>
        </p:txBody>
      </p:sp>
      <p:sp>
        <p:nvSpPr>
          <p:cNvPr id="207" name="Google Shape;207;p1"/>
          <p:cNvSpPr txBox="1">
            <a:spLocks noGrp="1"/>
          </p:cNvSpPr>
          <p:nvPr>
            <p:ph type="subTitle" idx="1"/>
          </p:nvPr>
        </p:nvSpPr>
        <p:spPr>
          <a:xfrm>
            <a:off x="367200" y="3429000"/>
            <a:ext cx="8409663" cy="74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sz="1800" b="1" dirty="0"/>
              <a:t>Viviane Vieira Francisco Habib, </a:t>
            </a:r>
            <a:r>
              <a:rPr lang="en-US" sz="1800" dirty="0"/>
              <a:t>Michele Mendonca, Amanda Lopes Teixeira, Renata lopes Ribeiro e Roberto Cardoso </a:t>
            </a:r>
            <a:endParaRPr sz="1800" dirty="0"/>
          </a:p>
        </p:txBody>
      </p:sp>
      <p:pic>
        <p:nvPicPr>
          <p:cNvPr id="208" name="Google Shape;20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13" y="221325"/>
            <a:ext cx="8763499" cy="15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 txBox="1">
            <a:spLocks noGrp="1"/>
          </p:cNvSpPr>
          <p:nvPr>
            <p:ph type="title"/>
          </p:nvPr>
        </p:nvSpPr>
        <p:spPr>
          <a:xfrm>
            <a:off x="498473" y="124757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 dirty="0" err="1"/>
              <a:t>Descrição</a:t>
            </a:r>
            <a:r>
              <a:rPr lang="en-US" dirty="0"/>
              <a:t> de imagens IVC – </a:t>
            </a:r>
            <a:r>
              <a:rPr lang="en-US" dirty="0" err="1"/>
              <a:t>Achados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RM </a:t>
            </a:r>
            <a:endParaRPr dirty="0"/>
          </a:p>
        </p:txBody>
      </p:sp>
      <p:sp>
        <p:nvSpPr>
          <p:cNvPr id="267" name="Google Shape;267;p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3335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 err="1"/>
              <a:t>Inserção</a:t>
            </a:r>
            <a:r>
              <a:rPr lang="en-US" sz="1800" dirty="0"/>
              <a:t> </a:t>
            </a:r>
            <a:r>
              <a:rPr lang="en-US" sz="1800" dirty="0" err="1"/>
              <a:t>adjacente</a:t>
            </a:r>
            <a:r>
              <a:rPr lang="en-US" sz="1800" dirty="0"/>
              <a:t> a placenta entre o </a:t>
            </a:r>
            <a:r>
              <a:rPr lang="en-US" sz="1800" dirty="0" err="1"/>
              <a:t>córion</a:t>
            </a:r>
            <a:r>
              <a:rPr lang="en-US" sz="1800" dirty="0"/>
              <a:t> e amnion, </a:t>
            </a:r>
            <a:r>
              <a:rPr lang="en-US" sz="1800" dirty="0" err="1"/>
              <a:t>situação</a:t>
            </a:r>
            <a:r>
              <a:rPr lang="en-US" sz="1800" dirty="0"/>
              <a:t> de </a:t>
            </a:r>
            <a:r>
              <a:rPr lang="en-US" sz="1800" dirty="0" err="1"/>
              <a:t>difícil</a:t>
            </a:r>
            <a:r>
              <a:rPr lang="en-US" sz="1800" dirty="0"/>
              <a:t> </a:t>
            </a:r>
            <a:r>
              <a:rPr lang="en-US" sz="1800" dirty="0" err="1"/>
              <a:t>detecção</a:t>
            </a:r>
            <a:r>
              <a:rPr lang="en-US" sz="1800" dirty="0"/>
              <a:t> </a:t>
            </a:r>
            <a:r>
              <a:rPr lang="en-US" sz="1800" dirty="0" err="1"/>
              <a:t>pelo</a:t>
            </a:r>
            <a:r>
              <a:rPr lang="en-US" sz="1800" dirty="0"/>
              <a:t> US.</a:t>
            </a:r>
            <a:endParaRPr sz="1800" dirty="0"/>
          </a:p>
          <a:p>
            <a:pPr marL="228600" lvl="0" indent="-133350" algn="l" rtl="0">
              <a:spcBef>
                <a:spcPts val="2000"/>
              </a:spcBef>
              <a:spcAft>
                <a:spcPts val="0"/>
              </a:spcAft>
              <a:buSzPts val="1500"/>
              <a:buNone/>
            </a:pPr>
            <a:endParaRPr sz="1800" dirty="0"/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 err="1"/>
              <a:t>Fator</a:t>
            </a:r>
            <a:r>
              <a:rPr lang="en-US" sz="1800" dirty="0"/>
              <a:t> de </a:t>
            </a:r>
            <a:r>
              <a:rPr lang="en-US" sz="1800" dirty="0" err="1"/>
              <a:t>risco</a:t>
            </a:r>
            <a:r>
              <a:rPr lang="en-US" sz="1800" dirty="0"/>
              <a:t> para placenta </a:t>
            </a:r>
            <a:r>
              <a:rPr lang="en-US" sz="1800" dirty="0" err="1"/>
              <a:t>prévia</a:t>
            </a:r>
            <a:r>
              <a:rPr lang="en-US" sz="1800" dirty="0"/>
              <a:t>.</a:t>
            </a:r>
            <a:endParaRPr sz="1800" dirty="0"/>
          </a:p>
          <a:p>
            <a:pPr marL="228600" lvl="0" indent="-133350" algn="l" rtl="0">
              <a:spcBef>
                <a:spcPts val="20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228600" lvl="0" indent="-133350" algn="l" rtl="0">
              <a:spcBef>
                <a:spcPts val="200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1" descr="COR _T2_haste.jpg Natalia.jpg"/>
          <p:cNvPicPr preferRelativeResize="0"/>
          <p:nvPr/>
        </p:nvPicPr>
        <p:blipFill rotWithShape="1">
          <a:blip r:embed="rId3">
            <a:alphaModFix/>
          </a:blip>
          <a:srcRect l="5787" r="17360" b="46064"/>
          <a:stretch/>
        </p:blipFill>
        <p:spPr>
          <a:xfrm>
            <a:off x="0" y="0"/>
            <a:ext cx="5270500" cy="36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 descr="COR _T2_haste 1.jpg"/>
          <p:cNvPicPr preferRelativeResize="0"/>
          <p:nvPr/>
        </p:nvPicPr>
        <p:blipFill rotWithShape="1">
          <a:blip r:embed="rId4">
            <a:alphaModFix/>
          </a:blip>
          <a:srcRect l="12730" r="11575" b="11575"/>
          <a:stretch/>
        </p:blipFill>
        <p:spPr>
          <a:xfrm>
            <a:off x="4826000" y="1813731"/>
            <a:ext cx="4318000" cy="50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1"/>
          <p:cNvSpPr/>
          <p:nvPr/>
        </p:nvSpPr>
        <p:spPr>
          <a:xfrm>
            <a:off x="1447400" y="1740350"/>
            <a:ext cx="758100" cy="4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5459575" y="3222150"/>
            <a:ext cx="758100" cy="4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 txBox="1"/>
          <p:nvPr/>
        </p:nvSpPr>
        <p:spPr>
          <a:xfrm>
            <a:off x="224000" y="5548425"/>
            <a:ext cx="46971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Rockwell"/>
                <a:ea typeface="Rockwell"/>
                <a:cs typeface="Rockwell"/>
                <a:sym typeface="Rockwell"/>
              </a:rPr>
              <a:t>Fig 3 e 4: Cortes </a:t>
            </a:r>
            <a:r>
              <a:rPr lang="en-US" sz="1600" dirty="0" err="1">
                <a:latin typeface="Rockwell"/>
                <a:ea typeface="Rockwell"/>
                <a:cs typeface="Rockwell"/>
                <a:sym typeface="Rockwell"/>
              </a:rPr>
              <a:t>coronais</a:t>
            </a:r>
            <a:r>
              <a:rPr lang="en-US" sz="1600" dirty="0"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600" dirty="0" err="1">
                <a:latin typeface="Rockwell"/>
                <a:ea typeface="Rockwell"/>
                <a:cs typeface="Rockwell"/>
                <a:sym typeface="Rockwell"/>
              </a:rPr>
              <a:t>demonstrando</a:t>
            </a:r>
            <a:r>
              <a:rPr lang="en-US" sz="1600" dirty="0">
                <a:latin typeface="Rockwell"/>
                <a:ea typeface="Rockwell"/>
                <a:cs typeface="Rockwell"/>
                <a:sym typeface="Rockwell"/>
              </a:rPr>
              <a:t> a </a:t>
            </a:r>
            <a:r>
              <a:rPr lang="en-US" sz="1600" dirty="0" err="1">
                <a:latin typeface="Rockwell"/>
                <a:ea typeface="Rockwell"/>
                <a:cs typeface="Rockwell"/>
                <a:sym typeface="Rockwell"/>
              </a:rPr>
              <a:t>inserção</a:t>
            </a:r>
            <a:r>
              <a:rPr lang="en-US" sz="1600" dirty="0"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600" dirty="0" err="1">
                <a:latin typeface="Rockwell"/>
                <a:ea typeface="Rockwell"/>
                <a:cs typeface="Rockwell"/>
                <a:sym typeface="Rockwell"/>
              </a:rPr>
              <a:t>anômala</a:t>
            </a:r>
            <a:r>
              <a:rPr lang="en-US" sz="1600" dirty="0">
                <a:latin typeface="Rockwell"/>
                <a:ea typeface="Rockwell"/>
                <a:cs typeface="Rockwell"/>
                <a:sym typeface="Rockwell"/>
              </a:rPr>
              <a:t> do </a:t>
            </a:r>
            <a:r>
              <a:rPr lang="en-US" sz="1600" dirty="0" err="1">
                <a:latin typeface="Rockwell"/>
                <a:ea typeface="Rockwell"/>
                <a:cs typeface="Rockwell"/>
                <a:sym typeface="Rockwell"/>
              </a:rPr>
              <a:t>cordão</a:t>
            </a:r>
            <a:r>
              <a:rPr lang="en-US" sz="1600" dirty="0">
                <a:latin typeface="Rockwell"/>
                <a:ea typeface="Rockwell"/>
                <a:cs typeface="Rockwell"/>
                <a:sym typeface="Rockwell"/>
              </a:rPr>
              <a:t> umbilical </a:t>
            </a:r>
            <a:r>
              <a:rPr lang="en-US" sz="1600" dirty="0" err="1">
                <a:latin typeface="Rockwell"/>
                <a:ea typeface="Rockwell"/>
                <a:cs typeface="Rockwell"/>
                <a:sym typeface="Rockwell"/>
              </a:rPr>
              <a:t>adjacente</a:t>
            </a:r>
            <a:r>
              <a:rPr lang="en-US" sz="1600" dirty="0">
                <a:latin typeface="Rockwell"/>
                <a:ea typeface="Rockwell"/>
                <a:cs typeface="Rockwell"/>
                <a:sym typeface="Rockwell"/>
              </a:rPr>
              <a:t> a </a:t>
            </a:r>
            <a:r>
              <a:rPr lang="en-US" sz="1600" dirty="0" err="1">
                <a:latin typeface="Rockwell"/>
                <a:ea typeface="Rockwell"/>
                <a:cs typeface="Rockwell"/>
                <a:sym typeface="Rockwell"/>
              </a:rPr>
              <a:t>região</a:t>
            </a:r>
            <a:r>
              <a:rPr lang="en-US" sz="1600" dirty="0">
                <a:latin typeface="Rockwell"/>
                <a:ea typeface="Rockwell"/>
                <a:cs typeface="Rockwell"/>
                <a:sym typeface="Rockwell"/>
              </a:rPr>
              <a:t> superior da placenta </a:t>
            </a:r>
            <a:endParaRPr sz="1600" dirty="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2" descr="COR_T2_trufi.jpg"/>
          <p:cNvPicPr preferRelativeResize="0"/>
          <p:nvPr/>
        </p:nvPicPr>
        <p:blipFill rotWithShape="1">
          <a:blip r:embed="rId3">
            <a:alphaModFix/>
          </a:blip>
          <a:srcRect l="12962" t="6712" r="17361" b="11805"/>
          <a:stretch/>
        </p:blipFill>
        <p:spPr>
          <a:xfrm>
            <a:off x="0" y="1074976"/>
            <a:ext cx="4403324" cy="449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2" descr="AX_T2_trufi INF.jpg"/>
          <p:cNvPicPr preferRelativeResize="0"/>
          <p:nvPr/>
        </p:nvPicPr>
        <p:blipFill rotWithShape="1">
          <a:blip r:embed="rId4">
            <a:alphaModFix/>
          </a:blip>
          <a:srcRect l="13657" t="25695" r="20139" b="12730"/>
          <a:stretch/>
        </p:blipFill>
        <p:spPr>
          <a:xfrm>
            <a:off x="4305671" y="2351575"/>
            <a:ext cx="4540251" cy="42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2"/>
          <p:cNvSpPr/>
          <p:nvPr/>
        </p:nvSpPr>
        <p:spPr>
          <a:xfrm>
            <a:off x="509600" y="4335999"/>
            <a:ext cx="758100" cy="4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2"/>
          <p:cNvSpPr/>
          <p:nvPr/>
        </p:nvSpPr>
        <p:spPr>
          <a:xfrm>
            <a:off x="5256980" y="2885416"/>
            <a:ext cx="758100" cy="4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2"/>
          <p:cNvSpPr txBox="1"/>
          <p:nvPr/>
        </p:nvSpPr>
        <p:spPr>
          <a:xfrm>
            <a:off x="361850" y="5588000"/>
            <a:ext cx="34290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Fig 5 e 6 Cortes coronal e axial </a:t>
            </a: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demonstrando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a </a:t>
            </a: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inserção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anômala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do </a:t>
            </a: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cordão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umbilical </a:t>
            </a: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adjacente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a </a:t>
            </a: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região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inferior da placenta (</a:t>
            </a: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velamentosa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)</a:t>
            </a:r>
            <a:endParaRPr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3" descr="SAG_T2_trufi.jpg"/>
          <p:cNvPicPr preferRelativeResize="0"/>
          <p:nvPr/>
        </p:nvPicPr>
        <p:blipFill rotWithShape="1">
          <a:blip r:embed="rId3">
            <a:alphaModFix/>
          </a:blip>
          <a:srcRect l="7406" t="9723" r="9953" b="14119"/>
          <a:stretch/>
        </p:blipFill>
        <p:spPr>
          <a:xfrm>
            <a:off x="1" y="1"/>
            <a:ext cx="4572000" cy="421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3" descr="SAG FINO t2_trufi.jpg"/>
          <p:cNvPicPr preferRelativeResize="0"/>
          <p:nvPr/>
        </p:nvPicPr>
        <p:blipFill rotWithShape="1">
          <a:blip r:embed="rId4">
            <a:alphaModFix/>
          </a:blip>
          <a:srcRect l="3210" t="-1" r="9134" b="16795"/>
          <a:stretch/>
        </p:blipFill>
        <p:spPr>
          <a:xfrm>
            <a:off x="4459593" y="2508250"/>
            <a:ext cx="4795532" cy="43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3"/>
          <p:cNvSpPr/>
          <p:nvPr/>
        </p:nvSpPr>
        <p:spPr>
          <a:xfrm>
            <a:off x="999400" y="3015300"/>
            <a:ext cx="758100" cy="4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"/>
          <p:cNvSpPr/>
          <p:nvPr/>
        </p:nvSpPr>
        <p:spPr>
          <a:xfrm>
            <a:off x="4459600" y="5201125"/>
            <a:ext cx="758100" cy="4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"/>
          <p:cNvSpPr txBox="1"/>
          <p:nvPr/>
        </p:nvSpPr>
        <p:spPr>
          <a:xfrm>
            <a:off x="422168" y="4570075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Fig 7 e 8 Cortes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sagital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e axial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demonstrando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inserção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anômala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do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cordão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umbilical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adjacente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região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inferior da placenta (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velamentosa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)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4" descr="SAG _T2_haste.jpg"/>
          <p:cNvPicPr preferRelativeResize="0"/>
          <p:nvPr/>
        </p:nvPicPr>
        <p:blipFill rotWithShape="1">
          <a:blip r:embed="rId3">
            <a:alphaModFix/>
          </a:blip>
          <a:srcRect l="17361" t="3702" r="21065" b="13658"/>
          <a:stretch/>
        </p:blipFill>
        <p:spPr>
          <a:xfrm>
            <a:off x="0" y="0"/>
            <a:ext cx="4044491" cy="542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4" descr="SAG _T2_haste. iv jpg.jpg"/>
          <p:cNvPicPr preferRelativeResize="0"/>
          <p:nvPr/>
        </p:nvPicPr>
        <p:blipFill rotWithShape="1">
          <a:blip r:embed="rId4">
            <a:alphaModFix/>
          </a:blip>
          <a:srcRect l="26016" r="14905" b="13193"/>
          <a:stretch/>
        </p:blipFill>
        <p:spPr>
          <a:xfrm>
            <a:off x="4730750" y="197636"/>
            <a:ext cx="4413250" cy="666036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4"/>
          <p:cNvSpPr/>
          <p:nvPr/>
        </p:nvSpPr>
        <p:spPr>
          <a:xfrm>
            <a:off x="551400" y="3790875"/>
            <a:ext cx="758100" cy="4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4"/>
          <p:cNvSpPr/>
          <p:nvPr/>
        </p:nvSpPr>
        <p:spPr>
          <a:xfrm>
            <a:off x="4572000" y="5014425"/>
            <a:ext cx="758100" cy="4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4"/>
          <p:cNvSpPr txBox="1"/>
          <p:nvPr/>
        </p:nvSpPr>
        <p:spPr>
          <a:xfrm>
            <a:off x="0" y="5565650"/>
            <a:ext cx="4237200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Fig 9 e 10: Cortes </a:t>
            </a:r>
            <a:r>
              <a:rPr lang="en-US" sz="11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sagitais</a:t>
            </a:r>
            <a:r>
              <a:rPr lang="en-US" sz="11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en-US" sz="11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demonstrando</a:t>
            </a:r>
            <a:r>
              <a:rPr lang="en-US" sz="11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a </a:t>
            </a:r>
            <a:r>
              <a:rPr lang="en-US" sz="11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inserção</a:t>
            </a:r>
            <a:r>
              <a:rPr lang="en-US" sz="11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anômala</a:t>
            </a:r>
            <a:r>
              <a:rPr lang="en-US" sz="11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do </a:t>
            </a:r>
            <a:r>
              <a:rPr lang="en-US" sz="11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cordão</a:t>
            </a:r>
            <a:r>
              <a:rPr lang="en-US" sz="11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umbilical </a:t>
            </a:r>
            <a:r>
              <a:rPr lang="en-US" sz="11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adjacente</a:t>
            </a:r>
            <a:r>
              <a:rPr lang="en-US" sz="11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a </a:t>
            </a:r>
            <a:r>
              <a:rPr lang="en-US" sz="11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região</a:t>
            </a:r>
            <a:r>
              <a:rPr lang="en-US" sz="11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inferior da placenta (</a:t>
            </a:r>
            <a:r>
              <a:rPr lang="en-US" sz="11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velamentosa</a:t>
            </a:r>
            <a:r>
              <a:rPr lang="en-US" sz="11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), com </a:t>
            </a:r>
            <a:r>
              <a:rPr lang="en-US" sz="11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formato</a:t>
            </a:r>
            <a:r>
              <a:rPr lang="en-US" sz="11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em</a:t>
            </a:r>
            <a:r>
              <a:rPr lang="en-US" sz="11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Y</a:t>
            </a:r>
            <a:endParaRPr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"/>
          <p:cNvSpPr txBox="1">
            <a:spLocks noGrp="1"/>
          </p:cNvSpPr>
          <p:nvPr>
            <p:ph type="title"/>
          </p:nvPr>
        </p:nvSpPr>
        <p:spPr>
          <a:xfrm>
            <a:off x="312043" y="1442882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 dirty="0" err="1"/>
              <a:t>Considerações</a:t>
            </a:r>
            <a:r>
              <a:rPr lang="en-US" dirty="0"/>
              <a:t> </a:t>
            </a:r>
            <a:r>
              <a:rPr lang="en-US"/>
              <a:t>finais</a:t>
            </a:r>
            <a:endParaRPr dirty="0"/>
          </a:p>
        </p:txBody>
      </p:sp>
      <p:sp>
        <p:nvSpPr>
          <p:cNvPr id="309" name="Google Shape;309;p15"/>
          <p:cNvSpPr txBox="1">
            <a:spLocks noGrp="1"/>
          </p:cNvSpPr>
          <p:nvPr>
            <p:ph type="body" idx="1"/>
          </p:nvPr>
        </p:nvSpPr>
        <p:spPr>
          <a:xfrm>
            <a:off x="383064" y="236294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/>
              <a:t>A RM </a:t>
            </a:r>
            <a:r>
              <a:rPr lang="en-US" sz="1800" dirty="0" err="1"/>
              <a:t>pode</a:t>
            </a:r>
            <a:r>
              <a:rPr lang="en-US" sz="1800" dirty="0"/>
              <a:t> ser </a:t>
            </a:r>
            <a:r>
              <a:rPr lang="en-US" sz="1800" dirty="0" err="1"/>
              <a:t>útil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identificação</a:t>
            </a:r>
            <a:r>
              <a:rPr lang="en-US" sz="1800" dirty="0"/>
              <a:t> </a:t>
            </a:r>
            <a:r>
              <a:rPr lang="en-US" sz="1800" dirty="0" err="1"/>
              <a:t>correta</a:t>
            </a:r>
            <a:r>
              <a:rPr lang="en-US" sz="1800" dirty="0"/>
              <a:t> da Placenta </a:t>
            </a:r>
            <a:r>
              <a:rPr lang="en-US" sz="1800" dirty="0" err="1"/>
              <a:t>Prévia</a:t>
            </a:r>
            <a:r>
              <a:rPr lang="en-US" sz="1800" dirty="0"/>
              <a:t> e do </a:t>
            </a:r>
            <a:r>
              <a:rPr lang="en-US" sz="1800" dirty="0" err="1"/>
              <a:t>Acretismo</a:t>
            </a:r>
            <a:r>
              <a:rPr lang="en-US" sz="1800" dirty="0"/>
              <a:t> </a:t>
            </a:r>
            <a:r>
              <a:rPr lang="en-US" sz="1800" dirty="0" err="1"/>
              <a:t>placentário</a:t>
            </a:r>
            <a:r>
              <a:rPr lang="en-US" sz="1800" dirty="0"/>
              <a:t>. </a:t>
            </a:r>
            <a:endParaRPr sz="1800" dirty="0"/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 err="1"/>
              <a:t>Foi</a:t>
            </a:r>
            <a:r>
              <a:rPr lang="en-US" sz="1800" dirty="0"/>
              <a:t> </a:t>
            </a:r>
            <a:r>
              <a:rPr lang="en-US" sz="1800" dirty="0" err="1"/>
              <a:t>possível</a:t>
            </a:r>
            <a:r>
              <a:rPr lang="en-US" sz="1800" dirty="0"/>
              <a:t> </a:t>
            </a:r>
            <a:r>
              <a:rPr lang="en-US" sz="1800" dirty="0" err="1"/>
              <a:t>identificar</a:t>
            </a:r>
            <a:r>
              <a:rPr lang="en-US" sz="1800" dirty="0"/>
              <a:t> </a:t>
            </a:r>
            <a:r>
              <a:rPr lang="en-US" sz="1800" dirty="0" err="1"/>
              <a:t>também</a:t>
            </a:r>
            <a:r>
              <a:rPr lang="en-US" sz="1800" dirty="0"/>
              <a:t> a </a:t>
            </a:r>
            <a:r>
              <a:rPr lang="en-US" sz="1800" dirty="0" err="1"/>
              <a:t>inserção</a:t>
            </a:r>
            <a:r>
              <a:rPr lang="en-US" sz="1800" dirty="0"/>
              <a:t> </a:t>
            </a:r>
            <a:r>
              <a:rPr lang="en-US" sz="1800" dirty="0" err="1"/>
              <a:t>velamentosa</a:t>
            </a:r>
            <a:r>
              <a:rPr lang="en-US" sz="1800" dirty="0"/>
              <a:t> de </a:t>
            </a:r>
            <a:r>
              <a:rPr lang="en-US" sz="1800" dirty="0" err="1"/>
              <a:t>cordão</a:t>
            </a:r>
            <a:r>
              <a:rPr lang="en-US" sz="1800" dirty="0"/>
              <a:t> e a vasa </a:t>
            </a:r>
            <a:r>
              <a:rPr lang="en-US" sz="1800" dirty="0" err="1"/>
              <a:t>prévia</a:t>
            </a:r>
            <a:r>
              <a:rPr lang="en-US" sz="1800" dirty="0"/>
              <a:t> </a:t>
            </a:r>
            <a:r>
              <a:rPr lang="en-US" sz="1800" dirty="0" err="1"/>
              <a:t>nos</a:t>
            </a:r>
            <a:r>
              <a:rPr lang="en-US" sz="1800" dirty="0"/>
              <a:t> </a:t>
            </a:r>
            <a:r>
              <a:rPr lang="en-US" sz="1800" dirty="0" err="1"/>
              <a:t>casos</a:t>
            </a:r>
            <a:r>
              <a:rPr lang="en-US" sz="1800" dirty="0"/>
              <a:t> </a:t>
            </a:r>
            <a:r>
              <a:rPr lang="en-US" sz="1800" dirty="0" err="1"/>
              <a:t>aqui</a:t>
            </a:r>
            <a:r>
              <a:rPr lang="en-US" sz="1800" dirty="0"/>
              <a:t> </a:t>
            </a:r>
            <a:r>
              <a:rPr lang="en-US" sz="1800" dirty="0" err="1"/>
              <a:t>demonstrados</a:t>
            </a:r>
            <a:r>
              <a:rPr lang="en-US" sz="1800" dirty="0"/>
              <a:t>.</a:t>
            </a:r>
            <a:endParaRPr sz="1800" dirty="0"/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 err="1"/>
              <a:t>Nesse</a:t>
            </a:r>
            <a:r>
              <a:rPr lang="en-US" sz="1800" dirty="0"/>
              <a:t> </a:t>
            </a:r>
            <a:r>
              <a:rPr lang="en-US" sz="1800" dirty="0" err="1"/>
              <a:t>trabalho</a:t>
            </a:r>
            <a:r>
              <a:rPr lang="en-US" sz="1800" dirty="0"/>
              <a:t> </a:t>
            </a:r>
            <a:r>
              <a:rPr lang="en-US" sz="1800" dirty="0" err="1"/>
              <a:t>descrevemos</a:t>
            </a:r>
            <a:r>
              <a:rPr lang="en-US" sz="1800" dirty="0"/>
              <a:t>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principais</a:t>
            </a:r>
            <a:r>
              <a:rPr lang="en-US" sz="1800" dirty="0"/>
              <a:t> </a:t>
            </a:r>
            <a:r>
              <a:rPr lang="en-US" sz="1800" dirty="0" err="1"/>
              <a:t>achados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RM dessas </a:t>
            </a:r>
            <a:r>
              <a:rPr lang="en-US" sz="1800" dirty="0" err="1"/>
              <a:t>duas</a:t>
            </a:r>
            <a:r>
              <a:rPr lang="en-US" sz="1800" dirty="0"/>
              <a:t> </a:t>
            </a:r>
            <a:r>
              <a:rPr lang="en-US" sz="1800" dirty="0" err="1"/>
              <a:t>patologias</a:t>
            </a:r>
            <a:r>
              <a:rPr lang="en-US" sz="1800" dirty="0"/>
              <a:t> que </a:t>
            </a:r>
            <a:r>
              <a:rPr lang="en-US" sz="1800" dirty="0" err="1"/>
              <a:t>muitas</a:t>
            </a:r>
            <a:r>
              <a:rPr lang="en-US" sz="1800" dirty="0"/>
              <a:t> </a:t>
            </a:r>
            <a:r>
              <a:rPr lang="en-US" sz="1800" dirty="0" err="1"/>
              <a:t>vezes</a:t>
            </a:r>
            <a:r>
              <a:rPr lang="en-US" sz="1800" dirty="0"/>
              <a:t> se </a:t>
            </a:r>
            <a:r>
              <a:rPr lang="en-US" sz="1800" dirty="0" err="1"/>
              <a:t>confundem</a:t>
            </a:r>
            <a:r>
              <a:rPr lang="en-US" sz="1800" dirty="0"/>
              <a:t> e </a:t>
            </a:r>
            <a:r>
              <a:rPr lang="en-US" sz="1800" dirty="0" err="1"/>
              <a:t>sobrepõe</a:t>
            </a:r>
            <a:r>
              <a:rPr lang="en-US" sz="1800" dirty="0"/>
              <a:t>, mas é </a:t>
            </a:r>
            <a:r>
              <a:rPr lang="en-US" sz="1800" dirty="0" err="1"/>
              <a:t>importante</a:t>
            </a:r>
            <a:r>
              <a:rPr lang="en-US" sz="1800" dirty="0"/>
              <a:t> um </a:t>
            </a:r>
            <a:r>
              <a:rPr lang="en-US" sz="1800" dirty="0" err="1"/>
              <a:t>diagnóstico</a:t>
            </a:r>
            <a:r>
              <a:rPr lang="en-US" sz="1800" dirty="0"/>
              <a:t> </a:t>
            </a:r>
            <a:r>
              <a:rPr lang="en-US" sz="1800" dirty="0" err="1"/>
              <a:t>preciso</a:t>
            </a:r>
            <a:r>
              <a:rPr lang="en-US" sz="1800" dirty="0"/>
              <a:t>.</a:t>
            </a:r>
            <a:endParaRPr sz="1800" dirty="0"/>
          </a:p>
          <a:p>
            <a:pPr marL="228600" lvl="0" indent="-219075" algn="l" rtl="0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 sz="1800" dirty="0" err="1"/>
              <a:t>Além</a:t>
            </a:r>
            <a:r>
              <a:rPr lang="en-US" sz="1800" dirty="0"/>
              <a:t> da RM o US com </a:t>
            </a:r>
            <a:r>
              <a:rPr lang="en-US" sz="1800" dirty="0" err="1"/>
              <a:t>avaliação</a:t>
            </a:r>
            <a:r>
              <a:rPr lang="en-US" sz="1800" dirty="0"/>
              <a:t> 4D </a:t>
            </a:r>
            <a:r>
              <a:rPr lang="en-US" sz="1800" dirty="0" err="1"/>
              <a:t>também</a:t>
            </a:r>
            <a:r>
              <a:rPr lang="en-US" sz="1800" dirty="0"/>
              <a:t> </a:t>
            </a:r>
            <a:r>
              <a:rPr lang="en-US" sz="1800" dirty="0" err="1"/>
              <a:t>poderia</a:t>
            </a:r>
            <a:r>
              <a:rPr lang="en-US" sz="1800" dirty="0"/>
              <a:t> auxiliar </a:t>
            </a:r>
            <a:r>
              <a:rPr lang="en-US" sz="1800" dirty="0" err="1"/>
              <a:t>nessa</a:t>
            </a:r>
            <a:r>
              <a:rPr lang="en-US" sz="1800" dirty="0"/>
              <a:t> </a:t>
            </a:r>
            <a:r>
              <a:rPr lang="en-US" sz="1800" dirty="0" err="1"/>
              <a:t>avaliação</a:t>
            </a:r>
            <a:r>
              <a:rPr lang="en-US" sz="1800" dirty="0"/>
              <a:t>.</a:t>
            </a:r>
            <a:endParaRPr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Referências Bibliográficas</a:t>
            </a:r>
            <a:endParaRPr/>
          </a:p>
        </p:txBody>
      </p:sp>
      <p:sp>
        <p:nvSpPr>
          <p:cNvPr id="315" name="Google Shape;315;p16"/>
          <p:cNvSpPr txBox="1">
            <a:spLocks noGrp="1"/>
          </p:cNvSpPr>
          <p:nvPr>
            <p:ph type="body" idx="1"/>
          </p:nvPr>
        </p:nvSpPr>
        <p:spPr>
          <a:xfrm>
            <a:off x="177425" y="1916725"/>
            <a:ext cx="8198400" cy="4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en-US"/>
              <a:t>1-) Gang Li et al Clinical features of velamentous umbilical cord insertion and vasa previa Medicine (2020 99:51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ct val="75000"/>
              <a:buNone/>
            </a:pPr>
            <a:r>
              <a:rPr lang="en-US"/>
              <a:t>2-) Tachiabana Daisuke Placental Typesaneffetive perinatal Management of vasa previa: Lessons from 55 cases in a single institution. 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ct val="75000"/>
              <a:buNone/>
            </a:pPr>
            <a:r>
              <a:rPr lang="en-US"/>
              <a:t>3-) Jauniaux Rethinking Prenatal screening for anomalies of placental and umbilical cord Implantation.Obstet Gynecol 2020 136(6): 1211 -1216.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ct val="75000"/>
              <a:buNone/>
            </a:pPr>
            <a:r>
              <a:rPr lang="en-US"/>
              <a:t>4-) Yaakov Melcer, et al. Vasa previa : Pre natal diagnosis and management Curr Opin Obstet Gynecol 2018 30(6):385-391.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ct val="75000"/>
              <a:buNone/>
            </a:pPr>
            <a:r>
              <a:rPr lang="en-US"/>
              <a:t>5-) Hiroaki S, Yoshida M. Reponse To corresrrespondence : Marginal sinus placenta previa is a new entidy in placenta previa: A retrospectve study  using MR  magnetic resonance imaging Taiwase J of Obst Gynecol 57 2018  page 910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"/>
          <p:cNvSpPr txBox="1">
            <a:spLocks noGrp="1"/>
          </p:cNvSpPr>
          <p:nvPr>
            <p:ph type="title"/>
          </p:nvPr>
        </p:nvSpPr>
        <p:spPr>
          <a:xfrm>
            <a:off x="329799" y="1442883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 dirty="0" err="1"/>
              <a:t>Introdução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14" name="Google Shape;214;p2"/>
          <p:cNvSpPr txBox="1">
            <a:spLocks noGrp="1"/>
          </p:cNvSpPr>
          <p:nvPr>
            <p:ph type="body" idx="1"/>
          </p:nvPr>
        </p:nvSpPr>
        <p:spPr>
          <a:xfrm>
            <a:off x="498473" y="2647027"/>
            <a:ext cx="7556313" cy="333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/>
              <a:t>A placenta </a:t>
            </a:r>
            <a:r>
              <a:rPr lang="en-US" sz="1800" dirty="0" err="1"/>
              <a:t>prévia</a:t>
            </a:r>
            <a:r>
              <a:rPr lang="en-US" sz="1800" dirty="0"/>
              <a:t> é a </a:t>
            </a:r>
            <a:r>
              <a:rPr lang="en-US" sz="1800" dirty="0" err="1"/>
              <a:t>posição</a:t>
            </a:r>
            <a:r>
              <a:rPr lang="en-US" sz="1800" dirty="0"/>
              <a:t> anormal da placenta </a:t>
            </a:r>
            <a:r>
              <a:rPr lang="en-US" sz="1800" dirty="0" err="1"/>
              <a:t>até</a:t>
            </a:r>
            <a:r>
              <a:rPr lang="en-US" sz="1800" dirty="0"/>
              <a:t> 2 cm do </a:t>
            </a:r>
            <a:r>
              <a:rPr lang="en-US" sz="1800" dirty="0" err="1"/>
              <a:t>orifício</a:t>
            </a:r>
            <a:r>
              <a:rPr lang="en-US" sz="1800" dirty="0"/>
              <a:t> </a:t>
            </a:r>
            <a:r>
              <a:rPr lang="en-US" sz="1800" dirty="0" err="1"/>
              <a:t>interno</a:t>
            </a:r>
            <a:r>
              <a:rPr lang="en-US" sz="1800" dirty="0"/>
              <a:t> do </a:t>
            </a:r>
            <a:r>
              <a:rPr lang="en-US" sz="1800" dirty="0" err="1"/>
              <a:t>colo.</a:t>
            </a:r>
            <a:r>
              <a:rPr lang="en-US" sz="1800" dirty="0"/>
              <a:t> O </a:t>
            </a:r>
            <a:r>
              <a:rPr lang="en-US" sz="1800" dirty="0" err="1"/>
              <a:t>seu</a:t>
            </a:r>
            <a:r>
              <a:rPr lang="en-US" sz="1800" dirty="0"/>
              <a:t> </a:t>
            </a:r>
            <a:r>
              <a:rPr lang="en-US" sz="1800" dirty="0" err="1"/>
              <a:t>diagnóstico</a:t>
            </a:r>
            <a:r>
              <a:rPr lang="en-US" sz="1800" dirty="0"/>
              <a:t> </a:t>
            </a:r>
            <a:r>
              <a:rPr lang="en-US" sz="1800" dirty="0" err="1"/>
              <a:t>deve</a:t>
            </a:r>
            <a:r>
              <a:rPr lang="en-US" sz="1800" dirty="0"/>
              <a:t> ser </a:t>
            </a:r>
            <a:r>
              <a:rPr lang="en-US" sz="1800" dirty="0" err="1"/>
              <a:t>feito</a:t>
            </a:r>
            <a:r>
              <a:rPr lang="en-US" sz="1800" dirty="0"/>
              <a:t> entre </a:t>
            </a:r>
            <a:r>
              <a:rPr lang="en-US" sz="1800" b="1" dirty="0"/>
              <a:t>18 e 20 </a:t>
            </a:r>
            <a:r>
              <a:rPr lang="en-US" sz="1800" b="1" dirty="0" err="1"/>
              <a:t>semanas</a:t>
            </a:r>
            <a:r>
              <a:rPr lang="en-US" sz="1800" b="1" dirty="0"/>
              <a:t> e</a:t>
            </a:r>
            <a:r>
              <a:rPr lang="en-US" sz="1800" dirty="0"/>
              <a:t> </a:t>
            </a:r>
            <a:r>
              <a:rPr lang="en-US" sz="1800" dirty="0" err="1"/>
              <a:t>deve</a:t>
            </a:r>
            <a:r>
              <a:rPr lang="en-US" sz="1800" dirty="0"/>
              <a:t> ser </a:t>
            </a:r>
            <a:r>
              <a:rPr lang="en-US" sz="1800" dirty="0" err="1"/>
              <a:t>confirmada</a:t>
            </a:r>
            <a:r>
              <a:rPr lang="en-US" sz="1800" dirty="0"/>
              <a:t> com </a:t>
            </a:r>
            <a:r>
              <a:rPr lang="en-US" sz="1800" dirty="0" err="1"/>
              <a:t>até</a:t>
            </a:r>
            <a:r>
              <a:rPr lang="en-US" sz="1800" dirty="0"/>
              <a:t>  32 </a:t>
            </a:r>
            <a:r>
              <a:rPr lang="en-US" sz="1800" dirty="0" err="1"/>
              <a:t>semanas</a:t>
            </a:r>
            <a:r>
              <a:rPr lang="en-US" sz="1800" dirty="0"/>
              <a:t>.</a:t>
            </a:r>
            <a:endParaRPr sz="1800" dirty="0"/>
          </a:p>
          <a:p>
            <a:pPr marL="2286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228600" lvl="0" indent="-228600" algn="just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/>
              <a:t> </a:t>
            </a:r>
            <a:r>
              <a:rPr lang="en-US" sz="1800" dirty="0" err="1"/>
              <a:t>Associada</a:t>
            </a:r>
            <a:r>
              <a:rPr lang="en-US" sz="1800" dirty="0"/>
              <a:t> a </a:t>
            </a:r>
            <a:r>
              <a:rPr lang="en-US" sz="1800" dirty="0" err="1"/>
              <a:t>essa</a:t>
            </a:r>
            <a:r>
              <a:rPr lang="en-US" sz="1800" dirty="0"/>
              <a:t> </a:t>
            </a:r>
            <a:r>
              <a:rPr lang="en-US" sz="1800" dirty="0" err="1"/>
              <a:t>condição</a:t>
            </a:r>
            <a:r>
              <a:rPr lang="en-US" sz="1800" dirty="0"/>
              <a:t>, </a:t>
            </a:r>
            <a:r>
              <a:rPr lang="en-US" sz="1800" dirty="0" err="1"/>
              <a:t>podemos</a:t>
            </a:r>
            <a:r>
              <a:rPr lang="en-US" sz="1800" dirty="0"/>
              <a:t> </a:t>
            </a:r>
            <a:r>
              <a:rPr lang="en-US" sz="1800" dirty="0" err="1"/>
              <a:t>encontrar</a:t>
            </a:r>
            <a:r>
              <a:rPr lang="en-US" sz="1800" dirty="0"/>
              <a:t> a vasa </a:t>
            </a:r>
            <a:r>
              <a:rPr lang="en-US" sz="1800" dirty="0" err="1"/>
              <a:t>prévia</a:t>
            </a:r>
            <a:r>
              <a:rPr lang="en-US" sz="1800" dirty="0"/>
              <a:t> e a </a:t>
            </a:r>
            <a:r>
              <a:rPr lang="en-US" sz="1800" dirty="0" err="1"/>
              <a:t>inserção</a:t>
            </a:r>
            <a:r>
              <a:rPr lang="en-US" sz="1800" dirty="0"/>
              <a:t> </a:t>
            </a:r>
            <a:r>
              <a:rPr lang="en-US" sz="1800" dirty="0" err="1"/>
              <a:t>velamentosa</a:t>
            </a:r>
            <a:r>
              <a:rPr lang="en-US" sz="1800" dirty="0"/>
              <a:t> do </a:t>
            </a:r>
            <a:r>
              <a:rPr lang="en-US" sz="1800" dirty="0" err="1"/>
              <a:t>cordão</a:t>
            </a:r>
            <a:r>
              <a:rPr lang="en-US" sz="1800" dirty="0"/>
              <a:t> umbilical, que </a:t>
            </a:r>
            <a:r>
              <a:rPr lang="en-US" sz="1800" dirty="0" err="1"/>
              <a:t>eventualmente</a:t>
            </a:r>
            <a:r>
              <a:rPr lang="en-US" sz="1800" dirty="0"/>
              <a:t> </a:t>
            </a:r>
            <a:r>
              <a:rPr lang="en-US" sz="1800" dirty="0" err="1"/>
              <a:t>podem</a:t>
            </a:r>
            <a:r>
              <a:rPr lang="en-US" sz="1800" dirty="0"/>
              <a:t> </a:t>
            </a:r>
            <a:r>
              <a:rPr lang="en-US" sz="1800" dirty="0" err="1"/>
              <a:t>estar</a:t>
            </a:r>
            <a:r>
              <a:rPr lang="en-US" sz="1800" dirty="0"/>
              <a:t> </a:t>
            </a:r>
            <a:r>
              <a:rPr lang="en-US" sz="1800" dirty="0" err="1"/>
              <a:t>associadas</a:t>
            </a:r>
            <a:r>
              <a:rPr lang="en-US" sz="1800" dirty="0"/>
              <a:t>.</a:t>
            </a:r>
            <a:endParaRPr sz="1800" dirty="0"/>
          </a:p>
          <a:p>
            <a:pPr marL="2286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228600" lvl="0" indent="-228600" algn="just" rtl="0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fatores</a:t>
            </a:r>
            <a:r>
              <a:rPr lang="en-US" sz="1800" dirty="0"/>
              <a:t> de </a:t>
            </a:r>
            <a:r>
              <a:rPr lang="en-US" sz="1800" dirty="0" err="1"/>
              <a:t>risco</a:t>
            </a:r>
            <a:r>
              <a:rPr lang="en-US" sz="1800" dirty="0"/>
              <a:t> para VP </a:t>
            </a:r>
            <a:r>
              <a:rPr lang="en-US" sz="1800" dirty="0" err="1"/>
              <a:t>incluem</a:t>
            </a:r>
            <a:r>
              <a:rPr lang="en-US" sz="1800" dirty="0"/>
              <a:t>:  </a:t>
            </a:r>
            <a:r>
              <a:rPr lang="en-US" sz="1800" dirty="0" err="1"/>
              <a:t>fertilização</a:t>
            </a:r>
            <a:r>
              <a:rPr lang="en-US" sz="1800" dirty="0"/>
              <a:t> in vitro,  </a:t>
            </a:r>
            <a:r>
              <a:rPr lang="en-US" sz="1800" dirty="0" err="1"/>
              <a:t>gestações</a:t>
            </a:r>
            <a:r>
              <a:rPr lang="en-US" sz="1800" dirty="0"/>
              <a:t> </a:t>
            </a:r>
            <a:r>
              <a:rPr lang="en-US" sz="1800" dirty="0" err="1"/>
              <a:t>múltiplas</a:t>
            </a:r>
            <a:r>
              <a:rPr lang="en-US" sz="1800" dirty="0"/>
              <a:t>, placentas </a:t>
            </a:r>
            <a:r>
              <a:rPr lang="en-US" sz="1800" dirty="0" err="1"/>
              <a:t>bilobadas</a:t>
            </a:r>
            <a:r>
              <a:rPr lang="en-US" sz="1800" dirty="0"/>
              <a:t> </a:t>
            </a:r>
            <a:r>
              <a:rPr lang="en-US" sz="1800" dirty="0" err="1"/>
              <a:t>ou</a:t>
            </a:r>
            <a:r>
              <a:rPr lang="en-US" sz="1800" dirty="0"/>
              <a:t> </a:t>
            </a:r>
            <a:r>
              <a:rPr lang="en-US" sz="1800" dirty="0" err="1"/>
              <a:t>subcenturiatas</a:t>
            </a:r>
            <a:r>
              <a:rPr lang="en-US" sz="1800" dirty="0"/>
              <a:t>, </a:t>
            </a:r>
            <a:r>
              <a:rPr lang="en-US" sz="1800" dirty="0" err="1"/>
              <a:t>inserção</a:t>
            </a:r>
            <a:r>
              <a:rPr lang="en-US" sz="1800" dirty="0"/>
              <a:t> </a:t>
            </a:r>
            <a:r>
              <a:rPr lang="en-US" sz="1800" dirty="0" err="1"/>
              <a:t>baixa</a:t>
            </a:r>
            <a:r>
              <a:rPr lang="en-US" sz="1800" dirty="0"/>
              <a:t> de placenta e </a:t>
            </a:r>
            <a:r>
              <a:rPr lang="en-US" sz="1800" dirty="0" err="1"/>
              <a:t>inserção</a:t>
            </a:r>
            <a:r>
              <a:rPr lang="en-US" sz="1800" dirty="0"/>
              <a:t> </a:t>
            </a:r>
            <a:r>
              <a:rPr lang="en-US" sz="1800" dirty="0" err="1"/>
              <a:t>anômala</a:t>
            </a:r>
            <a:r>
              <a:rPr lang="en-US" sz="1800" dirty="0"/>
              <a:t> de placenta.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"/>
          <p:cNvSpPr txBox="1">
            <a:spLocks noGrp="1"/>
          </p:cNvSpPr>
          <p:nvPr>
            <p:ph type="title"/>
          </p:nvPr>
        </p:nvSpPr>
        <p:spPr>
          <a:xfrm>
            <a:off x="418575" y="1247573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 dirty="0"/>
              <a:t>Vasa </a:t>
            </a:r>
            <a:r>
              <a:rPr lang="en-US" dirty="0" err="1"/>
              <a:t>Prévia</a:t>
            </a:r>
            <a:endParaRPr dirty="0"/>
          </a:p>
        </p:txBody>
      </p:sp>
      <p:sp>
        <p:nvSpPr>
          <p:cNvPr id="220" name="Google Shape;220;p3"/>
          <p:cNvSpPr txBox="1">
            <a:spLocks noGrp="1"/>
          </p:cNvSpPr>
          <p:nvPr>
            <p:ph type="body" idx="1"/>
          </p:nvPr>
        </p:nvSpPr>
        <p:spPr>
          <a:xfrm>
            <a:off x="418574" y="242184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/>
              <a:t>A VP é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complicação</a:t>
            </a:r>
            <a:r>
              <a:rPr lang="en-US" sz="1800" dirty="0"/>
              <a:t> </a:t>
            </a:r>
            <a:r>
              <a:rPr lang="en-US" sz="1800" dirty="0" err="1"/>
              <a:t>obstétrica</a:t>
            </a:r>
            <a:r>
              <a:rPr lang="en-US" sz="1800" dirty="0"/>
              <a:t> que </a:t>
            </a:r>
            <a:r>
              <a:rPr lang="en-US" sz="1800" dirty="0" err="1"/>
              <a:t>pode</a:t>
            </a:r>
            <a:r>
              <a:rPr lang="en-US" sz="1800" dirty="0"/>
              <a:t> </a:t>
            </a:r>
            <a:r>
              <a:rPr lang="en-US" sz="1800" dirty="0" err="1"/>
              <a:t>resultar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hemorragia</a:t>
            </a:r>
            <a:r>
              <a:rPr lang="en-US" sz="1800" dirty="0"/>
              <a:t> fetal e a </a:t>
            </a:r>
            <a:r>
              <a:rPr lang="en-US" sz="1800" dirty="0" err="1"/>
              <a:t>laceração</a:t>
            </a:r>
            <a:r>
              <a:rPr lang="en-US" sz="1800" dirty="0"/>
              <a:t> dos </a:t>
            </a:r>
            <a:r>
              <a:rPr lang="en-US" sz="1800" dirty="0" err="1"/>
              <a:t>vasos</a:t>
            </a:r>
            <a:r>
              <a:rPr lang="en-US" sz="1800" dirty="0"/>
              <a:t> que </a:t>
            </a:r>
            <a:r>
              <a:rPr lang="en-US" sz="1800" dirty="0" err="1"/>
              <a:t>nutrem</a:t>
            </a:r>
            <a:r>
              <a:rPr lang="en-US" sz="1800" dirty="0"/>
              <a:t> o </a:t>
            </a:r>
            <a:r>
              <a:rPr lang="en-US" sz="1800" dirty="0" err="1"/>
              <a:t>feto</a:t>
            </a:r>
            <a:r>
              <a:rPr lang="en-US" sz="1800" dirty="0"/>
              <a:t>, </a:t>
            </a:r>
            <a:r>
              <a:rPr lang="en-US" sz="1800" dirty="0" err="1"/>
              <a:t>durante</a:t>
            </a:r>
            <a:r>
              <a:rPr lang="en-US" sz="1800" dirty="0"/>
              <a:t> o </a:t>
            </a:r>
            <a:r>
              <a:rPr lang="en-US" sz="1800" dirty="0" err="1"/>
              <a:t>trabalho</a:t>
            </a:r>
            <a:r>
              <a:rPr lang="en-US" sz="1800" dirty="0"/>
              <a:t> de </a:t>
            </a:r>
            <a:r>
              <a:rPr lang="en-US" sz="1800" dirty="0" err="1"/>
              <a:t>parto</a:t>
            </a:r>
            <a:r>
              <a:rPr lang="en-US" sz="1800" dirty="0"/>
              <a:t>.</a:t>
            </a:r>
            <a:endParaRPr sz="1800" dirty="0"/>
          </a:p>
          <a:p>
            <a:pPr marL="228600" lvl="0" indent="-133350" algn="l" rtl="0">
              <a:spcBef>
                <a:spcPts val="2000"/>
              </a:spcBef>
              <a:spcAft>
                <a:spcPts val="0"/>
              </a:spcAft>
              <a:buSzPts val="1500"/>
              <a:buNone/>
            </a:pPr>
            <a:endParaRPr sz="1800" dirty="0"/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/>
              <a:t>A </a:t>
            </a:r>
            <a:r>
              <a:rPr lang="en-US" sz="1800" dirty="0" err="1"/>
              <a:t>incidência</a:t>
            </a:r>
            <a:r>
              <a:rPr lang="en-US" sz="1800" dirty="0"/>
              <a:t> é de 1: 2500 </a:t>
            </a:r>
            <a:r>
              <a:rPr lang="en-US" sz="1800" dirty="0" err="1"/>
              <a:t>partos</a:t>
            </a:r>
            <a:r>
              <a:rPr lang="en-US" sz="1800" dirty="0"/>
              <a:t>.</a:t>
            </a:r>
            <a:endParaRPr sz="1800" dirty="0"/>
          </a:p>
          <a:p>
            <a:pPr marL="228600" lvl="0" indent="-133350" algn="l" rtl="0">
              <a:spcBef>
                <a:spcPts val="2000"/>
              </a:spcBef>
              <a:spcAft>
                <a:spcPts val="0"/>
              </a:spcAft>
              <a:buSzPts val="1500"/>
              <a:buNone/>
            </a:pPr>
            <a:endParaRPr sz="1800" dirty="0"/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 err="1"/>
              <a:t>Recentemente</a:t>
            </a:r>
            <a:r>
              <a:rPr lang="en-US" sz="1800" dirty="0"/>
              <a:t> </a:t>
            </a:r>
            <a:r>
              <a:rPr lang="en-US" sz="1800" dirty="0" err="1"/>
              <a:t>obstetras</a:t>
            </a:r>
            <a:r>
              <a:rPr lang="en-US" sz="1800" dirty="0"/>
              <a:t> </a:t>
            </a:r>
            <a:r>
              <a:rPr lang="en-US" sz="1800" dirty="0" err="1"/>
              <a:t>tem</a:t>
            </a:r>
            <a:r>
              <a:rPr lang="en-US" sz="1800" dirty="0"/>
              <a:t> </a:t>
            </a:r>
            <a:r>
              <a:rPr lang="en-US" sz="1800" dirty="0" err="1"/>
              <a:t>tido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maior</a:t>
            </a:r>
            <a:r>
              <a:rPr lang="en-US" sz="1800" dirty="0"/>
              <a:t> </a:t>
            </a:r>
            <a:r>
              <a:rPr lang="en-US" sz="1800" dirty="0" err="1"/>
              <a:t>preocupação</a:t>
            </a:r>
            <a:r>
              <a:rPr lang="en-US" sz="1800" dirty="0"/>
              <a:t> no </a:t>
            </a:r>
            <a:r>
              <a:rPr lang="en-US" sz="1800" i="1" dirty="0"/>
              <a:t>screening </a:t>
            </a:r>
            <a:r>
              <a:rPr lang="en-US" sz="1800" dirty="0"/>
              <a:t>dos </a:t>
            </a:r>
            <a:r>
              <a:rPr lang="en-US" sz="1800" dirty="0" err="1"/>
              <a:t>vasos</a:t>
            </a:r>
            <a:r>
              <a:rPr lang="en-US" sz="1800" dirty="0"/>
              <a:t> </a:t>
            </a:r>
            <a:r>
              <a:rPr lang="en-US" sz="1800" dirty="0" err="1"/>
              <a:t>fetais</a:t>
            </a:r>
            <a:r>
              <a:rPr lang="en-US" sz="1800" dirty="0"/>
              <a:t> no canal de </a:t>
            </a:r>
            <a:r>
              <a:rPr lang="en-US" sz="1800" dirty="0" err="1"/>
              <a:t>parto</a:t>
            </a:r>
            <a:r>
              <a:rPr lang="en-US" sz="1800" dirty="0"/>
              <a:t>.</a:t>
            </a: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"/>
          <p:cNvSpPr txBox="1">
            <a:spLocks noGrp="1"/>
          </p:cNvSpPr>
          <p:nvPr>
            <p:ph type="title"/>
          </p:nvPr>
        </p:nvSpPr>
        <p:spPr>
          <a:xfrm>
            <a:off x="480717" y="13984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 dirty="0" err="1"/>
              <a:t>Inserção</a:t>
            </a:r>
            <a:r>
              <a:rPr lang="en-US" dirty="0"/>
              <a:t> </a:t>
            </a:r>
            <a:r>
              <a:rPr lang="en-US" dirty="0" err="1"/>
              <a:t>Velamentosa</a:t>
            </a:r>
            <a:r>
              <a:rPr lang="en-US" dirty="0"/>
              <a:t> de </a:t>
            </a:r>
            <a:r>
              <a:rPr lang="en-US" dirty="0" err="1"/>
              <a:t>Cordão</a:t>
            </a:r>
            <a:r>
              <a:rPr lang="en-US" dirty="0"/>
              <a:t> Umbilical</a:t>
            </a:r>
            <a:endParaRPr dirty="0"/>
          </a:p>
        </p:txBody>
      </p:sp>
      <p:sp>
        <p:nvSpPr>
          <p:cNvPr id="226" name="Google Shape;226;p4"/>
          <p:cNvSpPr txBox="1">
            <a:spLocks noGrp="1"/>
          </p:cNvSpPr>
          <p:nvPr>
            <p:ph type="body" idx="1"/>
          </p:nvPr>
        </p:nvSpPr>
        <p:spPr>
          <a:xfrm>
            <a:off x="480718" y="2390313"/>
            <a:ext cx="7556313" cy="319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 err="1"/>
              <a:t>Inserção</a:t>
            </a:r>
            <a:r>
              <a:rPr lang="en-US" sz="1800" dirty="0"/>
              <a:t> </a:t>
            </a:r>
            <a:r>
              <a:rPr lang="en-US" sz="1800" dirty="0" err="1"/>
              <a:t>Velamentosa</a:t>
            </a:r>
            <a:r>
              <a:rPr lang="en-US" sz="1800" dirty="0"/>
              <a:t> de </a:t>
            </a:r>
            <a:r>
              <a:rPr lang="en-US" sz="1800" dirty="0" err="1"/>
              <a:t>Cordão</a:t>
            </a:r>
            <a:r>
              <a:rPr lang="en-US" sz="1800" dirty="0"/>
              <a:t> (IVC) é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condição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qual o </a:t>
            </a:r>
            <a:r>
              <a:rPr lang="en-US" sz="1800" dirty="0" err="1"/>
              <a:t>cordão</a:t>
            </a:r>
            <a:r>
              <a:rPr lang="en-US" sz="1800" dirty="0"/>
              <a:t> umbilical se </a:t>
            </a:r>
            <a:r>
              <a:rPr lang="en-US" sz="1800" dirty="0" err="1"/>
              <a:t>insere</a:t>
            </a:r>
            <a:r>
              <a:rPr lang="en-US" sz="1800" dirty="0"/>
              <a:t> </a:t>
            </a:r>
            <a:r>
              <a:rPr lang="en-US" sz="1800" dirty="0" err="1"/>
              <a:t>nas</a:t>
            </a:r>
            <a:r>
              <a:rPr lang="en-US" sz="1800" dirty="0"/>
              <a:t> </a:t>
            </a:r>
            <a:r>
              <a:rPr lang="en-US" sz="1800" dirty="0" err="1"/>
              <a:t>membranas</a:t>
            </a:r>
            <a:r>
              <a:rPr lang="en-US" sz="1800" dirty="0"/>
              <a:t> </a:t>
            </a:r>
            <a:r>
              <a:rPr lang="en-US" sz="1800" dirty="0" err="1"/>
              <a:t>corionamnióticas</a:t>
            </a:r>
            <a:r>
              <a:rPr lang="en-US" sz="1800" dirty="0"/>
              <a:t>, </a:t>
            </a:r>
            <a:r>
              <a:rPr lang="en-US" sz="1800" dirty="0" err="1"/>
              <a:t>ao</a:t>
            </a:r>
            <a:r>
              <a:rPr lang="en-US" sz="1800" dirty="0"/>
              <a:t> </a:t>
            </a:r>
            <a:r>
              <a:rPr lang="en-US" sz="1800" dirty="0" err="1"/>
              <a:t>invés</a:t>
            </a:r>
            <a:r>
              <a:rPr lang="en-US" sz="1800" dirty="0"/>
              <a:t> de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massa</a:t>
            </a:r>
            <a:r>
              <a:rPr lang="en-US" sz="1800" dirty="0"/>
              <a:t> </a:t>
            </a:r>
            <a:r>
              <a:rPr lang="en-US" sz="1800" dirty="0" err="1"/>
              <a:t>placentária</a:t>
            </a:r>
            <a:r>
              <a:rPr lang="en-US" sz="1800" dirty="0"/>
              <a:t>.</a:t>
            </a:r>
            <a:endParaRPr sz="1800" dirty="0"/>
          </a:p>
          <a:p>
            <a:pPr marL="228600" lvl="0" indent="-228600" algn="just" rtl="0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/>
              <a:t>A </a:t>
            </a:r>
            <a:r>
              <a:rPr lang="en-US" sz="1800" dirty="0" err="1"/>
              <a:t>prevalência</a:t>
            </a:r>
            <a:r>
              <a:rPr lang="en-US" sz="1800" dirty="0"/>
              <a:t> é de  0,1 – 1,8 % das </a:t>
            </a:r>
            <a:r>
              <a:rPr lang="en-US" sz="1800" dirty="0" err="1"/>
              <a:t>gestações</a:t>
            </a:r>
            <a:r>
              <a:rPr lang="en-US" sz="1800" dirty="0"/>
              <a:t> e </a:t>
            </a:r>
            <a:r>
              <a:rPr lang="en-US" sz="1800" dirty="0" err="1"/>
              <a:t>esse</a:t>
            </a:r>
            <a:r>
              <a:rPr lang="en-US" sz="1800" dirty="0"/>
              <a:t> </a:t>
            </a:r>
            <a:r>
              <a:rPr lang="en-US" sz="1800" dirty="0" err="1"/>
              <a:t>risco</a:t>
            </a:r>
            <a:r>
              <a:rPr lang="en-US" sz="1800" dirty="0"/>
              <a:t> </a:t>
            </a:r>
            <a:r>
              <a:rPr lang="en-US" sz="1800" dirty="0" err="1"/>
              <a:t>aumenta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10 % </a:t>
            </a:r>
            <a:r>
              <a:rPr lang="en-US" sz="1800" dirty="0" err="1"/>
              <a:t>caso</a:t>
            </a:r>
            <a:r>
              <a:rPr lang="en-US" sz="1800" dirty="0"/>
              <a:t> a </a:t>
            </a:r>
            <a:r>
              <a:rPr lang="en-US" sz="1800" dirty="0" err="1"/>
              <a:t>gestação</a:t>
            </a:r>
            <a:r>
              <a:rPr lang="en-US" sz="1800" dirty="0"/>
              <a:t> </a:t>
            </a:r>
            <a:r>
              <a:rPr lang="en-US" sz="1800" dirty="0" err="1"/>
              <a:t>seja</a:t>
            </a:r>
            <a:r>
              <a:rPr lang="en-US" sz="1800" dirty="0"/>
              <a:t> </a:t>
            </a:r>
            <a:r>
              <a:rPr lang="en-US" sz="1800" dirty="0" err="1"/>
              <a:t>gemelar</a:t>
            </a:r>
            <a:r>
              <a:rPr lang="en-US" sz="1800" dirty="0"/>
              <a:t>.</a:t>
            </a:r>
            <a:endParaRPr sz="1800" dirty="0"/>
          </a:p>
          <a:p>
            <a:pPr marL="228600" lvl="0" indent="-228600" algn="just" rtl="0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 err="1"/>
              <a:t>Mulheres</a:t>
            </a:r>
            <a:r>
              <a:rPr lang="en-US" sz="1800" dirty="0"/>
              <a:t> com IVC </a:t>
            </a:r>
            <a:r>
              <a:rPr lang="en-US" sz="1800" dirty="0" err="1"/>
              <a:t>tem</a:t>
            </a:r>
            <a:r>
              <a:rPr lang="en-US" sz="1800" dirty="0"/>
              <a:t> </a:t>
            </a:r>
            <a:r>
              <a:rPr lang="en-US" sz="1800" dirty="0" err="1"/>
              <a:t>maior</a:t>
            </a:r>
            <a:r>
              <a:rPr lang="en-US" sz="1800" dirty="0"/>
              <a:t> </a:t>
            </a:r>
            <a:r>
              <a:rPr lang="en-US" sz="1800" dirty="0" err="1"/>
              <a:t>risco</a:t>
            </a:r>
            <a:r>
              <a:rPr lang="en-US" sz="1800" dirty="0"/>
              <a:t> de placenta </a:t>
            </a:r>
            <a:r>
              <a:rPr lang="en-US" sz="1800" dirty="0" err="1"/>
              <a:t>prévia</a:t>
            </a:r>
            <a:r>
              <a:rPr lang="en-US" sz="1800" dirty="0"/>
              <a:t>.</a:t>
            </a:r>
            <a:endParaRPr sz="1800" dirty="0"/>
          </a:p>
          <a:p>
            <a:pPr marL="228600" lvl="0" indent="-228600" algn="just" rtl="0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/>
              <a:t>IVC </a:t>
            </a:r>
            <a:r>
              <a:rPr lang="en-US" sz="1800" dirty="0" err="1"/>
              <a:t>também</a:t>
            </a:r>
            <a:r>
              <a:rPr lang="en-US" sz="1800" dirty="0"/>
              <a:t> e </a:t>
            </a:r>
            <a:r>
              <a:rPr lang="en-US" sz="1800" dirty="0" err="1"/>
              <a:t>fator</a:t>
            </a:r>
            <a:r>
              <a:rPr lang="en-US" sz="1800" dirty="0"/>
              <a:t> de </a:t>
            </a:r>
            <a:r>
              <a:rPr lang="en-US" sz="1800" dirty="0" err="1"/>
              <a:t>risco</a:t>
            </a:r>
            <a:r>
              <a:rPr lang="en-US" sz="1800" dirty="0"/>
              <a:t> para </a:t>
            </a:r>
            <a:r>
              <a:rPr lang="en-US" sz="1800" dirty="0" err="1"/>
              <a:t>parto</a:t>
            </a:r>
            <a:r>
              <a:rPr lang="en-US" sz="1800" dirty="0"/>
              <a:t> </a:t>
            </a:r>
            <a:r>
              <a:rPr lang="en-US" sz="1800" dirty="0" err="1"/>
              <a:t>prematuro</a:t>
            </a:r>
            <a:r>
              <a:rPr lang="en-US" sz="1800" dirty="0"/>
              <a:t>, </a:t>
            </a:r>
            <a:r>
              <a:rPr lang="en-US" sz="1800" dirty="0" err="1"/>
              <a:t>baixo</a:t>
            </a:r>
            <a:r>
              <a:rPr lang="en-US" sz="1800" dirty="0"/>
              <a:t> peso </a:t>
            </a:r>
            <a:r>
              <a:rPr lang="en-US" sz="1800" dirty="0" err="1"/>
              <a:t>ao</a:t>
            </a:r>
            <a:r>
              <a:rPr lang="en-US" sz="1800" dirty="0"/>
              <a:t> </a:t>
            </a:r>
            <a:r>
              <a:rPr lang="en-US" sz="1800" dirty="0" err="1"/>
              <a:t>nascer</a:t>
            </a:r>
            <a:r>
              <a:rPr lang="en-US" sz="1800" dirty="0"/>
              <a:t> , PIG e Apgar </a:t>
            </a:r>
            <a:r>
              <a:rPr lang="en-US" sz="1800" dirty="0" err="1"/>
              <a:t>baixo</a:t>
            </a:r>
            <a:r>
              <a:rPr lang="en-US" sz="1800" dirty="0"/>
              <a:t> </a:t>
            </a:r>
            <a:r>
              <a:rPr lang="en-US" sz="1800" dirty="0" err="1"/>
              <a:t>nas</a:t>
            </a:r>
            <a:r>
              <a:rPr lang="en-US" sz="1800" dirty="0"/>
              <a:t> </a:t>
            </a:r>
            <a:r>
              <a:rPr lang="en-US" sz="1800" dirty="0" err="1"/>
              <a:t>primeiras</a:t>
            </a:r>
            <a:r>
              <a:rPr lang="en-US" sz="1800" dirty="0"/>
              <a:t> horas de </a:t>
            </a:r>
            <a:r>
              <a:rPr lang="en-US" sz="1800" dirty="0" err="1"/>
              <a:t>vida</a:t>
            </a:r>
            <a:r>
              <a:rPr lang="en-US" sz="1800" dirty="0"/>
              <a:t>.</a:t>
            </a:r>
            <a:endParaRPr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356432" y="1448061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 dirty="0" err="1"/>
              <a:t>Objetivos</a:t>
            </a:r>
            <a:endParaRPr dirty="0"/>
          </a:p>
        </p:txBody>
      </p:sp>
      <p:sp>
        <p:nvSpPr>
          <p:cNvPr id="232" name="Google Shape;232;p5"/>
          <p:cNvSpPr txBox="1">
            <a:spLocks noGrp="1"/>
          </p:cNvSpPr>
          <p:nvPr>
            <p:ph type="body" idx="1"/>
          </p:nvPr>
        </p:nvSpPr>
        <p:spPr>
          <a:xfrm>
            <a:off x="498474" y="2564167"/>
            <a:ext cx="7556313" cy="1729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dirty="0" err="1"/>
              <a:t>Descrever</a:t>
            </a:r>
            <a:r>
              <a:rPr lang="en-US" dirty="0"/>
              <a:t> e </a:t>
            </a:r>
            <a:r>
              <a:rPr lang="en-US" dirty="0" err="1"/>
              <a:t>demonstrar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sinais</a:t>
            </a:r>
            <a:r>
              <a:rPr lang="en-US" dirty="0"/>
              <a:t> </a:t>
            </a:r>
            <a:r>
              <a:rPr lang="en-US" dirty="0" err="1"/>
              <a:t>radiológicos</a:t>
            </a:r>
            <a:r>
              <a:rPr lang="en-US" dirty="0"/>
              <a:t> </a:t>
            </a:r>
            <a:r>
              <a:rPr lang="en-US" dirty="0" err="1"/>
              <a:t>encontrados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Ressonância</a:t>
            </a:r>
            <a:r>
              <a:rPr lang="en-US" dirty="0"/>
              <a:t> </a:t>
            </a:r>
            <a:r>
              <a:rPr lang="en-US" dirty="0" err="1"/>
              <a:t>Magnética</a:t>
            </a:r>
            <a:r>
              <a:rPr lang="en-US" dirty="0"/>
              <a:t>  da vasa </a:t>
            </a:r>
            <a:r>
              <a:rPr lang="en-US" dirty="0" err="1"/>
              <a:t>prévia</a:t>
            </a:r>
            <a:r>
              <a:rPr lang="en-US" dirty="0"/>
              <a:t> e da </a:t>
            </a:r>
            <a:r>
              <a:rPr lang="en-US" dirty="0" err="1"/>
              <a:t>inserção</a:t>
            </a:r>
            <a:r>
              <a:rPr lang="en-US" dirty="0"/>
              <a:t> </a:t>
            </a:r>
            <a:r>
              <a:rPr lang="en-US" dirty="0" err="1"/>
              <a:t>velamentosa</a:t>
            </a:r>
            <a:r>
              <a:rPr lang="en-US" dirty="0"/>
              <a:t> de </a:t>
            </a:r>
            <a:r>
              <a:rPr lang="en-US" dirty="0" err="1"/>
              <a:t>cordão</a:t>
            </a:r>
            <a:r>
              <a:rPr lang="en-US" dirty="0"/>
              <a:t> umbilical.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"/>
          <p:cNvSpPr txBox="1">
            <a:spLocks noGrp="1"/>
          </p:cNvSpPr>
          <p:nvPr>
            <p:ph type="title"/>
          </p:nvPr>
        </p:nvSpPr>
        <p:spPr>
          <a:xfrm>
            <a:off x="214389" y="1212063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 dirty="0" err="1"/>
              <a:t>Casuística</a:t>
            </a:r>
            <a:r>
              <a:rPr lang="en-US" dirty="0"/>
              <a:t> e </a:t>
            </a:r>
            <a:r>
              <a:rPr lang="en-US" dirty="0" err="1"/>
              <a:t>métodos</a:t>
            </a:r>
            <a:endParaRPr dirty="0"/>
          </a:p>
        </p:txBody>
      </p:sp>
      <p:sp>
        <p:nvSpPr>
          <p:cNvPr id="238" name="Google Shape;238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35743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 err="1"/>
              <a:t>Foram</a:t>
            </a:r>
            <a:r>
              <a:rPr lang="en-US" sz="1800" dirty="0"/>
              <a:t> </a:t>
            </a:r>
            <a:r>
              <a:rPr lang="en-US" sz="1800" dirty="0" err="1"/>
              <a:t>estudados</a:t>
            </a:r>
            <a:r>
              <a:rPr lang="en-US" sz="1800" dirty="0"/>
              <a:t> 5 </a:t>
            </a:r>
            <a:r>
              <a:rPr lang="en-US" sz="1800" dirty="0" err="1"/>
              <a:t>casos</a:t>
            </a:r>
            <a:r>
              <a:rPr lang="en-US" sz="1800" dirty="0"/>
              <a:t> com </a:t>
            </a:r>
            <a:r>
              <a:rPr lang="en-US" sz="1800" dirty="0" err="1"/>
              <a:t>suspeita</a:t>
            </a:r>
            <a:r>
              <a:rPr lang="en-US" sz="1800" dirty="0"/>
              <a:t> </a:t>
            </a:r>
            <a:r>
              <a:rPr lang="en-US" sz="1800" dirty="0" err="1"/>
              <a:t>utrassonográfica</a:t>
            </a:r>
            <a:r>
              <a:rPr lang="en-US" sz="1800" dirty="0"/>
              <a:t> de </a:t>
            </a:r>
            <a:r>
              <a:rPr lang="en-US" sz="1800" dirty="0" err="1"/>
              <a:t>inserção</a:t>
            </a:r>
            <a:r>
              <a:rPr lang="en-US" sz="1800" dirty="0"/>
              <a:t> </a:t>
            </a:r>
            <a:r>
              <a:rPr lang="en-US" sz="1800" dirty="0" err="1"/>
              <a:t>baixa</a:t>
            </a:r>
            <a:r>
              <a:rPr lang="en-US" sz="1800" dirty="0"/>
              <a:t> de placenta e </a:t>
            </a:r>
            <a:r>
              <a:rPr lang="en-US" sz="1800" dirty="0" err="1"/>
              <a:t>inserção</a:t>
            </a:r>
            <a:r>
              <a:rPr lang="en-US" sz="1800" dirty="0"/>
              <a:t> </a:t>
            </a:r>
            <a:r>
              <a:rPr lang="en-US" sz="1800" dirty="0" err="1"/>
              <a:t>anômala</a:t>
            </a:r>
            <a:r>
              <a:rPr lang="en-US" sz="1800" dirty="0"/>
              <a:t> de </a:t>
            </a:r>
            <a:r>
              <a:rPr lang="en-US" sz="1800" dirty="0" err="1"/>
              <a:t>cordão</a:t>
            </a:r>
            <a:r>
              <a:rPr lang="en-US" sz="1800" dirty="0"/>
              <a:t> umbilical, </a:t>
            </a:r>
            <a:r>
              <a:rPr lang="en-US" sz="1800" dirty="0" err="1"/>
              <a:t>direcionados</a:t>
            </a:r>
            <a:r>
              <a:rPr lang="en-US" sz="1800" dirty="0"/>
              <a:t> de </a:t>
            </a:r>
            <a:r>
              <a:rPr lang="en-US" sz="1800" dirty="0" err="1"/>
              <a:t>clínicas</a:t>
            </a:r>
            <a:r>
              <a:rPr lang="en-US" sz="1800" dirty="0"/>
              <a:t> e </a:t>
            </a:r>
            <a:r>
              <a:rPr lang="en-US" sz="1800" dirty="0" err="1"/>
              <a:t>hospitais</a:t>
            </a:r>
            <a:r>
              <a:rPr lang="en-US" sz="1800" dirty="0"/>
              <a:t> de </a:t>
            </a:r>
            <a:r>
              <a:rPr lang="en-US" sz="1800" dirty="0" err="1"/>
              <a:t>referência</a:t>
            </a:r>
            <a:r>
              <a:rPr lang="en-US" sz="1800" dirty="0"/>
              <a:t> de São Paulo.</a:t>
            </a:r>
            <a:endParaRPr sz="1800" dirty="0"/>
          </a:p>
          <a:p>
            <a:pPr marL="228600" lvl="0" indent="-235743" algn="l" rtl="0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 err="1"/>
              <a:t>Foi</a:t>
            </a:r>
            <a:r>
              <a:rPr lang="en-US" sz="1800" dirty="0"/>
              <a:t> </a:t>
            </a:r>
            <a:r>
              <a:rPr lang="en-US" sz="1800" dirty="0" err="1"/>
              <a:t>então</a:t>
            </a:r>
            <a:r>
              <a:rPr lang="en-US" sz="1800" dirty="0"/>
              <a:t> </a:t>
            </a:r>
            <a:r>
              <a:rPr lang="en-US" sz="1800" dirty="0" err="1"/>
              <a:t>realizado</a:t>
            </a:r>
            <a:r>
              <a:rPr lang="en-US" sz="1800" dirty="0"/>
              <a:t> um </a:t>
            </a:r>
            <a:r>
              <a:rPr lang="en-US" sz="1800" dirty="0" err="1"/>
              <a:t>estudo</a:t>
            </a:r>
            <a:r>
              <a:rPr lang="en-US" sz="1800" dirty="0"/>
              <a:t> transversal  </a:t>
            </a:r>
            <a:r>
              <a:rPr lang="en-US" sz="1800" dirty="0" err="1"/>
              <a:t>descritivo</a:t>
            </a:r>
            <a:r>
              <a:rPr lang="en-US" sz="1800" dirty="0"/>
              <a:t> no </a:t>
            </a:r>
            <a:r>
              <a:rPr lang="en-US" sz="1800" dirty="0" err="1"/>
              <a:t>Laboratório</a:t>
            </a:r>
            <a:r>
              <a:rPr lang="en-US" sz="1800" dirty="0"/>
              <a:t> Femme. A </a:t>
            </a:r>
            <a:r>
              <a:rPr lang="en-US" sz="1800" dirty="0" err="1"/>
              <a:t>idade</a:t>
            </a:r>
            <a:r>
              <a:rPr lang="en-US" sz="1800" dirty="0"/>
              <a:t> </a:t>
            </a:r>
            <a:r>
              <a:rPr lang="en-US" sz="1800" dirty="0" err="1"/>
              <a:t>gestacional</a:t>
            </a:r>
            <a:r>
              <a:rPr lang="en-US" sz="1800" dirty="0"/>
              <a:t> </a:t>
            </a:r>
            <a:r>
              <a:rPr lang="en-US" sz="1800" dirty="0" err="1"/>
              <a:t>variou</a:t>
            </a:r>
            <a:r>
              <a:rPr lang="en-US" sz="1800" dirty="0"/>
              <a:t> de 24 </a:t>
            </a:r>
            <a:r>
              <a:rPr lang="en-US" sz="1800" dirty="0" err="1"/>
              <a:t>semanas</a:t>
            </a:r>
            <a:r>
              <a:rPr lang="en-US" sz="1800" dirty="0"/>
              <a:t> à 36 </a:t>
            </a:r>
            <a:r>
              <a:rPr lang="en-US" sz="1800" dirty="0" err="1"/>
              <a:t>semanas</a:t>
            </a:r>
            <a:r>
              <a:rPr lang="en-US" sz="1800" dirty="0"/>
              <a:t>. As </a:t>
            </a:r>
            <a:r>
              <a:rPr lang="en-US" sz="1800" dirty="0" err="1"/>
              <a:t>mães</a:t>
            </a:r>
            <a:r>
              <a:rPr lang="en-US" sz="1800" dirty="0"/>
              <a:t> </a:t>
            </a:r>
            <a:r>
              <a:rPr lang="en-US" sz="1800" dirty="0" err="1"/>
              <a:t>tinham</a:t>
            </a:r>
            <a:r>
              <a:rPr lang="en-US" sz="1800" dirty="0"/>
              <a:t> </a:t>
            </a:r>
            <a:r>
              <a:rPr lang="en-US" sz="1800" dirty="0" err="1"/>
              <a:t>idade</a:t>
            </a:r>
            <a:r>
              <a:rPr lang="en-US" sz="1800" dirty="0"/>
              <a:t> de 32 a 36 </a:t>
            </a:r>
            <a:r>
              <a:rPr lang="en-US" sz="1800" dirty="0" err="1"/>
              <a:t>anos</a:t>
            </a:r>
            <a:r>
              <a:rPr lang="en-US" sz="1800" dirty="0"/>
              <a:t>.</a:t>
            </a:r>
            <a:endParaRPr sz="1800" dirty="0"/>
          </a:p>
          <a:p>
            <a:pPr marL="228600" lvl="0" indent="-235743" algn="just" rtl="0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 err="1"/>
              <a:t>Todos</a:t>
            </a:r>
            <a:r>
              <a:rPr lang="en-US" sz="1800" dirty="0"/>
              <a:t>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exames</a:t>
            </a:r>
            <a:r>
              <a:rPr lang="en-US" sz="1800" dirty="0"/>
              <a:t> </a:t>
            </a:r>
            <a:r>
              <a:rPr lang="en-US" sz="1800" dirty="0" err="1"/>
              <a:t>foram</a:t>
            </a:r>
            <a:r>
              <a:rPr lang="en-US" sz="1800" dirty="0"/>
              <a:t> </a:t>
            </a:r>
            <a:r>
              <a:rPr lang="en-US" sz="1800" dirty="0" err="1"/>
              <a:t>realizados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um </a:t>
            </a:r>
            <a:r>
              <a:rPr lang="en-US" sz="1800" dirty="0" err="1"/>
              <a:t>equipamento</a:t>
            </a:r>
            <a:r>
              <a:rPr lang="en-US" sz="1800" dirty="0"/>
              <a:t> Aera Siemens 1,5 T com </a:t>
            </a:r>
            <a:r>
              <a:rPr lang="en-US" sz="1800" dirty="0" err="1"/>
              <a:t>protocolo</a:t>
            </a:r>
            <a:r>
              <a:rPr lang="en-US" sz="1800" dirty="0"/>
              <a:t> </a:t>
            </a:r>
            <a:r>
              <a:rPr lang="en-US" sz="1800" dirty="0" err="1"/>
              <a:t>direcionado</a:t>
            </a:r>
            <a:r>
              <a:rPr lang="en-US" sz="1800" dirty="0"/>
              <a:t> para </a:t>
            </a:r>
            <a:r>
              <a:rPr lang="en-US" sz="1800" dirty="0" err="1"/>
              <a:t>estudo</a:t>
            </a:r>
            <a:r>
              <a:rPr lang="en-US" sz="1800" dirty="0"/>
              <a:t> da placenta </a:t>
            </a:r>
            <a:r>
              <a:rPr lang="en-US" sz="1800" dirty="0" err="1"/>
              <a:t>idealizado</a:t>
            </a:r>
            <a:r>
              <a:rPr lang="en-US" sz="1800" dirty="0"/>
              <a:t> no </a:t>
            </a:r>
            <a:r>
              <a:rPr lang="en-US" sz="1800" dirty="0" err="1"/>
              <a:t>Laboratório</a:t>
            </a:r>
            <a:r>
              <a:rPr lang="en-US" sz="1800" dirty="0"/>
              <a:t> Femme.</a:t>
            </a:r>
            <a:endParaRPr sz="1800" dirty="0"/>
          </a:p>
          <a:p>
            <a:pPr marL="228600" lvl="0" indent="-235743" algn="just" rtl="0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/>
              <a:t>A </a:t>
            </a:r>
            <a:r>
              <a:rPr lang="en-US" sz="1800" dirty="0" err="1"/>
              <a:t>análise</a:t>
            </a:r>
            <a:r>
              <a:rPr lang="en-US" sz="1800" dirty="0"/>
              <a:t> das imagens </a:t>
            </a:r>
            <a:r>
              <a:rPr lang="en-US" sz="1800" dirty="0" err="1"/>
              <a:t>foi</a:t>
            </a:r>
            <a:r>
              <a:rPr lang="en-US" sz="1800" dirty="0"/>
              <a:t> </a:t>
            </a:r>
            <a:r>
              <a:rPr lang="en-US" sz="1800" dirty="0" err="1"/>
              <a:t>realizada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radiologista</a:t>
            </a:r>
            <a:r>
              <a:rPr lang="en-US" sz="1800" dirty="0"/>
              <a:t> com </a:t>
            </a:r>
            <a:r>
              <a:rPr lang="en-US" sz="1800" dirty="0" err="1"/>
              <a:t>mais</a:t>
            </a:r>
            <a:r>
              <a:rPr lang="en-US" sz="1800" dirty="0"/>
              <a:t> de 18 </a:t>
            </a:r>
            <a:r>
              <a:rPr lang="en-US" sz="1800" dirty="0" err="1"/>
              <a:t>anos</a:t>
            </a:r>
            <a:r>
              <a:rPr lang="en-US" sz="1800" dirty="0"/>
              <a:t> de </a:t>
            </a:r>
            <a:r>
              <a:rPr lang="en-US" sz="1800" dirty="0" err="1"/>
              <a:t>experiência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área</a:t>
            </a:r>
            <a:r>
              <a:rPr lang="en-US" sz="1800" dirty="0"/>
              <a:t>.</a:t>
            </a:r>
            <a:endParaRPr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"/>
          <p:cNvSpPr txBox="1">
            <a:spLocks noGrp="1"/>
          </p:cNvSpPr>
          <p:nvPr>
            <p:ph type="title"/>
          </p:nvPr>
        </p:nvSpPr>
        <p:spPr>
          <a:xfrm>
            <a:off x="498473" y="1345228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 dirty="0" err="1"/>
              <a:t>Descrição</a:t>
            </a:r>
            <a:r>
              <a:rPr lang="en-US" dirty="0"/>
              <a:t> de imagens VP – </a:t>
            </a:r>
            <a:r>
              <a:rPr lang="en-US" dirty="0" err="1"/>
              <a:t>Achados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RM </a:t>
            </a:r>
            <a:endParaRPr dirty="0"/>
          </a:p>
        </p:txBody>
      </p:sp>
      <p:sp>
        <p:nvSpPr>
          <p:cNvPr id="244" name="Google Shape;244;p7"/>
          <p:cNvSpPr txBox="1">
            <a:spLocks noGrp="1"/>
          </p:cNvSpPr>
          <p:nvPr>
            <p:ph type="body" idx="1"/>
          </p:nvPr>
        </p:nvSpPr>
        <p:spPr>
          <a:xfrm>
            <a:off x="498473" y="2713037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 err="1"/>
              <a:t>Vasos</a:t>
            </a:r>
            <a:r>
              <a:rPr lang="en-US" sz="1800" dirty="0"/>
              <a:t> </a:t>
            </a:r>
            <a:r>
              <a:rPr lang="en-US" sz="1800" dirty="0" err="1"/>
              <a:t>calibrosos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posição</a:t>
            </a:r>
            <a:r>
              <a:rPr lang="en-US" sz="1800" dirty="0"/>
              <a:t> </a:t>
            </a:r>
            <a:r>
              <a:rPr lang="en-US" sz="1800" dirty="0" err="1"/>
              <a:t>segmentar</a:t>
            </a:r>
            <a:r>
              <a:rPr lang="en-US" sz="1800" dirty="0"/>
              <a:t> intra </a:t>
            </a:r>
            <a:r>
              <a:rPr lang="en-US" sz="1800" dirty="0" err="1"/>
              <a:t>amniótica</a:t>
            </a:r>
            <a:r>
              <a:rPr lang="en-US" sz="1800" dirty="0"/>
              <a:t>.</a:t>
            </a:r>
            <a:endParaRPr sz="1800" dirty="0"/>
          </a:p>
          <a:p>
            <a:pPr marL="228600" lvl="0" indent="-133350" algn="l" rtl="0">
              <a:spcBef>
                <a:spcPts val="2000"/>
              </a:spcBef>
              <a:spcAft>
                <a:spcPts val="0"/>
              </a:spcAft>
              <a:buSzPts val="1500"/>
              <a:buNone/>
            </a:pPr>
            <a:endParaRPr sz="1800" dirty="0"/>
          </a:p>
          <a:p>
            <a:pPr marL="228600" lvl="0" indent="-228600" algn="l" rtl="0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 sz="1800" dirty="0"/>
              <a:t> </a:t>
            </a:r>
            <a:r>
              <a:rPr lang="en-US" sz="1800" dirty="0" err="1"/>
              <a:t>Trajeto</a:t>
            </a:r>
            <a:r>
              <a:rPr lang="en-US" sz="1800" dirty="0"/>
              <a:t> </a:t>
            </a:r>
            <a:r>
              <a:rPr lang="en-US" sz="1800" dirty="0" err="1"/>
              <a:t>anômalo</a:t>
            </a:r>
            <a:r>
              <a:rPr lang="en-US" sz="1800" dirty="0"/>
              <a:t> dos </a:t>
            </a:r>
            <a:r>
              <a:rPr lang="en-US" sz="1800" dirty="0" err="1"/>
              <a:t>vasos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região</a:t>
            </a:r>
            <a:r>
              <a:rPr lang="en-US" sz="1800" dirty="0"/>
              <a:t> </a:t>
            </a:r>
            <a:r>
              <a:rPr lang="en-US" sz="1800" dirty="0" err="1"/>
              <a:t>segmentar</a:t>
            </a:r>
            <a:r>
              <a:rPr lang="en-US" sz="1800" dirty="0"/>
              <a:t> .</a:t>
            </a:r>
            <a:endParaRPr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8"/>
          <p:cNvPicPr preferRelativeResize="0"/>
          <p:nvPr/>
        </p:nvPicPr>
        <p:blipFill rotWithShape="1">
          <a:blip r:embed="rId3">
            <a:alphaModFix/>
          </a:blip>
          <a:srcRect l="-12186" t="34102" r="35505" b="-16346"/>
          <a:stretch/>
        </p:blipFill>
        <p:spPr>
          <a:xfrm>
            <a:off x="4443732" y="70626"/>
            <a:ext cx="4411287" cy="5917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748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8"/>
          <p:cNvSpPr txBox="1"/>
          <p:nvPr/>
        </p:nvSpPr>
        <p:spPr>
          <a:xfrm>
            <a:off x="5333954" y="5176543"/>
            <a:ext cx="33384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Figuras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1 e 2: </a:t>
            </a: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Vasos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calibrosos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na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cavidade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amniótica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acima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do OI, </a:t>
            </a: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nos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cortes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axiais</a:t>
            </a:r>
            <a:r>
              <a:rPr lang="en-U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da RM de placenta.</a:t>
            </a:r>
            <a:endParaRPr sz="16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1843725" y="2739750"/>
            <a:ext cx="758100" cy="4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8"/>
          <p:cNvSpPr/>
          <p:nvPr/>
        </p:nvSpPr>
        <p:spPr>
          <a:xfrm>
            <a:off x="5523500" y="1878200"/>
            <a:ext cx="534300" cy="31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8"/>
          <p:cNvSpPr/>
          <p:nvPr/>
        </p:nvSpPr>
        <p:spPr>
          <a:xfrm>
            <a:off x="6382225" y="2271825"/>
            <a:ext cx="534300" cy="31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"/>
          <p:cNvSpPr/>
          <p:nvPr/>
        </p:nvSpPr>
        <p:spPr>
          <a:xfrm>
            <a:off x="1276883" y="5883917"/>
            <a:ext cx="624170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Figure 1. (a) magnetic resonance imaging of a case with the placenta covering whole anterior uterine wall, indicated by arrowheads, and arrow indicates fetal vessels covering cervical internal</a:t>
            </a:r>
            <a:endParaRPr sz="1800" baseline="300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660066"/>
                </a:solidFill>
                <a:latin typeface="Rockwell"/>
                <a:ea typeface="Rockwell"/>
                <a:cs typeface="Rockwell"/>
                <a:sym typeface="Rockwell"/>
              </a:rPr>
              <a:t>Diagnostics </a:t>
            </a:r>
            <a:r>
              <a:rPr lang="en-US" sz="1400" b="1" dirty="0">
                <a:solidFill>
                  <a:srgbClr val="660066"/>
                </a:solidFill>
                <a:latin typeface="Rockwell"/>
                <a:ea typeface="Rockwell"/>
                <a:cs typeface="Rockwell"/>
                <a:sym typeface="Rockwell"/>
              </a:rPr>
              <a:t>2021</a:t>
            </a:r>
            <a:r>
              <a:rPr lang="en-US" sz="1400" dirty="0">
                <a:solidFill>
                  <a:srgbClr val="660066"/>
                </a:solidFill>
                <a:latin typeface="Rockwell"/>
                <a:ea typeface="Rockwell"/>
                <a:cs typeface="Rockwell"/>
                <a:sym typeface="Rockwell"/>
              </a:rPr>
              <a:t>, </a:t>
            </a:r>
            <a:r>
              <a:rPr lang="en-US" sz="1400" i="1" dirty="0">
                <a:solidFill>
                  <a:srgbClr val="660066"/>
                </a:solidFill>
                <a:latin typeface="Rockwell"/>
                <a:ea typeface="Rockwell"/>
                <a:cs typeface="Rockwell"/>
                <a:sym typeface="Rockwell"/>
              </a:rPr>
              <a:t>11</a:t>
            </a:r>
            <a:r>
              <a:rPr lang="en-US" sz="1400" dirty="0">
                <a:solidFill>
                  <a:srgbClr val="660066"/>
                </a:solidFill>
                <a:latin typeface="Rockwell"/>
                <a:ea typeface="Rockwell"/>
                <a:cs typeface="Rockwell"/>
                <a:sym typeface="Rockwell"/>
              </a:rPr>
              <a:t>, 1369. https://doi.org/10.3390/diagnostics11081369 </a:t>
            </a:r>
            <a:endParaRPr sz="1400" dirty="0">
              <a:solidFill>
                <a:srgbClr val="66006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60" name="Google Shape;260;p9" descr="vasa.png"/>
          <p:cNvPicPr preferRelativeResize="0"/>
          <p:nvPr/>
        </p:nvPicPr>
        <p:blipFill rotWithShape="1">
          <a:blip r:embed="rId3">
            <a:alphaModFix/>
          </a:blip>
          <a:srcRect l="59456" t="22754" r="1" b="28050"/>
          <a:stretch/>
        </p:blipFill>
        <p:spPr>
          <a:xfrm>
            <a:off x="1904733" y="1099542"/>
            <a:ext cx="5334534" cy="404574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 txBox="1"/>
          <p:nvPr/>
        </p:nvSpPr>
        <p:spPr>
          <a:xfrm>
            <a:off x="99187" y="5145284"/>
            <a:ext cx="8597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OUTRO SUBTIPO DE VASA PRÉVIA: VASOS FETAIS E INSERÇÃO VELAMENTOSA ENTRE O CÓRION E ÂMNION- Marginal sinus placenta </a:t>
            </a:r>
            <a:r>
              <a:rPr lang="en-US" sz="18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prévia</a:t>
            </a: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26 CSB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26 CSBUS" id="{5873DC5F-09BF-4E9D-ABB2-80D0E10BE3A0}" vid="{7DD57129-2B41-47DF-8D1A-3A887AD41D1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26 CSBUS</Template>
  <TotalTime>0</TotalTime>
  <Words>856</Words>
  <Application>Microsoft Office PowerPoint</Application>
  <PresentationFormat>Apresentação na tela (4:3)</PresentationFormat>
  <Paragraphs>54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Rockwell</vt:lpstr>
      <vt:lpstr>Tema 26 CSBUS</vt:lpstr>
      <vt:lpstr>Sinais radiológicos da vasa prévia e inserção velamentosa de cordão na Ressonância Magnética.</vt:lpstr>
      <vt:lpstr>Introdução </vt:lpstr>
      <vt:lpstr>Vasa Prévia</vt:lpstr>
      <vt:lpstr>Inserção Velamentosa de Cordão Umbilical</vt:lpstr>
      <vt:lpstr>Objetivos</vt:lpstr>
      <vt:lpstr>Casuística e métodos</vt:lpstr>
      <vt:lpstr>Descrição de imagens VP – Achados na RM </vt:lpstr>
      <vt:lpstr>Apresentação do PowerPoint</vt:lpstr>
      <vt:lpstr>Apresentação do PowerPoint</vt:lpstr>
      <vt:lpstr>Descrição de imagens IVC – Achados na RM 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Sinais radiológicos da vasa prévia e inserção velamentosa de cordão na Ressonância Magnética.</dc:title>
  <dc:creator>viviane Habib</dc:creator>
  <cp:lastModifiedBy>daniel</cp:lastModifiedBy>
  <cp:revision>1</cp:revision>
  <dcterms:created xsi:type="dcterms:W3CDTF">2022-09-08T11:11:19Z</dcterms:created>
  <dcterms:modified xsi:type="dcterms:W3CDTF">2022-09-21T01:31:09Z</dcterms:modified>
</cp:coreProperties>
</file>