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NyS1tuGHRciWeHHKGXqFQDc7n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596b5b8a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7596b5b8a2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597ec48c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7597ec48c7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597ec48c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7597ec48c7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596b5b8a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7596b5b8a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597ec48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7597ec48c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596b5b8a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7596b5b8a2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597ec48c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7597ec48c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7597ec48c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7597ec48c7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597ec48c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7597ec48c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596b5b8a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7596b5b8a2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68" name="Shape 68"/>
        <p:cNvGrpSpPr/>
        <p:nvPr/>
      </p:nvGrpSpPr>
      <p:grpSpPr>
        <a:xfrm>
          <a:off x="0" y="0"/>
          <a:ext cx="0" cy="0"/>
          <a:chOff x="0" y="0"/>
          <a:chExt cx="0" cy="0"/>
        </a:xfrm>
      </p:grpSpPr>
      <p:sp>
        <p:nvSpPr>
          <p:cNvPr id="69" name="Google Shape;69;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74" name="Shape 74"/>
        <p:cNvGrpSpPr/>
        <p:nvPr/>
      </p:nvGrpSpPr>
      <p:grpSpPr>
        <a:xfrm>
          <a:off x="0" y="0"/>
          <a:ext cx="0" cy="0"/>
          <a:chOff x="0" y="0"/>
          <a:chExt cx="0" cy="0"/>
        </a:xfrm>
      </p:grpSpPr>
      <p:sp>
        <p:nvSpPr>
          <p:cNvPr id="75" name="Google Shape;75;p1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16"/>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17" name="Shape 17"/>
        <p:cNvGrpSpPr/>
        <p:nvPr/>
      </p:nvGrpSpPr>
      <p:grpSpPr>
        <a:xfrm>
          <a:off x="0" y="0"/>
          <a:ext cx="0" cy="0"/>
          <a:chOff x="0" y="0"/>
          <a:chExt cx="0" cy="0"/>
        </a:xfrm>
      </p:grpSpPr>
      <p:sp>
        <p:nvSpPr>
          <p:cNvPr id="18" name="Google Shape;18;p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23" name="Shape 23"/>
        <p:cNvGrpSpPr/>
        <p:nvPr/>
      </p:nvGrpSpPr>
      <p:grpSpPr>
        <a:xfrm>
          <a:off x="0" y="0"/>
          <a:ext cx="0" cy="0"/>
          <a:chOff x="0" y="0"/>
          <a:chExt cx="0" cy="0"/>
        </a:xfrm>
      </p:grpSpPr>
      <p:sp>
        <p:nvSpPr>
          <p:cNvPr id="24" name="Google Shape;24;p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8"/>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29" name="Shape 29"/>
        <p:cNvGrpSpPr/>
        <p:nvPr/>
      </p:nvGrpSpPr>
      <p:grpSpPr>
        <a:xfrm>
          <a:off x="0" y="0"/>
          <a:ext cx="0" cy="0"/>
          <a:chOff x="0" y="0"/>
          <a:chExt cx="0" cy="0"/>
        </a:xfrm>
      </p:grpSpPr>
      <p:sp>
        <p:nvSpPr>
          <p:cNvPr id="30" name="Google Shape;3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9"/>
          <p:cNvSpPr/>
          <p:nvPr>
            <p:ph idx="2" type="pic"/>
          </p:nvPr>
        </p:nvSpPr>
        <p:spPr>
          <a:xfrm>
            <a:off x="5183188" y="987425"/>
            <a:ext cx="6172200" cy="4873625"/>
          </a:xfrm>
          <a:prstGeom prst="rect">
            <a:avLst/>
          </a:prstGeom>
          <a:noFill/>
          <a:ln>
            <a:noFill/>
          </a:ln>
        </p:spPr>
      </p:sp>
      <p:sp>
        <p:nvSpPr>
          <p:cNvPr id="32" name="Google Shape;32;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 name="Google Shape;3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 name="Google Shape;4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43" name="Shape 43"/>
        <p:cNvGrpSpPr/>
        <p:nvPr/>
      </p:nvGrpSpPr>
      <p:grpSpPr>
        <a:xfrm>
          <a:off x="0" y="0"/>
          <a:ext cx="0" cy="0"/>
          <a:chOff x="0" y="0"/>
          <a:chExt cx="0" cy="0"/>
        </a:xfrm>
      </p:grpSpPr>
      <p:sp>
        <p:nvSpPr>
          <p:cNvPr id="44" name="Google Shape;4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7" name="Shape 47"/>
        <p:cNvGrpSpPr/>
        <p:nvPr/>
      </p:nvGrpSpPr>
      <p:grpSpPr>
        <a:xfrm>
          <a:off x="0" y="0"/>
          <a:ext cx="0" cy="0"/>
          <a:chOff x="0" y="0"/>
          <a:chExt cx="0" cy="0"/>
        </a:xfrm>
      </p:grpSpPr>
      <p:sp>
        <p:nvSpPr>
          <p:cNvPr id="48" name="Google Shape;48;p1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2" name="Shape 52"/>
        <p:cNvGrpSpPr/>
        <p:nvPr/>
      </p:nvGrpSpPr>
      <p:grpSpPr>
        <a:xfrm>
          <a:off x="0" y="0"/>
          <a:ext cx="0" cy="0"/>
          <a:chOff x="0" y="0"/>
          <a:chExt cx="0" cy="0"/>
        </a:xfrm>
      </p:grpSpPr>
      <p:sp>
        <p:nvSpPr>
          <p:cNvPr id="53" name="Google Shape;53;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1" name="Shape 61"/>
        <p:cNvGrpSpPr/>
        <p:nvPr/>
      </p:nvGrpSpPr>
      <p:grpSpPr>
        <a:xfrm>
          <a:off x="0" y="0"/>
          <a:ext cx="0" cy="0"/>
          <a:chOff x="0" y="0"/>
          <a:chExt cx="0" cy="0"/>
        </a:xfrm>
      </p:grpSpPr>
      <p:sp>
        <p:nvSpPr>
          <p:cNvPr id="62" name="Google Shape;62;p1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5"/>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jp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Logotipo&#10;&#10;Descrição gerada automaticamente"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Forma, Retângulo&#10;&#10;Descrição gerada automaticamente" id="85" name="Google Shape;85;p1"/>
          <p:cNvPicPr preferRelativeResize="0"/>
          <p:nvPr/>
        </p:nvPicPr>
        <p:blipFill rotWithShape="1">
          <a:blip r:embed="rId4">
            <a:alphaModFix/>
          </a:blip>
          <a:srcRect b="0" l="0" r="0" t="0"/>
          <a:stretch/>
        </p:blipFill>
        <p:spPr>
          <a:xfrm>
            <a:off x="6754812" y="1916112"/>
            <a:ext cx="2922587" cy="628650"/>
          </a:xfrm>
          <a:prstGeom prst="rect">
            <a:avLst/>
          </a:prstGeom>
          <a:noFill/>
          <a:ln>
            <a:noFill/>
          </a:ln>
        </p:spPr>
      </p:pic>
      <p:pic>
        <p:nvPicPr>
          <p:cNvPr descr="Uma imagem contendo Retângulo&#10;&#10;Descrição gerada automaticamente" id="86" name="Google Shape;86;p1"/>
          <p:cNvPicPr preferRelativeResize="0"/>
          <p:nvPr/>
        </p:nvPicPr>
        <p:blipFill rotWithShape="1">
          <a:blip r:embed="rId5">
            <a:alphaModFix/>
          </a:blip>
          <a:srcRect b="0" l="0" r="0" t="0"/>
          <a:stretch/>
        </p:blipFill>
        <p:spPr>
          <a:xfrm>
            <a:off x="554074" y="3409250"/>
            <a:ext cx="3413125" cy="735012"/>
          </a:xfrm>
          <a:prstGeom prst="rect">
            <a:avLst/>
          </a:prstGeom>
          <a:noFill/>
          <a:ln>
            <a:noFill/>
          </a:ln>
        </p:spPr>
      </p:pic>
      <p:sp>
        <p:nvSpPr>
          <p:cNvPr id="87" name="Google Shape;87;p1"/>
          <p:cNvSpPr txBox="1"/>
          <p:nvPr/>
        </p:nvSpPr>
        <p:spPr>
          <a:xfrm>
            <a:off x="6965950" y="1992306"/>
            <a:ext cx="2035200" cy="861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D87300"/>
              </a:buClr>
              <a:buSzPts val="1800"/>
              <a:buFont typeface="Calibri"/>
              <a:buNone/>
            </a:pPr>
            <a:r>
              <a:rPr b="1" lang="en-US" sz="2500">
                <a:solidFill>
                  <a:schemeClr val="lt1"/>
                </a:solidFill>
                <a:latin typeface="Calibri"/>
                <a:ea typeface="Calibri"/>
                <a:cs typeface="Calibri"/>
                <a:sym typeface="Calibri"/>
              </a:rPr>
              <a:t>TÍTULO </a:t>
            </a:r>
            <a:endParaRPr b="1" sz="1200">
              <a:solidFill>
                <a:schemeClr val="dk1"/>
              </a:solidFill>
            </a:endParaRPr>
          </a:p>
          <a:p>
            <a:pPr indent="0" lvl="0" marL="0" rtl="0" algn="ctr">
              <a:spcBef>
                <a:spcPts val="0"/>
              </a:spcBef>
              <a:spcAft>
                <a:spcPts val="0"/>
              </a:spcAft>
              <a:buClr>
                <a:srgbClr val="D87300"/>
              </a:buClr>
              <a:buSzPts val="1800"/>
              <a:buFont typeface="Calibri"/>
              <a:buNone/>
            </a:pPr>
            <a:r>
              <a:t/>
            </a:r>
            <a:endParaRPr b="1" sz="2500">
              <a:solidFill>
                <a:schemeClr val="lt1"/>
              </a:solidFill>
              <a:latin typeface="Calibri"/>
              <a:ea typeface="Calibri"/>
              <a:cs typeface="Calibri"/>
              <a:sym typeface="Calibri"/>
            </a:endParaRPr>
          </a:p>
        </p:txBody>
      </p:sp>
      <p:sp>
        <p:nvSpPr>
          <p:cNvPr id="88" name="Google Shape;88;p1"/>
          <p:cNvSpPr txBox="1"/>
          <p:nvPr/>
        </p:nvSpPr>
        <p:spPr>
          <a:xfrm>
            <a:off x="7275512" y="2578100"/>
            <a:ext cx="3237000" cy="1962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DISMENORREIA MEMBRANOSA REALIZADO ULTRASSOM PÉLVICA E  TRANSVAGINAL PARA CONTROLE: UM RELATO DE CASO</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24471"/>
              </a:buClr>
              <a:buSzPts val="1800"/>
              <a:buFont typeface="Calibri"/>
              <a:buNone/>
            </a:pPr>
            <a:r>
              <a:t/>
            </a:r>
            <a:endParaRPr sz="1800">
              <a:solidFill>
                <a:srgbClr val="024471"/>
              </a:solidFill>
              <a:latin typeface="Calibri"/>
              <a:ea typeface="Calibri"/>
              <a:cs typeface="Calibri"/>
              <a:sym typeface="Calibri"/>
            </a:endParaRPr>
          </a:p>
        </p:txBody>
      </p:sp>
      <p:sp>
        <p:nvSpPr>
          <p:cNvPr id="89" name="Google Shape;89;p1"/>
          <p:cNvSpPr txBox="1"/>
          <p:nvPr/>
        </p:nvSpPr>
        <p:spPr>
          <a:xfrm>
            <a:off x="1044575" y="3538262"/>
            <a:ext cx="24321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AUTORES</a:t>
            </a:r>
            <a:endParaRPr/>
          </a:p>
        </p:txBody>
      </p:sp>
      <p:sp>
        <p:nvSpPr>
          <p:cNvPr id="90" name="Google Shape;90;p1"/>
          <p:cNvSpPr txBox="1"/>
          <p:nvPr/>
        </p:nvSpPr>
        <p:spPr>
          <a:xfrm>
            <a:off x="745423" y="4144248"/>
            <a:ext cx="3715500" cy="175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Adriano de Lucena Jambo Cantarelli</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Luciano de Lucena Jambo Cantarelli</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Rafael Amorim Jambo Cantarelli</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Rodrigo de Araújo Amorim Filho</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Rafael Peixoto Lima Dias</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24471"/>
              </a:buClr>
              <a:buSzPts val="1800"/>
              <a:buFont typeface="Calibri"/>
              <a:buNone/>
            </a:pPr>
            <a:r>
              <a:rPr lang="en-US" sz="1800">
                <a:solidFill>
                  <a:schemeClr val="dk1"/>
                </a:solidFill>
                <a:latin typeface="Calibri"/>
                <a:ea typeface="Calibri"/>
                <a:cs typeface="Calibri"/>
                <a:sym typeface="Calibri"/>
              </a:rPr>
              <a:t>Gustavo Jambo Cantarelli</a:t>
            </a:r>
            <a:r>
              <a:rPr b="0" i="0" lang="en-US" sz="1800" u="none" cap="none" strike="noStrike">
                <a:solidFill>
                  <a:srgbClr val="02447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27596b5b8a2_0_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4" name="Google Shape;154;g27596b5b8a2_0_41"/>
          <p:cNvSpPr txBox="1"/>
          <p:nvPr/>
        </p:nvSpPr>
        <p:spPr>
          <a:xfrm>
            <a:off x="4230350" y="1490875"/>
            <a:ext cx="7510200" cy="497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Considerações finais ou conclusões:</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Conclui-se que este relato de caso evidencia um episódio típico de DM com presença de dismenorréia e expulsão vaginal de tecido membranoso, sendo o diagnóstico confirmado por exame histopatológico e realizado US pélvica transvaginal para controle.</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Esta publicação faz-se importante devido à escassez de dados relacionados ao tema, os quais são de grande valia para um adequado diagnóstico e tratamento de pacientes afetados com tal patologia.</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27597ec48c7_0_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g27597ec48c7_0_34"/>
          <p:cNvSpPr txBox="1"/>
          <p:nvPr/>
        </p:nvSpPr>
        <p:spPr>
          <a:xfrm>
            <a:off x="4230350" y="1490875"/>
            <a:ext cx="7510200" cy="497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Considerações finais ou conclusões:</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Conclui-se que este relato de caso evidencia um episódio típico de DM com presença de dismenorréia e expulsão vaginal de tecido membranoso, sendo o diagnóstico confirmado por exame histopatológico e realizado US pélvica transvaginal para controle.</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Esta publicação faz-se importante devido à escassez de dados relacionados ao tema, os quais são de grande valia para um adequado diagnóstico e tratamento de pacientes afetados com tal patologia.</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g27597ec48c7_0_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6" name="Google Shape;166;g27597ec48c7_0_45"/>
          <p:cNvSpPr txBox="1"/>
          <p:nvPr/>
        </p:nvSpPr>
        <p:spPr>
          <a:xfrm>
            <a:off x="4230350" y="1490875"/>
            <a:ext cx="7510200" cy="497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REFERENCIAS: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rgbClr val="222222"/>
                </a:solidFill>
                <a:highlight>
                  <a:srgbClr val="FFFFFF"/>
                </a:highlight>
              </a:rPr>
              <a:t>OLIVEIRA, Patrícia Pereira de et al. Dismenorreia membranosa: uma doença esquecida. </a:t>
            </a:r>
            <a:r>
              <a:rPr b="1" lang="en-US" sz="1800">
                <a:solidFill>
                  <a:srgbClr val="222222"/>
                </a:solidFill>
                <a:highlight>
                  <a:srgbClr val="FFFFFF"/>
                </a:highlight>
              </a:rPr>
              <a:t>Revista Brasileira de Ginecologia e Obstetrícia</a:t>
            </a:r>
            <a:r>
              <a:rPr lang="en-US" sz="1800">
                <a:solidFill>
                  <a:srgbClr val="222222"/>
                </a:solidFill>
                <a:highlight>
                  <a:srgbClr val="FFFFFF"/>
                </a:highlight>
              </a:rPr>
              <a:t>, v. 31, p. 305-310, 2009.</a:t>
            </a:r>
            <a:endParaRPr sz="1800">
              <a:solidFill>
                <a:srgbClr val="222222"/>
              </a:solidFill>
              <a:highlight>
                <a:srgbClr val="FFFFFF"/>
              </a:highlight>
            </a:endParaRPr>
          </a:p>
          <a:p>
            <a:pPr indent="0" lvl="0" marL="0" rtl="0" algn="l">
              <a:spcBef>
                <a:spcPts val="0"/>
              </a:spcBef>
              <a:spcAft>
                <a:spcPts val="0"/>
              </a:spcAft>
              <a:buNone/>
            </a:pPr>
            <a:r>
              <a:t/>
            </a:r>
            <a:endParaRPr sz="1800">
              <a:solidFill>
                <a:srgbClr val="222222"/>
              </a:solidFill>
              <a:highlight>
                <a:srgbClr val="FFFFFF"/>
              </a:highlight>
            </a:endParaRPr>
          </a:p>
          <a:p>
            <a:pPr indent="0" lvl="0" marL="0" rtl="0" algn="l">
              <a:spcBef>
                <a:spcPts val="0"/>
              </a:spcBef>
              <a:spcAft>
                <a:spcPts val="0"/>
              </a:spcAft>
              <a:buNone/>
            </a:pPr>
            <a:r>
              <a:rPr lang="en-US" sz="1800">
                <a:solidFill>
                  <a:srgbClr val="222222"/>
                </a:solidFill>
                <a:highlight>
                  <a:srgbClr val="FFFFFF"/>
                </a:highlight>
              </a:rPr>
              <a:t>MEDEIROS, Camila Raphaela Barbosa de; ARAÚJO, Etiene de Fátima Galvão; LOPES, Luiza Wanderley Persiano. Dismenorreia membranosa (membranácea): um relato de caso. </a:t>
            </a:r>
            <a:r>
              <a:rPr b="1" lang="en-US" sz="1800">
                <a:solidFill>
                  <a:srgbClr val="222222"/>
                </a:solidFill>
                <a:highlight>
                  <a:srgbClr val="FFFFFF"/>
                </a:highlight>
              </a:rPr>
              <a:t>Femina</a:t>
            </a:r>
            <a:r>
              <a:rPr lang="en-US" sz="1800">
                <a:solidFill>
                  <a:srgbClr val="222222"/>
                </a:solidFill>
                <a:highlight>
                  <a:srgbClr val="FFFFFF"/>
                </a:highlight>
              </a:rPr>
              <a:t>, p. 572-576, 2021.</a:t>
            </a:r>
            <a:endParaRPr sz="1800">
              <a:solidFill>
                <a:srgbClr val="222222"/>
              </a:solidFill>
              <a:highlight>
                <a:srgbClr val="FFFFFF"/>
              </a:highlight>
            </a:endParaRPr>
          </a:p>
          <a:p>
            <a:pPr indent="0" lvl="0" marL="0" rtl="0" algn="l">
              <a:spcBef>
                <a:spcPts val="0"/>
              </a:spcBef>
              <a:spcAft>
                <a:spcPts val="0"/>
              </a:spcAft>
              <a:buNone/>
            </a:pPr>
            <a:r>
              <a:t/>
            </a:r>
            <a:endParaRPr sz="1800">
              <a:solidFill>
                <a:srgbClr val="222222"/>
              </a:solidFill>
              <a:highlight>
                <a:srgbClr val="FFFFFF"/>
              </a:highlight>
            </a:endParaRPr>
          </a:p>
          <a:p>
            <a:pPr indent="0" lvl="0" marL="0" rtl="0" algn="l">
              <a:spcBef>
                <a:spcPts val="0"/>
              </a:spcBef>
              <a:spcAft>
                <a:spcPts val="0"/>
              </a:spcAft>
              <a:buNone/>
            </a:pPr>
            <a:r>
              <a:rPr lang="en-US" sz="1800">
                <a:solidFill>
                  <a:srgbClr val="222222"/>
                </a:solidFill>
                <a:highlight>
                  <a:srgbClr val="FFFFFF"/>
                </a:highlight>
              </a:rPr>
              <a:t>SILVEIRA, Daniel Sad et al. Dismenorreia membranácea: ainda existe? Relato de caso. </a:t>
            </a:r>
            <a:r>
              <a:rPr b="1" lang="en-US" sz="1800">
                <a:solidFill>
                  <a:srgbClr val="222222"/>
                </a:solidFill>
                <a:highlight>
                  <a:srgbClr val="FFFFFF"/>
                </a:highlight>
              </a:rPr>
              <a:t>Clinical and Biomedical Research</a:t>
            </a:r>
            <a:r>
              <a:rPr lang="en-US" sz="1800">
                <a:solidFill>
                  <a:srgbClr val="222222"/>
                </a:solidFill>
                <a:highlight>
                  <a:srgbClr val="FFFFFF"/>
                </a:highlight>
              </a:rPr>
              <a:t>, v. 31, n. 4, 2011.</a:t>
            </a:r>
            <a:endParaRPr sz="1800">
              <a:solidFill>
                <a:srgbClr val="222222"/>
              </a:solidFill>
              <a:highlight>
                <a:srgbClr val="FFFFFF"/>
              </a:highlight>
            </a:endParaRPr>
          </a:p>
          <a:p>
            <a:pPr indent="0" lvl="0" marL="0" rtl="0" algn="l">
              <a:spcBef>
                <a:spcPts val="0"/>
              </a:spcBef>
              <a:spcAft>
                <a:spcPts val="0"/>
              </a:spcAft>
              <a:buNone/>
            </a:pPr>
            <a:r>
              <a:t/>
            </a:r>
            <a:endParaRPr sz="1800">
              <a:solidFill>
                <a:srgbClr val="222222"/>
              </a:solidFill>
              <a:highlight>
                <a:srgbClr val="FFFFFF"/>
              </a:highlight>
            </a:endParaRPr>
          </a:p>
          <a:p>
            <a:pPr indent="0" lvl="0" marL="0" rtl="0" algn="l">
              <a:spcBef>
                <a:spcPts val="0"/>
              </a:spcBef>
              <a:spcAft>
                <a:spcPts val="0"/>
              </a:spcAft>
              <a:buNone/>
            </a:pPr>
            <a:r>
              <a:rPr lang="en-US" sz="1800">
                <a:solidFill>
                  <a:srgbClr val="222222"/>
                </a:solidFill>
                <a:highlight>
                  <a:srgbClr val="FFFFFF"/>
                </a:highlight>
              </a:rPr>
              <a:t>ARAÚJO, LARISSA FEREGUETTE OLIVEIRA. DISMENORRÉIA MEMBRANOSA: RELATO DE CASO E REVISÃO DE LITERATURA.</a:t>
            </a:r>
            <a:endParaRPr sz="1800">
              <a:solidFill>
                <a:srgbClr val="222222"/>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6" name="Google Shape;96;p2"/>
          <p:cNvSpPr txBox="1"/>
          <p:nvPr/>
        </p:nvSpPr>
        <p:spPr>
          <a:xfrm>
            <a:off x="4230350" y="1304525"/>
            <a:ext cx="7510200" cy="497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Descrição do caso:</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Sexo feminino, 51 anos, g1pc1a0</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Queixa principal: Dor </a:t>
            </a:r>
            <a:r>
              <a:rPr lang="en-US" sz="2000">
                <a:solidFill>
                  <a:schemeClr val="dk1"/>
                </a:solidFill>
                <a:latin typeface="Calibri"/>
                <a:ea typeface="Calibri"/>
                <a:cs typeface="Calibri"/>
                <a:sym typeface="Calibri"/>
              </a:rPr>
              <a:t>pelvica</a:t>
            </a:r>
            <a:r>
              <a:rPr lang="en-US" sz="2000">
                <a:solidFill>
                  <a:schemeClr val="dk1"/>
                </a:solidFill>
                <a:latin typeface="Calibri"/>
                <a:ea typeface="Calibri"/>
                <a:cs typeface="Calibri"/>
                <a:sym typeface="Calibri"/>
              </a:rPr>
              <a:t> há 2 anos </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AP: </a:t>
            </a:r>
            <a:r>
              <a:rPr lang="en-US" sz="2000">
                <a:solidFill>
                  <a:schemeClr val="dk1"/>
                </a:solidFill>
                <a:latin typeface="Calibri"/>
                <a:ea typeface="Calibri"/>
                <a:cs typeface="Calibri"/>
                <a:sym typeface="Calibri"/>
              </a:rPr>
              <a:t>Histórico</a:t>
            </a:r>
            <a:r>
              <a:rPr lang="en-US" sz="2000">
                <a:solidFill>
                  <a:schemeClr val="dk1"/>
                </a:solidFill>
                <a:latin typeface="Calibri"/>
                <a:ea typeface="Calibri"/>
                <a:cs typeface="Calibri"/>
                <a:sym typeface="Calibri"/>
              </a:rPr>
              <a:t> de </a:t>
            </a:r>
            <a:r>
              <a:rPr lang="en-US" sz="2000">
                <a:solidFill>
                  <a:schemeClr val="dk1"/>
                </a:solidFill>
                <a:latin typeface="Calibri"/>
                <a:ea typeface="Calibri"/>
                <a:cs typeface="Calibri"/>
                <a:sym typeface="Calibri"/>
              </a:rPr>
              <a:t>irregularidade</a:t>
            </a:r>
            <a:r>
              <a:rPr lang="en-US" sz="2000">
                <a:solidFill>
                  <a:schemeClr val="dk1"/>
                </a:solidFill>
                <a:latin typeface="Calibri"/>
                <a:ea typeface="Calibri"/>
                <a:cs typeface="Calibri"/>
                <a:sym typeface="Calibri"/>
              </a:rPr>
              <a:t> menstrual e de múltiplos atendimentos para controle das dores. </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Historico clinico: Relata início menstrual com sangramento genital de início no dia 5 junho e duração até  28 julho. Nesse período, fez uso de 28 comprimidos de ACO 75 mcg de gestodeno e 30 mcg de etinilestradiol.  No segundo dia após a interrupção, apresentou quadro de dor pélvica intensa, cessada após expelir uma quantidade moderada de sangue com coágulos e material heterogêneo por via vaginal, sendo enviado para </a:t>
            </a:r>
            <a:r>
              <a:rPr lang="en-US" sz="2000">
                <a:solidFill>
                  <a:schemeClr val="dk1"/>
                </a:solidFill>
                <a:latin typeface="Calibri"/>
                <a:ea typeface="Calibri"/>
                <a:cs typeface="Calibri"/>
                <a:sym typeface="Calibri"/>
              </a:rPr>
              <a:t>histopatología</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27596b5b8a2_0_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2" name="Google Shape;102;g27596b5b8a2_0_31"/>
          <p:cNvSpPr txBox="1"/>
          <p:nvPr/>
        </p:nvSpPr>
        <p:spPr>
          <a:xfrm>
            <a:off x="4845325" y="1379025"/>
            <a:ext cx="7137600" cy="3587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000">
                <a:solidFill>
                  <a:schemeClr val="dk1"/>
                </a:solidFill>
                <a:latin typeface="Calibri"/>
                <a:ea typeface="Calibri"/>
                <a:cs typeface="Calibri"/>
                <a:sym typeface="Calibri"/>
              </a:rPr>
              <a:t>Relatorio Anatomopatológico </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Exame macroscópico: segmento tecidual, irregular, acastanhado e firme, medindo 6 x 3,5 x 1,5 cm, aos cortes revela superfície vinhosa e consistência macia.</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 Exame microscópico: os cortes histológicos estão representados por tecido endometrial encerrando estroma decidualizado, não sendo evidenciado presença de glândulas. </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b="1" lang="en-US" sz="2000">
                <a:solidFill>
                  <a:schemeClr val="dk1"/>
                </a:solidFill>
                <a:latin typeface="Calibri"/>
                <a:ea typeface="Calibri"/>
                <a:cs typeface="Calibri"/>
                <a:sym typeface="Calibri"/>
              </a:rPr>
              <a:t>Diagnóstico: </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Quadro morfológico de endométrio decidualizado consistente com DM, ausência de malignidade na amostra examinada.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pic>
        <p:nvPicPr>
          <p:cNvPr id="103" name="Google Shape;103;g27596b5b8a2_0_31"/>
          <p:cNvPicPr preferRelativeResize="0"/>
          <p:nvPr/>
        </p:nvPicPr>
        <p:blipFill>
          <a:blip r:embed="rId4">
            <a:alphaModFix/>
          </a:blip>
          <a:stretch>
            <a:fillRect/>
          </a:stretch>
        </p:blipFill>
        <p:spPr>
          <a:xfrm>
            <a:off x="913150" y="2795875"/>
            <a:ext cx="3414449" cy="297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27597ec48c7_0_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9" name="Google Shape;109;g27597ec48c7_0_1"/>
          <p:cNvSpPr txBox="1"/>
          <p:nvPr/>
        </p:nvSpPr>
        <p:spPr>
          <a:xfrm>
            <a:off x="4230350" y="857250"/>
            <a:ext cx="7510200" cy="56097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800">
              <a:solidFill>
                <a:schemeClr val="dk1"/>
              </a:solidFill>
              <a:highlight>
                <a:schemeClr val="lt1"/>
              </a:highlight>
            </a:endParaRPr>
          </a:p>
          <a:p>
            <a:pPr indent="0" lvl="0" marL="0" rtl="0" algn="l">
              <a:lnSpc>
                <a:spcPct val="150000"/>
              </a:lnSpc>
              <a:spcBef>
                <a:spcPts val="0"/>
              </a:spcBef>
              <a:spcAft>
                <a:spcPts val="0"/>
              </a:spcAft>
              <a:buNone/>
            </a:pPr>
            <a:r>
              <a:t/>
            </a:r>
            <a:endParaRPr b="1" sz="1800">
              <a:solidFill>
                <a:schemeClr val="dk1"/>
              </a:solidFill>
            </a:endParaRPr>
          </a:p>
          <a:p>
            <a:pPr indent="0" lvl="0" marL="0" rtl="0" algn="l">
              <a:lnSpc>
                <a:spcPct val="150000"/>
              </a:lnSpc>
              <a:spcBef>
                <a:spcPts val="0"/>
              </a:spcBef>
              <a:spcAft>
                <a:spcPts val="0"/>
              </a:spcAft>
              <a:buNone/>
            </a:pPr>
            <a:r>
              <a:t/>
            </a:r>
            <a:endParaRPr b="1" sz="1200">
              <a:solidFill>
                <a:schemeClr val="dk1"/>
              </a:solidFill>
            </a:endParaRPr>
          </a:p>
        </p:txBody>
      </p:sp>
      <p:pic>
        <p:nvPicPr>
          <p:cNvPr id="110" name="Google Shape;110;g27597ec48c7_0_1"/>
          <p:cNvPicPr preferRelativeResize="0"/>
          <p:nvPr/>
        </p:nvPicPr>
        <p:blipFill>
          <a:blip r:embed="rId4">
            <a:alphaModFix/>
          </a:blip>
          <a:stretch>
            <a:fillRect/>
          </a:stretch>
        </p:blipFill>
        <p:spPr>
          <a:xfrm>
            <a:off x="6280325" y="1878400"/>
            <a:ext cx="5348475" cy="3567391"/>
          </a:xfrm>
          <a:prstGeom prst="rect">
            <a:avLst/>
          </a:prstGeom>
          <a:noFill/>
          <a:ln>
            <a:noFill/>
          </a:ln>
        </p:spPr>
      </p:pic>
      <p:pic>
        <p:nvPicPr>
          <p:cNvPr id="111" name="Google Shape;111;g27597ec48c7_0_1"/>
          <p:cNvPicPr preferRelativeResize="0"/>
          <p:nvPr/>
        </p:nvPicPr>
        <p:blipFill>
          <a:blip r:embed="rId5">
            <a:alphaModFix/>
          </a:blip>
          <a:stretch>
            <a:fillRect/>
          </a:stretch>
        </p:blipFill>
        <p:spPr>
          <a:xfrm>
            <a:off x="801400" y="1878400"/>
            <a:ext cx="5348475" cy="3567401"/>
          </a:xfrm>
          <a:prstGeom prst="rect">
            <a:avLst/>
          </a:prstGeom>
          <a:noFill/>
          <a:ln>
            <a:noFill/>
          </a:ln>
        </p:spPr>
      </p:pic>
      <p:sp>
        <p:nvSpPr>
          <p:cNvPr id="112" name="Google Shape;112;g27597ec48c7_0_1"/>
          <p:cNvSpPr txBox="1"/>
          <p:nvPr/>
        </p:nvSpPr>
        <p:spPr>
          <a:xfrm>
            <a:off x="2497200" y="1878400"/>
            <a:ext cx="1323300" cy="3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BF9000"/>
                </a:solidFill>
                <a:latin typeface="Calibri"/>
                <a:ea typeface="Calibri"/>
                <a:cs typeface="Calibri"/>
                <a:sym typeface="Calibri"/>
              </a:rPr>
              <a:t>ENDOMETRIO</a:t>
            </a:r>
            <a:endParaRPr>
              <a:solidFill>
                <a:srgbClr val="BF9000"/>
              </a:solidFill>
              <a:latin typeface="Calibri"/>
              <a:ea typeface="Calibri"/>
              <a:cs typeface="Calibri"/>
              <a:sym typeface="Calibri"/>
            </a:endParaRPr>
          </a:p>
        </p:txBody>
      </p:sp>
      <p:sp>
        <p:nvSpPr>
          <p:cNvPr id="113" name="Google Shape;113;g27597ec48c7_0_1"/>
          <p:cNvSpPr txBox="1"/>
          <p:nvPr/>
        </p:nvSpPr>
        <p:spPr>
          <a:xfrm>
            <a:off x="8516600" y="1878400"/>
            <a:ext cx="876000" cy="5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1C232"/>
                </a:solidFill>
                <a:latin typeface="Calibri"/>
                <a:ea typeface="Calibri"/>
                <a:cs typeface="Calibri"/>
                <a:sym typeface="Calibri"/>
              </a:rPr>
              <a:t>UTERO</a:t>
            </a:r>
            <a:endParaRPr>
              <a:solidFill>
                <a:srgbClr val="F1C232"/>
              </a:solidFill>
              <a:latin typeface="Calibri"/>
              <a:ea typeface="Calibri"/>
              <a:cs typeface="Calibri"/>
              <a:sym typeface="Calibri"/>
            </a:endParaRPr>
          </a:p>
        </p:txBody>
      </p:sp>
      <p:sp>
        <p:nvSpPr>
          <p:cNvPr id="114" name="Google Shape;114;g27597ec48c7_0_1"/>
          <p:cNvSpPr txBox="1"/>
          <p:nvPr/>
        </p:nvSpPr>
        <p:spPr>
          <a:xfrm>
            <a:off x="6843600" y="364650"/>
            <a:ext cx="534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Calibri"/>
                <a:ea typeface="Calibri"/>
                <a:cs typeface="Calibri"/>
                <a:sym typeface="Calibri"/>
              </a:rPr>
              <a:t>Ultrassonografia P</a:t>
            </a:r>
            <a:r>
              <a:rPr b="1" lang="en-US" sz="2000">
                <a:latin typeface="Calibri"/>
                <a:ea typeface="Calibri"/>
                <a:cs typeface="Calibri"/>
                <a:sym typeface="Calibri"/>
              </a:rPr>
              <a:t>elvica</a:t>
            </a:r>
            <a:r>
              <a:rPr b="1" lang="en-US" sz="2000">
                <a:latin typeface="Calibri"/>
                <a:ea typeface="Calibri"/>
                <a:cs typeface="Calibri"/>
                <a:sym typeface="Calibri"/>
              </a:rPr>
              <a:t> e Transvaginal</a:t>
            </a:r>
            <a:endParaRPr b="1"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27596b5b8a2_0_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0" name="Google Shape;120;g27596b5b8a2_0_36"/>
          <p:cNvSpPr txBox="1"/>
          <p:nvPr/>
        </p:nvSpPr>
        <p:spPr>
          <a:xfrm>
            <a:off x="4230350" y="1267250"/>
            <a:ext cx="7510200" cy="519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800">
              <a:solidFill>
                <a:schemeClr val="dk1"/>
              </a:solidFill>
            </a:endParaRPr>
          </a:p>
        </p:txBody>
      </p:sp>
      <p:pic>
        <p:nvPicPr>
          <p:cNvPr id="121" name="Google Shape;121;g27596b5b8a2_0_36"/>
          <p:cNvPicPr preferRelativeResize="0"/>
          <p:nvPr/>
        </p:nvPicPr>
        <p:blipFill>
          <a:blip r:embed="rId4">
            <a:alphaModFix/>
          </a:blip>
          <a:stretch>
            <a:fillRect/>
          </a:stretch>
        </p:blipFill>
        <p:spPr>
          <a:xfrm>
            <a:off x="428625" y="1702619"/>
            <a:ext cx="11311923" cy="4026557"/>
          </a:xfrm>
          <a:prstGeom prst="rect">
            <a:avLst/>
          </a:prstGeom>
          <a:noFill/>
          <a:ln>
            <a:noFill/>
          </a:ln>
        </p:spPr>
      </p:pic>
      <p:sp>
        <p:nvSpPr>
          <p:cNvPr id="122" name="Google Shape;122;g27596b5b8a2_0_36"/>
          <p:cNvSpPr txBox="1"/>
          <p:nvPr/>
        </p:nvSpPr>
        <p:spPr>
          <a:xfrm>
            <a:off x="5930275" y="316825"/>
            <a:ext cx="50091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l</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g27597ec48c7_0_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g27597ec48c7_0_11"/>
          <p:cNvSpPr txBox="1"/>
          <p:nvPr/>
        </p:nvSpPr>
        <p:spPr>
          <a:xfrm>
            <a:off x="4230350" y="1267250"/>
            <a:ext cx="7510200" cy="51993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800">
              <a:solidFill>
                <a:schemeClr val="dk1"/>
              </a:solidFill>
            </a:endParaRPr>
          </a:p>
        </p:txBody>
      </p:sp>
      <p:pic>
        <p:nvPicPr>
          <p:cNvPr id="129" name="Google Shape;129;g27597ec48c7_0_11"/>
          <p:cNvPicPr preferRelativeResize="0"/>
          <p:nvPr/>
        </p:nvPicPr>
        <p:blipFill>
          <a:blip r:embed="rId4">
            <a:alphaModFix/>
          </a:blip>
          <a:stretch>
            <a:fillRect/>
          </a:stretch>
        </p:blipFill>
        <p:spPr>
          <a:xfrm>
            <a:off x="3648600" y="926296"/>
            <a:ext cx="8297001" cy="2827804"/>
          </a:xfrm>
          <a:prstGeom prst="rect">
            <a:avLst/>
          </a:prstGeom>
          <a:noFill/>
          <a:ln>
            <a:noFill/>
          </a:ln>
        </p:spPr>
      </p:pic>
      <p:pic>
        <p:nvPicPr>
          <p:cNvPr id="130" name="Google Shape;130;g27597ec48c7_0_11"/>
          <p:cNvPicPr preferRelativeResize="0"/>
          <p:nvPr/>
        </p:nvPicPr>
        <p:blipFill>
          <a:blip r:embed="rId5">
            <a:alphaModFix/>
          </a:blip>
          <a:stretch>
            <a:fillRect/>
          </a:stretch>
        </p:blipFill>
        <p:spPr>
          <a:xfrm>
            <a:off x="3648600" y="3932175"/>
            <a:ext cx="8297001" cy="279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27597ec48c7_0_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g27597ec48c7_0_17"/>
          <p:cNvSpPr txBox="1"/>
          <p:nvPr/>
        </p:nvSpPr>
        <p:spPr>
          <a:xfrm>
            <a:off x="4230350" y="1267250"/>
            <a:ext cx="7510200" cy="519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000">
                <a:solidFill>
                  <a:schemeClr val="dk1"/>
                </a:solidFill>
                <a:latin typeface="Calibri"/>
                <a:ea typeface="Calibri"/>
                <a:cs typeface="Calibri"/>
                <a:sym typeface="Calibri"/>
              </a:rPr>
              <a:t>Ultrassonografia (US) pélvica transvaginal  </a:t>
            </a:r>
            <a:r>
              <a:rPr b="1" lang="en-US" sz="2000">
                <a:solidFill>
                  <a:schemeClr val="dk1"/>
                </a:solidFill>
                <a:latin typeface="Calibri"/>
                <a:ea typeface="Calibri"/>
                <a:cs typeface="Calibri"/>
                <a:sym typeface="Calibri"/>
              </a:rPr>
              <a:t>seguintes</a:t>
            </a:r>
            <a:r>
              <a:rPr b="1" lang="en-US" sz="2000">
                <a:solidFill>
                  <a:schemeClr val="dk1"/>
                </a:solidFill>
                <a:latin typeface="Calibri"/>
                <a:ea typeface="Calibri"/>
                <a:cs typeface="Calibri"/>
                <a:sym typeface="Calibri"/>
              </a:rPr>
              <a:t> achados: </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Útero aumentado;</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Sinais de endometriose profunda;</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 Eco endometrial de ecogenicidade uniforme com linha média linear e espessura endometrial de 0,6 cm;</a:t>
            </a:r>
            <a:endParaRPr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Nódulos miomatosos intramurais e sinais de adenomiose.</a:t>
            </a:r>
            <a:endParaRPr sz="2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27597ec48c7_0_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2" name="Google Shape;142;g27597ec48c7_0_24"/>
          <p:cNvSpPr txBox="1"/>
          <p:nvPr/>
        </p:nvSpPr>
        <p:spPr>
          <a:xfrm>
            <a:off x="4230350" y="1267250"/>
            <a:ext cx="7510200" cy="519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Diagnóstico e discussão:</a:t>
            </a:r>
            <a:endParaRPr b="1" sz="2000">
              <a:solidFill>
                <a:schemeClr val="dk1"/>
              </a:solidFill>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highlight>
                  <a:srgbClr val="FFFFFF"/>
                </a:highlight>
                <a:latin typeface="Calibri"/>
                <a:ea typeface="Calibri"/>
                <a:cs typeface="Calibri"/>
                <a:sym typeface="Calibri"/>
              </a:rPr>
              <a:t>A dismenorreia caracteriza-se por uma dor severa, pélvica, cíclica que pode estar associada a sangramentos irregulares.</a:t>
            </a:r>
            <a:endParaRPr sz="2000">
              <a:solidFill>
                <a:schemeClr val="dk1"/>
              </a:solidFill>
              <a:highlight>
                <a:srgbClr val="FFFFFF"/>
              </a:highlight>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 dismenorreia membranosa (DM) é uma subclassificação da dismenorreia, definida por dor pélvica associada à eliminação vaginal de material elástico ou membranoso.</a:t>
            </a:r>
            <a:endParaRPr sz="2000">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Clr>
                <a:schemeClr val="dk1"/>
              </a:buClr>
              <a:buSzPts val="1800"/>
              <a:buChar char="●"/>
            </a:pPr>
            <a:r>
              <a:rPr lang="en-US" sz="2000">
                <a:solidFill>
                  <a:schemeClr val="dk1"/>
                </a:solidFill>
                <a:latin typeface="Calibri"/>
                <a:ea typeface="Calibri"/>
                <a:cs typeface="Calibri"/>
                <a:sym typeface="Calibri"/>
              </a:rPr>
              <a:t>A DM segue sendo </a:t>
            </a:r>
            <a:r>
              <a:rPr lang="en-US" sz="2000">
                <a:solidFill>
                  <a:schemeClr val="dk1"/>
                </a:solidFill>
                <a:highlight>
                  <a:schemeClr val="lt1"/>
                </a:highlight>
                <a:latin typeface="Calibri"/>
                <a:ea typeface="Calibri"/>
                <a:cs typeface="Calibri"/>
                <a:sym typeface="Calibri"/>
              </a:rPr>
              <a:t>uma enfermidade pouco descrita pela comunidade científica, estudos tentam justificar sua causa ao uso de terapias hormonais porém essa afirmação não se sustenta devido ao relato de casos onde não foram utilizadas tais terapias</a:t>
            </a:r>
            <a:r>
              <a:rPr lang="en-US" sz="1800">
                <a:solidFill>
                  <a:schemeClr val="dk1"/>
                </a:solidFill>
                <a:highlight>
                  <a:schemeClr val="lt1"/>
                </a:highlight>
              </a:rPr>
              <a:t>. </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27596b5b8a2_0_5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8" name="Google Shape;148;g27596b5b8a2_0_51"/>
          <p:cNvSpPr txBox="1"/>
          <p:nvPr/>
        </p:nvSpPr>
        <p:spPr>
          <a:xfrm>
            <a:off x="4230350" y="857250"/>
            <a:ext cx="7510200" cy="56097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800">
              <a:solidFill>
                <a:schemeClr val="dk1"/>
              </a:solidFill>
              <a:highlight>
                <a:schemeClr val="lt1"/>
              </a:highlight>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No caso da nossa paciente, atentamos a combinação da eliminação do endométrio ao uso de anticoncepcional hormonal. Porém vale relatar que o uso se deu como tentativa de controle da dismenorréia e o sangramento anormal e em uso de uma única cartela.</a:t>
            </a:r>
            <a:endParaRPr sz="2000">
              <a:solidFill>
                <a:schemeClr val="dk1"/>
              </a:solidFill>
              <a:highlight>
                <a:schemeClr val="lt1"/>
              </a:highlight>
              <a:latin typeface="Calibri"/>
              <a:ea typeface="Calibri"/>
              <a:cs typeface="Calibri"/>
              <a:sym typeface="Calibri"/>
            </a:endParaRPr>
          </a:p>
          <a:p>
            <a:pPr indent="-355600" lvl="0" marL="457200" rtl="0" algn="l">
              <a:lnSpc>
                <a:spcPct val="150000"/>
              </a:lnSpc>
              <a:spcBef>
                <a:spcPts val="0"/>
              </a:spcBef>
              <a:spcAft>
                <a:spcPts val="0"/>
              </a:spcAft>
              <a:buClr>
                <a:schemeClr val="dk1"/>
              </a:buClr>
              <a:buSzPts val="2000"/>
              <a:buFont typeface="Calibri"/>
              <a:buChar char="●"/>
            </a:pPr>
            <a:r>
              <a:rPr lang="en-US" sz="2000">
                <a:solidFill>
                  <a:schemeClr val="dk1"/>
                </a:solidFill>
                <a:highlight>
                  <a:schemeClr val="lt1"/>
                </a:highlight>
                <a:latin typeface="Calibri"/>
                <a:ea typeface="Calibri"/>
                <a:cs typeface="Calibri"/>
                <a:sym typeface="Calibri"/>
              </a:rPr>
              <a:t>Ao final após a resolução do caso observamos na ultrassonografia pélvica que o eco endometrial é de ecogenicidade uniforme com linha média linear de espessura endometrial de 0,6cm. Em um cenário ideal a solicitação de uma ultrassonografia ao início do quadro clínico para efeito comparativo ao controle do caso.</a:t>
            </a:r>
            <a:endParaRPr b="1" sz="2000">
              <a:solidFill>
                <a:schemeClr val="dk1"/>
              </a:solidFill>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2023-08-01T17:59:45Z</dcterms:created>
  <dc:creator>Planeta W</dc:creator>
</cp:coreProperties>
</file>