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2" r:id="rId4"/>
    <p:sldId id="261" r:id="rId5"/>
    <p:sldId id="266" r:id="rId6"/>
    <p:sldId id="267" r:id="rId7"/>
    <p:sldId id="268" r:id="rId8"/>
    <p:sldId id="270" r:id="rId9"/>
    <p:sldId id="263" r:id="rId10"/>
    <p:sldId id="265" r:id="rId11"/>
    <p:sldId id="272" r:id="rId12"/>
    <p:sldId id="264" r:id="rId13"/>
    <p:sldId id="271" r:id="rId14"/>
  </p:sldIdLst>
  <p:sldSz cx="12192000" cy="6858000"/>
  <p:notesSz cx="6858000" cy="9144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9"/>
    <p:restoredTop sz="94667"/>
  </p:normalViewPr>
  <p:slideViewPr>
    <p:cSldViewPr snapToGrid="0" showGuides="1">
      <p:cViewPr varScale="1">
        <p:scale>
          <a:sx n="71" d="100"/>
          <a:sy n="71" d="100"/>
        </p:scale>
        <p:origin x="168" y="3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E4063F4-707F-6461-3CA6-B29780057C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3967B-2859-BD45-BAEF-B3398C2CEEC5}" type="datetimeFigureOut">
              <a:rPr lang="pt-BR"/>
              <a:pPr>
                <a:defRPr/>
              </a:pPr>
              <a:t>21/08/2023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4E087B5-C90B-3CB1-7A5A-A6A480F1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4349A17-A11A-4521-10AF-F48360C2C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A282E8-3752-C046-97CB-7AEB945A2E5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505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F3760F4-93A5-C118-7839-26517F7AA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1C72DD-1C8F-2143-8996-40174FA6D65A}" type="datetimeFigureOut">
              <a:rPr lang="pt-BR"/>
              <a:pPr>
                <a:defRPr/>
              </a:pPr>
              <a:t>21/08/2023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6CE7BC3-EEFF-295A-6170-D809BE401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8E7CE99-F745-9075-A2AB-191892382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BCBE8E-E933-0042-9BBB-5FF5CCE2955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0010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069CAEF-9474-FDFA-639F-E4EDDDFB1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E7AE85-4E57-3E4E-B002-FF0E2FD69FEB}" type="datetimeFigureOut">
              <a:rPr lang="pt-BR"/>
              <a:pPr>
                <a:defRPr/>
              </a:pPr>
              <a:t>21/08/2023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55C6F92-C37E-4441-914F-D0E748516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E3C606B-8DAC-2690-210F-EF0402231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1165D-2AD2-8345-824C-A4B3D81D2C3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3820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31F1CA9-8CD7-0496-52BA-628AB3A82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84821F-78AC-D741-A3EA-8093B1CE0D70}" type="datetimeFigureOut">
              <a:rPr lang="pt-BR"/>
              <a:pPr>
                <a:defRPr/>
              </a:pPr>
              <a:t>21/08/2023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E47A1A4-F5DD-3E12-5B20-2498B1579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700209D-3038-D819-B94B-9132FC87A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7547BB-5264-714A-8F26-78A331F1BE1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5649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4A2613B-60C5-A7C3-89E9-F3FD70408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0137B4-D058-AB4A-B48E-6C65FF14B9B9}" type="datetimeFigureOut">
              <a:rPr lang="pt-BR"/>
              <a:pPr>
                <a:defRPr/>
              </a:pPr>
              <a:t>21/08/2023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B27B7BE-1F73-9287-4400-5A4D7F516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AE7236D-9DDC-F127-A4BF-2C7413369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4F54DC-C8B8-CC4C-AD97-A3DF9739298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0892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B9579CCF-8827-9909-A5DF-7EB44AF4F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D471F-5639-1542-9D0B-DF97BA40A472}" type="datetimeFigureOut">
              <a:rPr lang="pt-BR"/>
              <a:pPr>
                <a:defRPr/>
              </a:pPr>
              <a:t>21/08/2023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38EE3DB5-DA01-B4BB-3F0A-63F06B3FDA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0A092FCD-8629-40A3-79A7-36E7236C9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D865D1-AE46-4846-B60B-216609614CA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6012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>
            <a:extLst>
              <a:ext uri="{FF2B5EF4-FFF2-40B4-BE49-F238E27FC236}">
                <a16:creationId xmlns:a16="http://schemas.microsoft.com/office/drawing/2014/main" id="{0AEBFFBC-E8D1-1560-9153-AF9AF0031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68CB4-6FB1-FE42-ABA7-0FB8AA1F9A9D}" type="datetimeFigureOut">
              <a:rPr lang="pt-BR"/>
              <a:pPr>
                <a:defRPr/>
              </a:pPr>
              <a:t>21/08/2023</a:t>
            </a:fld>
            <a:endParaRPr lang="pt-BR"/>
          </a:p>
        </p:txBody>
      </p:sp>
      <p:sp>
        <p:nvSpPr>
          <p:cNvPr id="8" name="Espaço Reservado para Rodapé 4">
            <a:extLst>
              <a:ext uri="{FF2B5EF4-FFF2-40B4-BE49-F238E27FC236}">
                <a16:creationId xmlns:a16="http://schemas.microsoft.com/office/drawing/2014/main" id="{8664D878-0CBC-80EF-2520-677424C30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>
            <a:extLst>
              <a:ext uri="{FF2B5EF4-FFF2-40B4-BE49-F238E27FC236}">
                <a16:creationId xmlns:a16="http://schemas.microsoft.com/office/drawing/2014/main" id="{84ED0913-CD73-AE13-623F-32B9A14BA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EAA7AA-2B88-8948-AC26-DA64B833BAB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5873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3">
            <a:extLst>
              <a:ext uri="{FF2B5EF4-FFF2-40B4-BE49-F238E27FC236}">
                <a16:creationId xmlns:a16="http://schemas.microsoft.com/office/drawing/2014/main" id="{AE6F52F3-2C51-BB6C-2632-4F20AC3586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7B783A-A757-7749-B6A9-1A7A858C67C6}" type="datetimeFigureOut">
              <a:rPr lang="pt-BR"/>
              <a:pPr>
                <a:defRPr/>
              </a:pPr>
              <a:t>21/08/2023</a:t>
            </a:fld>
            <a:endParaRPr lang="pt-BR"/>
          </a:p>
        </p:txBody>
      </p:sp>
      <p:sp>
        <p:nvSpPr>
          <p:cNvPr id="4" name="Espaço Reservado para Rodapé 4">
            <a:extLst>
              <a:ext uri="{FF2B5EF4-FFF2-40B4-BE49-F238E27FC236}">
                <a16:creationId xmlns:a16="http://schemas.microsoft.com/office/drawing/2014/main" id="{0D9ABA8F-4CF5-669F-51CB-089DE69AC8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>
            <a:extLst>
              <a:ext uri="{FF2B5EF4-FFF2-40B4-BE49-F238E27FC236}">
                <a16:creationId xmlns:a16="http://schemas.microsoft.com/office/drawing/2014/main" id="{59E9E6B0-E1F5-6603-D15C-AF4A163F6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B30995-3E6A-E442-81F6-D5F59CDE509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1981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>
            <a:extLst>
              <a:ext uri="{FF2B5EF4-FFF2-40B4-BE49-F238E27FC236}">
                <a16:creationId xmlns:a16="http://schemas.microsoft.com/office/drawing/2014/main" id="{E86944D5-4FAC-593A-9714-767303436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FA2F1C-A3D0-9245-9E64-A6DA42D640F4}" type="datetimeFigureOut">
              <a:rPr lang="pt-BR"/>
              <a:pPr>
                <a:defRPr/>
              </a:pPr>
              <a:t>21/08/2023</a:t>
            </a:fld>
            <a:endParaRPr lang="pt-BR"/>
          </a:p>
        </p:txBody>
      </p:sp>
      <p:sp>
        <p:nvSpPr>
          <p:cNvPr id="3" name="Espaço Reservado para Rodapé 4">
            <a:extLst>
              <a:ext uri="{FF2B5EF4-FFF2-40B4-BE49-F238E27FC236}">
                <a16:creationId xmlns:a16="http://schemas.microsoft.com/office/drawing/2014/main" id="{57DE7F9D-3F4D-CAE0-E9EE-B49949DE4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>
            <a:extLst>
              <a:ext uri="{FF2B5EF4-FFF2-40B4-BE49-F238E27FC236}">
                <a16:creationId xmlns:a16="http://schemas.microsoft.com/office/drawing/2014/main" id="{1F3F90F4-E5CE-B44A-A8F2-C1F7134E4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2DD4A1-353D-D340-A648-3B504E40CAB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5395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AF151108-ED9B-FE7E-5C44-B46D13970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EB29C6-E739-7041-9D36-FBD9ADF4E748}" type="datetimeFigureOut">
              <a:rPr lang="pt-BR"/>
              <a:pPr>
                <a:defRPr/>
              </a:pPr>
              <a:t>21/08/2023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DBF9287F-1731-5A4C-04E1-E732AFC0B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5C17C264-D9A5-96CF-2D08-41A9749AE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CCFE20-D207-3F4F-B17B-4FB61865439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9397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CEC4A668-4E35-27FF-B47D-EA5BF9308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EB47DC-A8D3-DF4F-BF53-5DE1FCE122FB}" type="datetimeFigureOut">
              <a:rPr lang="pt-BR"/>
              <a:pPr>
                <a:defRPr/>
              </a:pPr>
              <a:t>21/08/2023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9FE9197D-F4FC-DD58-08D7-86B49EB5D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449191B9-9A52-0B17-8534-F324AF41F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FD8710-6C75-F640-BD3E-0226F191AFA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2784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>
            <a:extLst>
              <a:ext uri="{FF2B5EF4-FFF2-40B4-BE49-F238E27FC236}">
                <a16:creationId xmlns:a16="http://schemas.microsoft.com/office/drawing/2014/main" id="{D7D3A753-6FE4-373B-647B-DB86A5932D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título Mestre</a:t>
            </a:r>
          </a:p>
        </p:txBody>
      </p:sp>
      <p:sp>
        <p:nvSpPr>
          <p:cNvPr id="1027" name="Espaço Reservado para Texto 2">
            <a:extLst>
              <a:ext uri="{FF2B5EF4-FFF2-40B4-BE49-F238E27FC236}">
                <a16:creationId xmlns:a16="http://schemas.microsoft.com/office/drawing/2014/main" id="{7A31DEC1-6335-1030-2428-3EEB687C15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de texto Mestres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7CDD106-DF7E-E564-1D5C-2AA181E79D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9CA69F0-0394-3A47-A893-95EA82733377}" type="datetimeFigureOut">
              <a:rPr lang="pt-BR"/>
              <a:pPr>
                <a:defRPr/>
              </a:pPr>
              <a:t>21/08/2023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E4F4D14-5BEB-DCA1-BE06-AEDEFE21AC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802023F-3230-9A99-B4B0-98197D5407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F9A4FE4-F87D-3E42-B0CB-9DB03832A61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agem 4" descr="Logotipo&#10;&#10;Descrição gerada automaticamente">
            <a:extLst>
              <a:ext uri="{FF2B5EF4-FFF2-40B4-BE49-F238E27FC236}">
                <a16:creationId xmlns:a16="http://schemas.microsoft.com/office/drawing/2014/main" id="{5A6F3975-9F32-B901-9407-BCC05FCE33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Imagem 4" descr="Forma, Retângulo&#10;&#10;Descrição gerada automaticamente">
            <a:extLst>
              <a:ext uri="{FF2B5EF4-FFF2-40B4-BE49-F238E27FC236}">
                <a16:creationId xmlns:a16="http://schemas.microsoft.com/office/drawing/2014/main" id="{A7825041-6370-1282-9140-92FCB82DCE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4813" y="1916113"/>
            <a:ext cx="2922587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Imagem 2" descr="Uma imagem contendo Retângulo&#10;&#10;Descrição gerada automaticamente">
            <a:extLst>
              <a:ext uri="{FF2B5EF4-FFF2-40B4-BE49-F238E27FC236}">
                <a16:creationId xmlns:a16="http://schemas.microsoft.com/office/drawing/2014/main" id="{47DA7681-5638-5E83-3555-D0E1DC8C90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38" y="4146550"/>
            <a:ext cx="3413125" cy="73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CaixaDeTexto 10">
            <a:extLst>
              <a:ext uri="{FF2B5EF4-FFF2-40B4-BE49-F238E27FC236}">
                <a16:creationId xmlns:a16="http://schemas.microsoft.com/office/drawing/2014/main" id="{0AE37641-3CCF-F2C1-ED68-DC52370FF7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65950" y="1992313"/>
            <a:ext cx="16986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800" b="1">
                <a:solidFill>
                  <a:srgbClr val="D87300"/>
                </a:solidFill>
              </a:rPr>
              <a:t> </a:t>
            </a:r>
            <a:r>
              <a:rPr lang="pt-BR" altLang="pt-BR" sz="2500" b="1">
                <a:solidFill>
                  <a:schemeClr val="bg1"/>
                </a:solidFill>
              </a:rPr>
              <a:t>TÍTULO</a:t>
            </a:r>
            <a:r>
              <a:rPr lang="pt-BR" altLang="pt-BR" sz="1800" b="1">
                <a:solidFill>
                  <a:srgbClr val="D87300"/>
                </a:solidFill>
              </a:rPr>
              <a:t> </a:t>
            </a:r>
          </a:p>
        </p:txBody>
      </p:sp>
      <p:sp>
        <p:nvSpPr>
          <p:cNvPr id="2054" name="CaixaDeTexto 11">
            <a:extLst>
              <a:ext uri="{FF2B5EF4-FFF2-40B4-BE49-F238E27FC236}">
                <a16:creationId xmlns:a16="http://schemas.microsoft.com/office/drawing/2014/main" id="{631F0F0A-6919-33DA-7424-C923783DD6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54812" y="2578100"/>
            <a:ext cx="4801311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sz="2400" dirty="0">
                <a:solidFill>
                  <a:srgbClr val="024471"/>
                </a:solidFill>
              </a:rPr>
              <a:t>AVALIAÇÃO E DIAGNÓSTICO ULTRASSONOGRÁFICO TRANSFONTANELAR DE HIDROCEFALIA SUPRATENTORIAL EM CRIANÇA PORTADORA DE ANEMIA FALCIFORME</a:t>
            </a:r>
          </a:p>
        </p:txBody>
      </p:sp>
      <p:sp>
        <p:nvSpPr>
          <p:cNvPr id="2055" name="CaixaDeTexto 12">
            <a:extLst>
              <a:ext uri="{FF2B5EF4-FFF2-40B4-BE49-F238E27FC236}">
                <a16:creationId xmlns:a16="http://schemas.microsoft.com/office/drawing/2014/main" id="{F4168C2D-4184-74A0-68BD-8F738BBB2E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4291013"/>
            <a:ext cx="2432050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2500" b="1">
                <a:solidFill>
                  <a:schemeClr val="bg1"/>
                </a:solidFill>
              </a:rPr>
              <a:t>AUTORES</a:t>
            </a:r>
            <a:endParaRPr lang="pt-BR" altLang="pt-BR" sz="2500">
              <a:solidFill>
                <a:schemeClr val="bg1"/>
              </a:solidFill>
            </a:endParaRPr>
          </a:p>
        </p:txBody>
      </p:sp>
      <p:sp>
        <p:nvSpPr>
          <p:cNvPr id="2056" name="CaixaDeTexto 13">
            <a:extLst>
              <a:ext uri="{FF2B5EF4-FFF2-40B4-BE49-F238E27FC236}">
                <a16:creationId xmlns:a16="http://schemas.microsoft.com/office/drawing/2014/main" id="{33604921-48C0-DB9B-DBD8-69FB7F2A5C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0339" y="4881563"/>
            <a:ext cx="341312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sz="1800" dirty="0">
                <a:solidFill>
                  <a:srgbClr val="024471"/>
                </a:solidFill>
              </a:rPr>
              <a:t>ANDRADE, E. C.; TOLEDO, P. A.; ANDRADE, L. C.; FERREIRA; G. L.; BARROS, M. </a:t>
            </a:r>
            <a:r>
              <a:rPr lang="pt-BR" sz="1800" dirty="0" err="1">
                <a:solidFill>
                  <a:srgbClr val="024471"/>
                </a:solidFill>
              </a:rPr>
              <a:t>R</a:t>
            </a:r>
            <a:r>
              <a:rPr lang="pt-BR" sz="1800" dirty="0">
                <a:solidFill>
                  <a:srgbClr val="024471"/>
                </a:solidFill>
              </a:rPr>
              <a:t>; MEDEIROS, N, V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  <a:r>
              <a:rPr lang="pt-BR" altLang="pt-BR" sz="1800" dirty="0">
                <a:solidFill>
                  <a:srgbClr val="024471"/>
                </a:solidFill>
              </a:rPr>
              <a:t> </a:t>
            </a:r>
            <a:endParaRPr lang="pt-BR" altLang="pt-BR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agem 4">
            <a:extLst>
              <a:ext uri="{FF2B5EF4-FFF2-40B4-BE49-F238E27FC236}">
                <a16:creationId xmlns:a16="http://schemas.microsoft.com/office/drawing/2014/main" id="{D7CDACA3-F5BF-138F-382C-C6B50BA60C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06CA3AD3-73C9-7F83-9422-5697862CD295}"/>
              </a:ext>
            </a:extLst>
          </p:cNvPr>
          <p:cNvSpPr txBox="1"/>
          <p:nvPr/>
        </p:nvSpPr>
        <p:spPr>
          <a:xfrm>
            <a:off x="662152" y="3026979"/>
            <a:ext cx="971155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0" fontAlgn="base">
              <a:spcBef>
                <a:spcPts val="1200"/>
              </a:spcBef>
              <a:spcAft>
                <a:spcPts val="1200"/>
              </a:spcAft>
            </a:pPr>
            <a:r>
              <a:rPr lang="pt-BR" sz="2000" b="1" i="0" u="none" strike="noStrike" dirty="0">
                <a:solidFill>
                  <a:srgbClr val="000000"/>
                </a:solidFill>
                <a:effectLst/>
                <a:latin typeface="+mn-lt"/>
              </a:rPr>
              <a:t>Diagnóstico e Discussão:</a:t>
            </a:r>
          </a:p>
          <a:p>
            <a:pPr marL="285750" indent="-285750" algn="just" rtl="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000" b="0" i="0" u="none" strike="noStrike" dirty="0">
                <a:solidFill>
                  <a:srgbClr val="000000"/>
                </a:solidFill>
                <a:effectLst/>
                <a:latin typeface="+mn-lt"/>
              </a:rPr>
              <a:t>A principal hipótese é que a criança, portadora de anemia falciforme, tenha apresentado hemorragia intraventricular com consequente obstrução do aqueduto cerebral levando a hidrocefalia </a:t>
            </a:r>
            <a:r>
              <a:rPr lang="pt-BR" sz="2000" b="0" i="0" u="none" strike="noStrike" dirty="0" err="1">
                <a:solidFill>
                  <a:srgbClr val="000000"/>
                </a:solidFill>
                <a:effectLst/>
                <a:latin typeface="+mn-lt"/>
              </a:rPr>
              <a:t>supratentorial</a:t>
            </a:r>
            <a:r>
              <a:rPr lang="pt-BR" sz="2000" b="0" i="0" u="none" strike="noStrike" dirty="0">
                <a:solidFill>
                  <a:srgbClr val="000000"/>
                </a:solidFill>
                <a:effectLst/>
                <a:latin typeface="+mn-lt"/>
              </a:rPr>
              <a:t>.</a:t>
            </a:r>
            <a:endParaRPr lang="pt-BR" sz="2000" dirty="0">
              <a:effectLst/>
              <a:latin typeface="+mn-lt"/>
            </a:endParaRPr>
          </a:p>
          <a:p>
            <a:endParaRPr lang="pt-BR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792647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agem 4">
            <a:extLst>
              <a:ext uri="{FF2B5EF4-FFF2-40B4-BE49-F238E27FC236}">
                <a16:creationId xmlns:a16="http://schemas.microsoft.com/office/drawing/2014/main" id="{D7CDACA3-F5BF-138F-382C-C6B50BA60C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06CA3AD3-73C9-7F83-9422-5697862CD295}"/>
              </a:ext>
            </a:extLst>
          </p:cNvPr>
          <p:cNvSpPr txBox="1"/>
          <p:nvPr/>
        </p:nvSpPr>
        <p:spPr>
          <a:xfrm>
            <a:off x="662151" y="3026978"/>
            <a:ext cx="10328577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0" fontAlgn="base">
              <a:spcBef>
                <a:spcPts val="1200"/>
              </a:spcBef>
              <a:spcAft>
                <a:spcPts val="1200"/>
              </a:spcAft>
            </a:pPr>
            <a:r>
              <a:rPr lang="pt-BR" sz="2000" b="1" i="0" u="none" strike="noStrike" dirty="0">
                <a:solidFill>
                  <a:srgbClr val="000000"/>
                </a:solidFill>
                <a:effectLst/>
                <a:latin typeface="+mn-lt"/>
              </a:rPr>
              <a:t>Considerações Finais:</a:t>
            </a:r>
          </a:p>
          <a:p>
            <a:pPr marL="285750" indent="-28575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2000" b="0" i="0" u="none" strike="noStrike" dirty="0">
                <a:solidFill>
                  <a:srgbClr val="000000"/>
                </a:solidFill>
                <a:effectLst/>
                <a:latin typeface="+mn-lt"/>
              </a:rPr>
              <a:t>importância do </a:t>
            </a:r>
            <a:r>
              <a:rPr lang="pt-BR" sz="2000" i="0" u="none" strike="noStrike" dirty="0">
                <a:solidFill>
                  <a:srgbClr val="000000"/>
                </a:solidFill>
                <a:effectLst/>
                <a:latin typeface="+mn-lt"/>
              </a:rPr>
              <a:t>diagnóstico ultrassonográfico precoce </a:t>
            </a:r>
            <a:r>
              <a:rPr lang="pt-BR" sz="2000" b="0" i="0" u="none" strike="noStrike" dirty="0">
                <a:solidFill>
                  <a:srgbClr val="000000"/>
                </a:solidFill>
                <a:effectLst/>
                <a:latin typeface="+mn-lt"/>
              </a:rPr>
              <a:t>da hidrocefalia </a:t>
            </a:r>
          </a:p>
          <a:p>
            <a:pPr marL="285750" indent="-28575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2000" b="0" i="0" u="none" strike="noStrike" dirty="0">
                <a:solidFill>
                  <a:srgbClr val="000000"/>
                </a:solidFill>
                <a:effectLst/>
                <a:latin typeface="+mn-lt"/>
              </a:rPr>
              <a:t>raridade da ocorrência de hemorragia cerebral em uma criança menor de um ano portadora de doença falciforme. </a:t>
            </a:r>
          </a:p>
          <a:p>
            <a:endParaRPr lang="pt-BR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655366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agem 4">
            <a:extLst>
              <a:ext uri="{FF2B5EF4-FFF2-40B4-BE49-F238E27FC236}">
                <a16:creationId xmlns:a16="http://schemas.microsoft.com/office/drawing/2014/main" id="{D7CDACA3-F5BF-138F-382C-C6B50BA60C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06CA3AD3-73C9-7F83-9422-5697862CD295}"/>
              </a:ext>
            </a:extLst>
          </p:cNvPr>
          <p:cNvSpPr txBox="1"/>
          <p:nvPr/>
        </p:nvSpPr>
        <p:spPr>
          <a:xfrm>
            <a:off x="662151" y="3026978"/>
            <a:ext cx="10328577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0" fontAlgn="base">
              <a:spcBef>
                <a:spcPts val="1200"/>
              </a:spcBef>
              <a:spcAft>
                <a:spcPts val="1200"/>
              </a:spcAft>
            </a:pPr>
            <a:r>
              <a:rPr lang="pt-BR" sz="2400" b="1" i="0" u="none" strike="noStrike" dirty="0">
                <a:solidFill>
                  <a:srgbClr val="000000"/>
                </a:solidFill>
                <a:effectLst/>
                <a:latin typeface="+mn-lt"/>
              </a:rPr>
              <a:t>Considerações Finais:</a:t>
            </a:r>
          </a:p>
          <a:p>
            <a:pPr marL="285750" indent="-28575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2400" b="0" i="0" u="none" strike="noStrike" dirty="0">
                <a:solidFill>
                  <a:srgbClr val="000000"/>
                </a:solidFill>
                <a:effectLst/>
                <a:latin typeface="+mn-lt"/>
              </a:rPr>
              <a:t>Gostaríamos de conscientizar a comunidade médica sobre o uso da USTF, ferramenta diagnóstica não invasiva, de fácil e rápida execução, na suspeita e no acompanhamento da hidrocefalia. </a:t>
            </a:r>
            <a:endParaRPr lang="pt-BR" sz="2400" dirty="0">
              <a:effectLst/>
              <a:latin typeface="+mn-lt"/>
            </a:endParaRPr>
          </a:p>
          <a:p>
            <a:endParaRPr lang="pt-BR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324208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agem 4">
            <a:extLst>
              <a:ext uri="{FF2B5EF4-FFF2-40B4-BE49-F238E27FC236}">
                <a16:creationId xmlns:a16="http://schemas.microsoft.com/office/drawing/2014/main" id="{D7CDACA3-F5BF-138F-382C-C6B50BA60C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06CA3AD3-73C9-7F83-9422-5697862CD295}"/>
              </a:ext>
            </a:extLst>
          </p:cNvPr>
          <p:cNvSpPr txBox="1"/>
          <p:nvPr/>
        </p:nvSpPr>
        <p:spPr>
          <a:xfrm>
            <a:off x="187640" y="2614603"/>
            <a:ext cx="11529848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0">
              <a:spcBef>
                <a:spcPts val="0"/>
              </a:spcBef>
              <a:spcAft>
                <a:spcPts val="0"/>
              </a:spcAft>
            </a:pPr>
            <a:r>
              <a:rPr lang="pt-BR" sz="1800" b="1" i="0" u="none" strike="noStrike" dirty="0">
                <a:solidFill>
                  <a:srgbClr val="000000"/>
                </a:solidFill>
                <a:effectLst/>
                <a:latin typeface="+mn-lt"/>
              </a:rPr>
              <a:t>Referências:</a:t>
            </a:r>
            <a:endParaRPr lang="pt-BR" dirty="0">
              <a:effectLst/>
              <a:latin typeface="+mn-lt"/>
            </a:endParaRPr>
          </a:p>
          <a:p>
            <a:pPr algn="just"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+mn-lt"/>
              </a:rPr>
              <a:t>Wright </a:t>
            </a:r>
            <a:r>
              <a:rPr lang="pt-BR" sz="1800" b="0" i="0" u="none" strike="noStrike" dirty="0" err="1">
                <a:solidFill>
                  <a:srgbClr val="000000"/>
                </a:solidFill>
                <a:effectLst/>
                <a:latin typeface="+mn-lt"/>
              </a:rPr>
              <a:t>Z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+mn-lt"/>
              </a:rPr>
              <a:t>, </a:t>
            </a:r>
            <a:r>
              <a:rPr lang="pt-BR" sz="1800" b="0" i="0" u="none" strike="noStrike" dirty="0" err="1">
                <a:solidFill>
                  <a:srgbClr val="000000"/>
                </a:solidFill>
                <a:effectLst/>
                <a:latin typeface="+mn-lt"/>
              </a:rPr>
              <a:t>Larrew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+mn-lt"/>
              </a:rPr>
              <a:t> TW, </a:t>
            </a:r>
            <a:r>
              <a:rPr lang="pt-BR" sz="1800" b="0" i="0" u="none" strike="noStrike" dirty="0" err="1">
                <a:solidFill>
                  <a:srgbClr val="000000"/>
                </a:solidFill>
                <a:effectLst/>
                <a:latin typeface="+mn-lt"/>
              </a:rPr>
              <a:t>Eskandari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+mn-lt"/>
              </a:rPr>
              <a:t> R. </a:t>
            </a:r>
            <a:r>
              <a:rPr lang="pt-BR" sz="1800" b="0" i="0" u="none" strike="noStrike" dirty="0" err="1">
                <a:solidFill>
                  <a:srgbClr val="000000"/>
                </a:solidFill>
                <a:effectLst/>
                <a:latin typeface="+mn-lt"/>
              </a:rPr>
              <a:t>Pediatric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pt-BR" sz="1800" b="0" i="0" u="none" strike="noStrike" dirty="0" err="1">
                <a:solidFill>
                  <a:srgbClr val="000000"/>
                </a:solidFill>
                <a:effectLst/>
                <a:latin typeface="+mn-lt"/>
              </a:rPr>
              <a:t>Hydrocephalus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+mn-lt"/>
              </a:rPr>
              <a:t>: </a:t>
            </a:r>
            <a:r>
              <a:rPr lang="pt-BR" sz="1800" b="0" i="0" u="none" strike="noStrike" dirty="0" err="1">
                <a:solidFill>
                  <a:srgbClr val="000000"/>
                </a:solidFill>
                <a:effectLst/>
                <a:latin typeface="+mn-lt"/>
              </a:rPr>
              <a:t>Current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pt-BR" sz="1800" b="0" i="0" u="none" strike="noStrike" dirty="0" err="1">
                <a:solidFill>
                  <a:srgbClr val="000000"/>
                </a:solidFill>
                <a:effectLst/>
                <a:latin typeface="+mn-lt"/>
              </a:rPr>
              <a:t>State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pt-BR" sz="1800" b="0" i="0" u="none" strike="noStrike" dirty="0" err="1">
                <a:solidFill>
                  <a:srgbClr val="000000"/>
                </a:solidFill>
                <a:effectLst/>
                <a:latin typeface="+mn-lt"/>
              </a:rPr>
              <a:t>of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pt-BR" sz="1800" b="0" i="0" u="none" strike="noStrike" dirty="0" err="1">
                <a:solidFill>
                  <a:srgbClr val="000000"/>
                </a:solidFill>
                <a:effectLst/>
                <a:latin typeface="+mn-lt"/>
              </a:rPr>
              <a:t>Diagnosis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pt-BR" sz="1800" b="0" i="0" u="none" strike="noStrike" dirty="0" err="1">
                <a:solidFill>
                  <a:srgbClr val="000000"/>
                </a:solidFill>
                <a:effectLst/>
                <a:latin typeface="+mn-lt"/>
              </a:rPr>
              <a:t>and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pt-BR" sz="1800" b="0" i="0" u="none" strike="noStrike" dirty="0" err="1">
                <a:solidFill>
                  <a:srgbClr val="000000"/>
                </a:solidFill>
                <a:effectLst/>
                <a:latin typeface="+mn-lt"/>
              </a:rPr>
              <a:t>Treatment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+mn-lt"/>
              </a:rPr>
              <a:t>. </a:t>
            </a:r>
            <a:r>
              <a:rPr lang="pt-BR" sz="1800" b="0" i="0" u="none" strike="noStrike" dirty="0" err="1">
                <a:solidFill>
                  <a:srgbClr val="000000"/>
                </a:solidFill>
                <a:effectLst/>
                <a:latin typeface="+mn-lt"/>
              </a:rPr>
              <a:t>Pediatrics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+mn-lt"/>
              </a:rPr>
              <a:t> in Review. 2016;37(11):478-90.</a:t>
            </a:r>
          </a:p>
          <a:p>
            <a:pPr algn="just"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pt-BR" sz="1800" b="0" i="0" u="none" strike="noStrike" dirty="0" err="1">
                <a:solidFill>
                  <a:srgbClr val="000000"/>
                </a:solidFill>
                <a:effectLst/>
                <a:latin typeface="+mn-lt"/>
              </a:rPr>
              <a:t>Lustig-Gillman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pt-BR" sz="1800" b="0" i="0" u="none" strike="noStrike" dirty="0" err="1">
                <a:solidFill>
                  <a:srgbClr val="000000"/>
                </a:solidFill>
                <a:effectLst/>
                <a:latin typeface="+mn-lt"/>
              </a:rPr>
              <a:t>I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+mn-lt"/>
              </a:rPr>
              <a:t> , Snyder JR, </a:t>
            </a:r>
            <a:r>
              <a:rPr lang="pt-BR" sz="1800" b="0" i="0" u="none" strike="noStrike" dirty="0" err="1">
                <a:solidFill>
                  <a:srgbClr val="000000"/>
                </a:solidFill>
                <a:effectLst/>
                <a:latin typeface="+mn-lt"/>
              </a:rPr>
              <a:t>Silverman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pt-BR" sz="1800" b="0" i="0" u="none" strike="noStrike" dirty="0" err="1">
                <a:solidFill>
                  <a:srgbClr val="000000"/>
                </a:solidFill>
                <a:effectLst/>
                <a:latin typeface="+mn-lt"/>
              </a:rPr>
              <a:t>F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+mn-lt"/>
              </a:rPr>
              <a:t>, Young BK. </a:t>
            </a:r>
            <a:r>
              <a:rPr lang="pt-BR" sz="1800" b="0" i="0" u="none" strike="noStrike" dirty="0" err="1">
                <a:solidFill>
                  <a:srgbClr val="000000"/>
                </a:solidFill>
                <a:effectLst/>
                <a:latin typeface="+mn-lt"/>
              </a:rPr>
              <a:t>Sonographic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pt-BR" sz="1800" b="0" i="0" u="none" strike="noStrike" dirty="0" err="1">
                <a:solidFill>
                  <a:srgbClr val="000000"/>
                </a:solidFill>
                <a:effectLst/>
                <a:latin typeface="+mn-lt"/>
              </a:rPr>
              <a:t>anatomy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pt-BR" sz="1800" b="0" i="0" u="none" strike="noStrike" dirty="0" err="1">
                <a:solidFill>
                  <a:srgbClr val="000000"/>
                </a:solidFill>
                <a:effectLst/>
                <a:latin typeface="+mn-lt"/>
              </a:rPr>
              <a:t>of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pt-BR" sz="1800" b="0" i="0" u="none" strike="noStrike" dirty="0" err="1">
                <a:solidFill>
                  <a:srgbClr val="000000"/>
                </a:solidFill>
                <a:effectLst/>
                <a:latin typeface="+mn-lt"/>
              </a:rPr>
              <a:t>the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+mn-lt"/>
              </a:rPr>
              <a:t> fetal cerebral </a:t>
            </a:r>
            <a:r>
              <a:rPr lang="pt-BR" sz="1800" b="0" i="0" u="none" strike="noStrike" dirty="0" err="1">
                <a:solidFill>
                  <a:srgbClr val="000000"/>
                </a:solidFill>
                <a:effectLst/>
                <a:latin typeface="+mn-lt"/>
              </a:rPr>
              <a:t>ventricles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+mn-lt"/>
              </a:rPr>
              <a:t>, </a:t>
            </a:r>
            <a:r>
              <a:rPr lang="pt-BR" sz="1800" b="0" i="0" u="none" strike="noStrike" dirty="0" err="1">
                <a:solidFill>
                  <a:srgbClr val="000000"/>
                </a:solidFill>
                <a:effectLst/>
                <a:latin typeface="+mn-lt"/>
              </a:rPr>
              <a:t>with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pt-BR" sz="1800" b="0" i="0" u="none" strike="noStrike" dirty="0" err="1">
                <a:solidFill>
                  <a:srgbClr val="000000"/>
                </a:solidFill>
                <a:effectLst/>
                <a:latin typeface="+mn-lt"/>
              </a:rPr>
              <a:t>reference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pt-BR" sz="1800" b="0" i="0" u="none" strike="noStrike" dirty="0" err="1">
                <a:solidFill>
                  <a:srgbClr val="000000"/>
                </a:solidFill>
                <a:effectLst/>
                <a:latin typeface="+mn-lt"/>
              </a:rPr>
              <a:t>to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pt-BR" sz="1800" b="0" i="0" u="none" strike="noStrike" dirty="0" err="1">
                <a:solidFill>
                  <a:srgbClr val="000000"/>
                </a:solidFill>
                <a:effectLst/>
                <a:latin typeface="+mn-lt"/>
              </a:rPr>
              <a:t>the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pt-BR" sz="1800" b="0" i="0" u="none" strike="noStrike" dirty="0" err="1">
                <a:solidFill>
                  <a:srgbClr val="000000"/>
                </a:solidFill>
                <a:effectLst/>
                <a:latin typeface="+mn-lt"/>
              </a:rPr>
              <a:t>early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pt-BR" sz="1800" b="0" i="0" u="none" strike="noStrike" dirty="0" err="1">
                <a:solidFill>
                  <a:srgbClr val="000000"/>
                </a:solidFill>
                <a:effectLst/>
                <a:latin typeface="+mn-lt"/>
              </a:rPr>
              <a:t>diagnosis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pt-BR" sz="1800" b="0" i="0" u="none" strike="noStrike" dirty="0" err="1">
                <a:solidFill>
                  <a:srgbClr val="000000"/>
                </a:solidFill>
                <a:effectLst/>
                <a:latin typeface="+mn-lt"/>
              </a:rPr>
              <a:t>of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pt-BR" sz="1800" b="0" i="0" u="none" strike="noStrike" dirty="0" err="1">
                <a:solidFill>
                  <a:srgbClr val="000000"/>
                </a:solidFill>
                <a:effectLst/>
                <a:latin typeface="+mn-lt"/>
              </a:rPr>
              <a:t>hydrocephaly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+mn-lt"/>
              </a:rPr>
              <a:t>. J </a:t>
            </a:r>
            <a:r>
              <a:rPr lang="pt-BR" sz="1800" b="0" i="0" u="none" strike="noStrike" dirty="0" err="1">
                <a:solidFill>
                  <a:srgbClr val="000000"/>
                </a:solidFill>
                <a:effectLst/>
                <a:latin typeface="+mn-lt"/>
              </a:rPr>
              <a:t>Perinat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+mn-lt"/>
              </a:rPr>
              <a:t> Med. 1984;12(4):185-91.</a:t>
            </a:r>
          </a:p>
          <a:p>
            <a:pPr algn="just"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pt-BR" sz="1800" b="0" i="0" u="none" strike="noStrike" dirty="0" err="1">
                <a:solidFill>
                  <a:srgbClr val="000000"/>
                </a:solidFill>
                <a:effectLst/>
                <a:latin typeface="+mn-lt"/>
              </a:rPr>
              <a:t>Rodis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pt-BR" sz="1800" b="0" i="0" u="none" strike="noStrike" dirty="0" err="1">
                <a:solidFill>
                  <a:srgbClr val="000000"/>
                </a:solidFill>
                <a:effectLst/>
                <a:latin typeface="+mn-lt"/>
              </a:rPr>
              <a:t>I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+mn-lt"/>
              </a:rPr>
              <a:t>, </a:t>
            </a:r>
            <a:r>
              <a:rPr lang="pt-BR" sz="1800" b="0" i="0" u="none" strike="noStrike" dirty="0" err="1">
                <a:solidFill>
                  <a:srgbClr val="000000"/>
                </a:solidFill>
                <a:effectLst/>
                <a:latin typeface="+mn-lt"/>
              </a:rPr>
              <a:t>Mahr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+mn-lt"/>
              </a:rPr>
              <a:t> CV, </a:t>
            </a:r>
            <a:r>
              <a:rPr lang="pt-BR" sz="1800" b="0" i="0" u="none" strike="noStrike" dirty="0" err="1">
                <a:solidFill>
                  <a:srgbClr val="000000"/>
                </a:solidFill>
                <a:effectLst/>
                <a:latin typeface="+mn-lt"/>
              </a:rPr>
              <a:t>Fehrenbach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+mn-lt"/>
              </a:rPr>
              <a:t> MK, </a:t>
            </a:r>
            <a:r>
              <a:rPr lang="pt-BR" sz="1800" b="0" i="0" u="none" strike="noStrike" dirty="0" err="1">
                <a:solidFill>
                  <a:srgbClr val="000000"/>
                </a:solidFill>
                <a:effectLst/>
                <a:latin typeface="+mn-lt"/>
              </a:rPr>
              <a:t>Meixensberger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+mn-lt"/>
              </a:rPr>
              <a:t> J, </a:t>
            </a:r>
            <a:r>
              <a:rPr lang="pt-BR" sz="1800" b="0" i="0" u="none" strike="noStrike" dirty="0" err="1">
                <a:solidFill>
                  <a:srgbClr val="000000"/>
                </a:solidFill>
                <a:effectLst/>
                <a:latin typeface="+mn-lt"/>
              </a:rPr>
              <a:t>Merkenschlager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+mn-lt"/>
              </a:rPr>
              <a:t> A, Bernhard MK, et al. </a:t>
            </a:r>
            <a:r>
              <a:rPr lang="pt-BR" sz="1800" b="0" i="0" u="none" strike="noStrike" dirty="0" err="1">
                <a:solidFill>
                  <a:srgbClr val="000000"/>
                </a:solidFill>
                <a:effectLst/>
                <a:latin typeface="+mn-lt"/>
              </a:rPr>
              <a:t>Hydrocephalus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+mn-lt"/>
              </a:rPr>
              <a:t> in </a:t>
            </a:r>
            <a:r>
              <a:rPr lang="pt-BR" sz="1800" b="0" i="0" u="none" strike="noStrike" dirty="0" err="1">
                <a:solidFill>
                  <a:srgbClr val="000000"/>
                </a:solidFill>
                <a:effectLst/>
                <a:latin typeface="+mn-lt"/>
              </a:rPr>
              <a:t>aqueductal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pt-BR" sz="1800" b="0" i="0" u="none" strike="noStrike" dirty="0" err="1">
                <a:solidFill>
                  <a:srgbClr val="000000"/>
                </a:solidFill>
                <a:effectLst/>
                <a:latin typeface="+mn-lt"/>
              </a:rPr>
              <a:t>stenosis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+mn-lt"/>
              </a:rPr>
              <a:t> - a </a:t>
            </a:r>
            <a:r>
              <a:rPr lang="pt-BR" sz="1800" b="0" i="0" u="none" strike="noStrike" dirty="0" err="1">
                <a:solidFill>
                  <a:srgbClr val="000000"/>
                </a:solidFill>
                <a:effectLst/>
                <a:latin typeface="+mn-lt"/>
              </a:rPr>
              <a:t>retrospective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pt-BR" sz="1800" b="0" i="0" u="none" strike="noStrike" dirty="0" err="1">
                <a:solidFill>
                  <a:srgbClr val="000000"/>
                </a:solidFill>
                <a:effectLst/>
                <a:latin typeface="+mn-lt"/>
              </a:rPr>
              <a:t>outcome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pt-BR" sz="1800" b="0" i="0" u="none" strike="noStrike" dirty="0" err="1">
                <a:solidFill>
                  <a:srgbClr val="000000"/>
                </a:solidFill>
                <a:effectLst/>
                <a:latin typeface="+mn-lt"/>
              </a:rPr>
              <a:t>analysis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pt-BR" sz="1800" b="0" i="0" u="none" strike="noStrike" dirty="0" err="1">
                <a:solidFill>
                  <a:srgbClr val="000000"/>
                </a:solidFill>
                <a:effectLst/>
                <a:latin typeface="+mn-lt"/>
              </a:rPr>
              <a:t>and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pt-BR" sz="1800" b="0" i="0" u="none" strike="noStrike" dirty="0" err="1">
                <a:solidFill>
                  <a:srgbClr val="000000"/>
                </a:solidFill>
                <a:effectLst/>
                <a:latin typeface="+mn-lt"/>
              </a:rPr>
              <a:t>proposal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pt-BR" sz="1800" b="0" i="0" u="none" strike="noStrike" dirty="0" err="1">
                <a:solidFill>
                  <a:srgbClr val="000000"/>
                </a:solidFill>
                <a:effectLst/>
                <a:latin typeface="+mn-lt"/>
              </a:rPr>
              <a:t>of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pt-BR" sz="1800" b="0" i="0" u="none" strike="noStrike" dirty="0" err="1">
                <a:solidFill>
                  <a:srgbClr val="000000"/>
                </a:solidFill>
                <a:effectLst/>
                <a:latin typeface="+mn-lt"/>
              </a:rPr>
              <a:t>subtype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pt-BR" sz="1800" b="0" i="0" u="none" strike="noStrike" dirty="0" err="1">
                <a:solidFill>
                  <a:srgbClr val="000000"/>
                </a:solidFill>
                <a:effectLst/>
                <a:latin typeface="+mn-lt"/>
              </a:rPr>
              <a:t>classification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+mn-lt"/>
              </a:rPr>
              <a:t>. </a:t>
            </a:r>
            <a:r>
              <a:rPr lang="pt-BR" sz="1800" b="0" i="0" u="none" strike="noStrike" dirty="0" err="1">
                <a:solidFill>
                  <a:srgbClr val="000000"/>
                </a:solidFill>
                <a:effectLst/>
                <a:latin typeface="+mn-lt"/>
              </a:rPr>
              <a:t>Childs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pt-BR" sz="1800" b="0" i="0" u="none" strike="noStrike" dirty="0" err="1">
                <a:solidFill>
                  <a:srgbClr val="000000"/>
                </a:solidFill>
                <a:effectLst/>
                <a:latin typeface="+mn-lt"/>
              </a:rPr>
              <a:t>Nerv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pt-BR" sz="1800" b="0" i="0" u="none" strike="noStrike" dirty="0" err="1">
                <a:solidFill>
                  <a:srgbClr val="000000"/>
                </a:solidFill>
                <a:effectLst/>
                <a:latin typeface="+mn-lt"/>
              </a:rPr>
              <a:t>Syst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+mn-lt"/>
              </a:rPr>
              <a:t>. 2016; 32(4):617-27.</a:t>
            </a:r>
          </a:p>
          <a:p>
            <a:pPr algn="just"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+mn-lt"/>
              </a:rPr>
              <a:t>Caro-Domínguez </a:t>
            </a:r>
            <a:r>
              <a:rPr lang="pt-BR" sz="1800" b="0" i="0" u="none" strike="noStrike" dirty="0" err="1">
                <a:solidFill>
                  <a:srgbClr val="000000"/>
                </a:solidFill>
                <a:effectLst/>
                <a:latin typeface="+mn-lt"/>
              </a:rPr>
              <a:t>P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+mn-lt"/>
              </a:rPr>
              <a:t>, </a:t>
            </a:r>
            <a:r>
              <a:rPr lang="pt-BR" sz="1800" b="0" i="0" u="none" strike="noStrike" dirty="0" err="1">
                <a:solidFill>
                  <a:srgbClr val="000000"/>
                </a:solidFill>
                <a:effectLst/>
                <a:latin typeface="+mn-lt"/>
              </a:rPr>
              <a:t>Lecacheux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+mn-lt"/>
              </a:rPr>
              <a:t> C, Hernandez-Herrera C, Llorens-Salvador R. Cranial </a:t>
            </a:r>
            <a:r>
              <a:rPr lang="pt-BR" sz="1800" b="0" i="0" u="none" strike="noStrike" dirty="0" err="1">
                <a:solidFill>
                  <a:srgbClr val="000000"/>
                </a:solidFill>
                <a:effectLst/>
                <a:latin typeface="+mn-lt"/>
              </a:rPr>
              <a:t>ultrasound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+mn-lt"/>
              </a:rPr>
              <a:t> for </a:t>
            </a:r>
            <a:r>
              <a:rPr lang="pt-BR" sz="1800" b="0" i="0" u="none" strike="noStrike" dirty="0" err="1">
                <a:solidFill>
                  <a:srgbClr val="000000"/>
                </a:solidFill>
                <a:effectLst/>
                <a:latin typeface="+mn-lt"/>
              </a:rPr>
              <a:t>beginners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+mn-lt"/>
              </a:rPr>
              <a:t>. </a:t>
            </a:r>
            <a:r>
              <a:rPr lang="pt-BR" sz="1800" b="0" i="0" u="none" strike="noStrike" dirty="0" err="1">
                <a:solidFill>
                  <a:srgbClr val="000000"/>
                </a:solidFill>
                <a:effectLst/>
                <a:latin typeface="+mn-lt"/>
              </a:rPr>
              <a:t>Transl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pt-BR" sz="1800" b="0" i="0" u="none" strike="noStrike" dirty="0" err="1">
                <a:solidFill>
                  <a:srgbClr val="000000"/>
                </a:solidFill>
                <a:effectLst/>
                <a:latin typeface="+mn-lt"/>
              </a:rPr>
              <a:t>Pediatr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+mn-lt"/>
              </a:rPr>
              <a:t>. 2021;10(4):1117-37.</a:t>
            </a:r>
          </a:p>
          <a:p>
            <a:pPr algn="just" rtl="0" fontAlgn="base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pt-BR" sz="1800" b="0" i="0" u="none" strike="noStrike" dirty="0" err="1">
                <a:solidFill>
                  <a:srgbClr val="000000"/>
                </a:solidFill>
                <a:effectLst/>
                <a:latin typeface="+mn-lt"/>
              </a:rPr>
              <a:t>Parikh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pt-BR" sz="1800" b="0" i="0" u="none" strike="noStrike" dirty="0" err="1">
                <a:solidFill>
                  <a:srgbClr val="000000"/>
                </a:solidFill>
                <a:effectLst/>
                <a:latin typeface="+mn-lt"/>
              </a:rPr>
              <a:t>T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+mn-lt"/>
              </a:rPr>
              <a:t>, </a:t>
            </a:r>
            <a:r>
              <a:rPr lang="pt-BR" sz="1800" b="0" i="0" u="none" strike="noStrike" dirty="0" err="1">
                <a:solidFill>
                  <a:srgbClr val="000000"/>
                </a:solidFill>
                <a:effectLst/>
                <a:latin typeface="+mn-lt"/>
              </a:rPr>
              <a:t>Goti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+mn-lt"/>
              </a:rPr>
              <a:t> A , </a:t>
            </a:r>
            <a:r>
              <a:rPr lang="pt-BR" sz="1800" b="0" i="0" u="none" strike="noStrike" dirty="0" err="1">
                <a:solidFill>
                  <a:srgbClr val="000000"/>
                </a:solidFill>
                <a:effectLst/>
                <a:latin typeface="+mn-lt"/>
              </a:rPr>
              <a:t>Yashi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pt-BR" sz="1800" b="0" i="0" u="none" strike="noStrike" dirty="0" err="1">
                <a:solidFill>
                  <a:srgbClr val="000000"/>
                </a:solidFill>
                <a:effectLst/>
                <a:latin typeface="+mn-lt"/>
              </a:rPr>
              <a:t>K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+mn-lt"/>
              </a:rPr>
              <a:t>, </a:t>
            </a:r>
            <a:r>
              <a:rPr lang="pt-BR" sz="1800" b="0" i="0" u="none" strike="noStrike" dirty="0" err="1">
                <a:solidFill>
                  <a:srgbClr val="000000"/>
                </a:solidFill>
                <a:effectLst/>
                <a:latin typeface="+mn-lt"/>
              </a:rPr>
              <a:t>Gopalakrishnan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pt-BR" sz="1800" b="0" i="0" u="none" strike="noStrike" dirty="0" err="1">
                <a:solidFill>
                  <a:srgbClr val="000000"/>
                </a:solidFill>
                <a:effectLst/>
                <a:latin typeface="+mn-lt"/>
              </a:rPr>
              <a:t>Ravikumar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+mn-lt"/>
              </a:rPr>
              <a:t> NP, </a:t>
            </a:r>
            <a:r>
              <a:rPr lang="pt-BR" sz="1800" b="0" i="0" u="none" strike="noStrike" dirty="0" err="1">
                <a:solidFill>
                  <a:srgbClr val="000000"/>
                </a:solidFill>
                <a:effectLst/>
                <a:latin typeface="+mn-lt"/>
              </a:rPr>
              <a:t>Parmar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+mn-lt"/>
              </a:rPr>
              <a:t> N, </a:t>
            </a:r>
            <a:r>
              <a:rPr lang="pt-BR" sz="1800" b="0" i="0" u="none" strike="noStrike" dirty="0" err="1">
                <a:solidFill>
                  <a:srgbClr val="000000"/>
                </a:solidFill>
                <a:effectLst/>
                <a:latin typeface="+mn-lt"/>
              </a:rPr>
              <a:t>Dankhara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+mn-lt"/>
              </a:rPr>
              <a:t> N, </a:t>
            </a:r>
            <a:r>
              <a:rPr lang="pt-BR" sz="1800" b="0" i="0" u="none" strike="noStrike" dirty="0" err="1">
                <a:solidFill>
                  <a:srgbClr val="000000"/>
                </a:solidFill>
                <a:effectLst/>
                <a:latin typeface="+mn-lt"/>
              </a:rPr>
              <a:t>Satodiya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+mn-lt"/>
              </a:rPr>
              <a:t> V. </a:t>
            </a:r>
            <a:r>
              <a:rPr lang="pt-BR" sz="1800" b="0" i="0" u="none" strike="noStrike" dirty="0" err="1">
                <a:solidFill>
                  <a:srgbClr val="000000"/>
                </a:solidFill>
                <a:effectLst/>
                <a:latin typeface="+mn-lt"/>
              </a:rPr>
              <a:t>Pediatric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pt-BR" sz="1800" b="0" i="0" u="none" strike="noStrike" dirty="0" err="1">
                <a:solidFill>
                  <a:srgbClr val="000000"/>
                </a:solidFill>
                <a:effectLst/>
                <a:latin typeface="+mn-lt"/>
              </a:rPr>
              <a:t>Sickle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pt-BR" sz="1800" b="0" i="0" u="none" strike="noStrike" dirty="0" err="1">
                <a:solidFill>
                  <a:srgbClr val="000000"/>
                </a:solidFill>
                <a:effectLst/>
                <a:latin typeface="+mn-lt"/>
              </a:rPr>
              <a:t>Cell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pt-BR" sz="1800" b="0" i="0" u="none" strike="noStrike" dirty="0" err="1">
                <a:solidFill>
                  <a:srgbClr val="000000"/>
                </a:solidFill>
                <a:effectLst/>
                <a:latin typeface="+mn-lt"/>
              </a:rPr>
              <a:t>Disease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pt-BR" sz="1800" b="0" i="0" u="none" strike="noStrike" dirty="0" err="1">
                <a:solidFill>
                  <a:srgbClr val="000000"/>
                </a:solidFill>
                <a:effectLst/>
                <a:latin typeface="+mn-lt"/>
              </a:rPr>
              <a:t>and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pt-BR" sz="1800" b="0" i="0" u="none" strike="noStrike" dirty="0" err="1">
                <a:solidFill>
                  <a:srgbClr val="000000"/>
                </a:solidFill>
                <a:effectLst/>
                <a:latin typeface="+mn-lt"/>
              </a:rPr>
              <a:t>Stroke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+mn-lt"/>
              </a:rPr>
              <a:t>: A </a:t>
            </a:r>
            <a:r>
              <a:rPr lang="pt-BR" sz="1800" b="0" i="0" u="none" strike="noStrike" dirty="0" err="1">
                <a:solidFill>
                  <a:srgbClr val="000000"/>
                </a:solidFill>
                <a:effectLst/>
                <a:latin typeface="+mn-lt"/>
              </a:rPr>
              <a:t>Literature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+mn-lt"/>
              </a:rPr>
              <a:t> Review. </a:t>
            </a:r>
            <a:r>
              <a:rPr lang="pt-BR" sz="1800" b="0" i="0" u="none" strike="noStrike" dirty="0" err="1">
                <a:solidFill>
                  <a:srgbClr val="000000"/>
                </a:solidFill>
                <a:effectLst/>
                <a:latin typeface="+mn-lt"/>
              </a:rPr>
              <a:t>Cureus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+mn-lt"/>
              </a:rPr>
              <a:t>. 2023; 15(1): e34003.</a:t>
            </a:r>
          </a:p>
          <a:p>
            <a:endParaRPr lang="pt-B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65214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agem 4">
            <a:extLst>
              <a:ext uri="{FF2B5EF4-FFF2-40B4-BE49-F238E27FC236}">
                <a16:creationId xmlns:a16="http://schemas.microsoft.com/office/drawing/2014/main" id="{D7CDACA3-F5BF-138F-382C-C6B50BA60C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06CA3AD3-73C9-7F83-9422-5697862CD295}"/>
              </a:ext>
            </a:extLst>
          </p:cNvPr>
          <p:cNvSpPr txBox="1"/>
          <p:nvPr/>
        </p:nvSpPr>
        <p:spPr>
          <a:xfrm>
            <a:off x="662152" y="3026979"/>
            <a:ext cx="9711558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0" fontAlgn="base">
              <a:spcBef>
                <a:spcPts val="1200"/>
              </a:spcBef>
              <a:spcAft>
                <a:spcPts val="1200"/>
              </a:spcAft>
            </a:pPr>
            <a:r>
              <a:rPr lang="pt-BR" sz="2400" b="1" dirty="0">
                <a:solidFill>
                  <a:srgbClr val="000000"/>
                </a:solidFill>
                <a:latin typeface="+mn-lt"/>
              </a:rPr>
              <a:t>I</a:t>
            </a:r>
            <a:r>
              <a:rPr lang="pt-BR" sz="2400" b="1" i="0" u="none" strike="noStrike" dirty="0">
                <a:solidFill>
                  <a:srgbClr val="000000"/>
                </a:solidFill>
                <a:effectLst/>
                <a:latin typeface="+mn-lt"/>
              </a:rPr>
              <a:t>ntrodução e Objetivos:</a:t>
            </a:r>
          </a:p>
          <a:p>
            <a:pPr algn="just" rtl="0">
              <a:spcBef>
                <a:spcPts val="0"/>
              </a:spcBef>
              <a:spcAft>
                <a:spcPts val="0"/>
              </a:spcAft>
            </a:pPr>
            <a:r>
              <a:rPr lang="pt-BR" sz="2400" b="0" i="0" u="none" strike="noStrike" dirty="0">
                <a:solidFill>
                  <a:srgbClr val="000000"/>
                </a:solidFill>
                <a:effectLst/>
                <a:latin typeface="+mn-lt"/>
              </a:rPr>
              <a:t>Discutiremos:</a:t>
            </a:r>
          </a:p>
          <a:p>
            <a:pPr marL="342900" indent="-34290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2400" b="0" i="0" u="none" strike="noStrike" dirty="0">
                <a:solidFill>
                  <a:srgbClr val="000000"/>
                </a:solidFill>
                <a:effectLst/>
                <a:latin typeface="+mn-lt"/>
              </a:rPr>
              <a:t>a ocorrência de hidrocefalia hipertensiva por obstrução do aqueduto cerebral, em uma criança de 2 meses portadora de anemia falciforme;</a:t>
            </a:r>
          </a:p>
          <a:p>
            <a:pPr marL="342900" indent="-34290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2400" b="0" i="0" u="none" strike="noStrike" dirty="0">
                <a:solidFill>
                  <a:srgbClr val="000000"/>
                </a:solidFill>
                <a:effectLst/>
                <a:latin typeface="+mn-lt"/>
              </a:rPr>
              <a:t>o papel da ultrassonografia </a:t>
            </a:r>
            <a:r>
              <a:rPr lang="pt-BR" sz="2400" b="0" i="0" u="none" strike="noStrike" dirty="0" err="1">
                <a:solidFill>
                  <a:srgbClr val="000000"/>
                </a:solidFill>
                <a:effectLst/>
                <a:latin typeface="+mn-lt"/>
              </a:rPr>
              <a:t>transfontanelar</a:t>
            </a:r>
            <a:r>
              <a:rPr lang="pt-BR" sz="2400" b="0" i="0" u="none" strike="noStrike" dirty="0">
                <a:solidFill>
                  <a:srgbClr val="000000"/>
                </a:solidFill>
                <a:effectLst/>
                <a:latin typeface="+mn-lt"/>
              </a:rPr>
              <a:t> (USTF) no diagnóstico e acompanhamento de crianças com hidrocefalia.</a:t>
            </a:r>
            <a:endParaRPr lang="pt-BR" sz="2400" dirty="0">
              <a:effectLst/>
              <a:latin typeface="+mn-lt"/>
            </a:endParaRPr>
          </a:p>
          <a:p>
            <a:endParaRPr lang="pt-BR" sz="2400" dirty="0">
              <a:latin typeface="+mn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agem 4">
            <a:extLst>
              <a:ext uri="{FF2B5EF4-FFF2-40B4-BE49-F238E27FC236}">
                <a16:creationId xmlns:a16="http://schemas.microsoft.com/office/drawing/2014/main" id="{D7CDACA3-F5BF-138F-382C-C6B50BA60C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09903"/>
            <a:ext cx="12192000" cy="7267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06CA3AD3-73C9-7F83-9422-5697862CD295}"/>
              </a:ext>
            </a:extLst>
          </p:cNvPr>
          <p:cNvSpPr txBox="1"/>
          <p:nvPr/>
        </p:nvSpPr>
        <p:spPr>
          <a:xfrm>
            <a:off x="197224" y="2664372"/>
            <a:ext cx="6257363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0">
              <a:spcBef>
                <a:spcPts val="1200"/>
              </a:spcBef>
              <a:spcAft>
                <a:spcPts val="1200"/>
              </a:spcAft>
            </a:pPr>
            <a:r>
              <a:rPr lang="pt-BR" sz="2000" b="1" i="0" u="none" strike="noStrike" dirty="0">
                <a:solidFill>
                  <a:srgbClr val="000000"/>
                </a:solidFill>
                <a:effectLst/>
                <a:latin typeface="+mn-lt"/>
              </a:rPr>
              <a:t>Descrição do Caso: </a:t>
            </a:r>
          </a:p>
          <a:p>
            <a:pPr marL="285750" indent="-28575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000000"/>
                </a:solidFill>
                <a:latin typeface="+mn-lt"/>
              </a:rPr>
              <a:t>A</a:t>
            </a:r>
            <a:r>
              <a:rPr lang="pt-BR" sz="2000" b="0" i="0" u="none" strike="noStrike" dirty="0">
                <a:solidFill>
                  <a:srgbClr val="000000"/>
                </a:solidFill>
                <a:effectLst/>
                <a:latin typeface="+mn-lt"/>
              </a:rPr>
              <a:t>umento súbito do perímetro cefálico e "olhar do sol poente" aos 2 meses de idade. </a:t>
            </a:r>
          </a:p>
          <a:p>
            <a:pPr marL="285750" indent="-28575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2000" b="0" i="0" u="none" strike="noStrike" dirty="0">
                <a:solidFill>
                  <a:srgbClr val="000000"/>
                </a:solidFill>
                <a:effectLst/>
                <a:latin typeface="+mn-lt"/>
              </a:rPr>
              <a:t>A USTF revelou:</a:t>
            </a:r>
          </a:p>
          <a:p>
            <a:pPr marL="742950" lvl="1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2000" b="0" i="0" u="none" strike="noStrike" dirty="0">
                <a:solidFill>
                  <a:srgbClr val="000000"/>
                </a:solidFill>
                <a:effectLst/>
                <a:latin typeface="+mn-lt"/>
              </a:rPr>
              <a:t>ventrículos laterais com grande aumento de volume, </a:t>
            </a:r>
          </a:p>
          <a:p>
            <a:pPr marL="742950" lvl="1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2000" b="0" i="0" u="none" strike="noStrike" dirty="0">
                <a:solidFill>
                  <a:srgbClr val="000000"/>
                </a:solidFill>
                <a:effectLst/>
                <a:latin typeface="+mn-lt"/>
              </a:rPr>
              <a:t>parênquima cerebral diminuído e </a:t>
            </a:r>
          </a:p>
          <a:p>
            <a:pPr marL="742950" lvl="1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2000" b="0" i="0" u="none" strike="noStrike" dirty="0">
                <a:solidFill>
                  <a:srgbClr val="000000"/>
                </a:solidFill>
                <a:effectLst/>
                <a:latin typeface="+mn-lt"/>
              </a:rPr>
              <a:t>quarto ventrículo bastante diminuído de volume</a:t>
            </a:r>
          </a:p>
          <a:p>
            <a:pPr marL="28575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2000" b="0" i="0" u="none" strike="noStrike" dirty="0">
                <a:solidFill>
                  <a:srgbClr val="000000"/>
                </a:solidFill>
                <a:effectLst/>
                <a:latin typeface="+mn-lt"/>
              </a:rPr>
              <a:t>alterações compatíveis com hidrocefalia </a:t>
            </a:r>
            <a:r>
              <a:rPr lang="pt-BR" sz="2000" b="0" i="0" u="none" strike="noStrike" dirty="0" err="1">
                <a:solidFill>
                  <a:srgbClr val="000000"/>
                </a:solidFill>
                <a:effectLst/>
                <a:latin typeface="+mn-lt"/>
              </a:rPr>
              <a:t>supratentorial</a:t>
            </a:r>
            <a:r>
              <a:rPr lang="pt-BR" sz="2000" b="0" i="0" u="none" strike="noStrike" dirty="0">
                <a:solidFill>
                  <a:srgbClr val="000000"/>
                </a:solidFill>
                <a:effectLst/>
                <a:latin typeface="+mn-lt"/>
              </a:rPr>
              <a:t>. </a:t>
            </a:r>
          </a:p>
          <a:p>
            <a:endParaRPr lang="pt-BR" sz="2000" dirty="0">
              <a:latin typeface="+mn-lt"/>
            </a:endParaRPr>
          </a:p>
        </p:txBody>
      </p:sp>
      <p:pic>
        <p:nvPicPr>
          <p:cNvPr id="14" name="Imagem 13" descr="Imagem em preto e branco&#10;&#10;Descrição gerada automaticamente com confiança média">
            <a:extLst>
              <a:ext uri="{FF2B5EF4-FFF2-40B4-BE49-F238E27FC236}">
                <a16:creationId xmlns:a16="http://schemas.microsoft.com/office/drawing/2014/main" id="{FA082DC5-B4B7-A4AA-4482-5DA79F12BF8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" t="1894" r="-92" b="163"/>
          <a:stretch/>
        </p:blipFill>
        <p:spPr>
          <a:xfrm>
            <a:off x="6991159" y="70944"/>
            <a:ext cx="4298077" cy="3153104"/>
          </a:xfrm>
          <a:prstGeom prst="rect">
            <a:avLst/>
          </a:prstGeom>
        </p:spPr>
      </p:pic>
      <p:pic>
        <p:nvPicPr>
          <p:cNvPr id="16" name="Imagem 15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62B30991-A89D-376E-125E-D54017EE8DC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435"/>
          <a:stretch/>
        </p:blipFill>
        <p:spPr>
          <a:xfrm>
            <a:off x="6991159" y="3539153"/>
            <a:ext cx="4298077" cy="3143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7995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agem 4">
            <a:extLst>
              <a:ext uri="{FF2B5EF4-FFF2-40B4-BE49-F238E27FC236}">
                <a16:creationId xmlns:a16="http://schemas.microsoft.com/office/drawing/2014/main" id="{D7CDACA3-F5BF-138F-382C-C6B50BA60C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m 2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7FE09708-FB14-1E48-A676-C707D273BE3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462"/>
          <a:stretch/>
        </p:blipFill>
        <p:spPr>
          <a:xfrm>
            <a:off x="7130131" y="276827"/>
            <a:ext cx="4310721" cy="3152173"/>
          </a:xfrm>
          <a:prstGeom prst="rect">
            <a:avLst/>
          </a:prstGeom>
        </p:spPr>
      </p:pic>
      <p:pic>
        <p:nvPicPr>
          <p:cNvPr id="5" name="Imagem 4" descr="Interface gráfica do usuário&#10;&#10;Descrição gerada automaticamente">
            <a:extLst>
              <a:ext uri="{FF2B5EF4-FFF2-40B4-BE49-F238E27FC236}">
                <a16:creationId xmlns:a16="http://schemas.microsoft.com/office/drawing/2014/main" id="{8F63D20D-F87E-D84C-C8C3-0FCC4C587E7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769"/>
          <a:stretch/>
        </p:blipFill>
        <p:spPr>
          <a:xfrm>
            <a:off x="7116489" y="3547240"/>
            <a:ext cx="4324363" cy="3152173"/>
          </a:xfrm>
          <a:prstGeom prst="rect">
            <a:avLst/>
          </a:prstGeom>
        </p:spPr>
      </p:pic>
      <p:pic>
        <p:nvPicPr>
          <p:cNvPr id="7" name="Imagem 6" descr="Imagem em preto e branco&#10;&#10;Descrição gerada automaticamente">
            <a:extLst>
              <a:ext uri="{FF2B5EF4-FFF2-40B4-BE49-F238E27FC236}">
                <a16:creationId xmlns:a16="http://schemas.microsoft.com/office/drawing/2014/main" id="{0810B725-8B09-C37D-52F9-192636CA830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001"/>
          <a:stretch/>
        </p:blipFill>
        <p:spPr>
          <a:xfrm>
            <a:off x="877959" y="2495460"/>
            <a:ext cx="4334702" cy="3152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0686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agem 4">
            <a:extLst>
              <a:ext uri="{FF2B5EF4-FFF2-40B4-BE49-F238E27FC236}">
                <a16:creationId xmlns:a16="http://schemas.microsoft.com/office/drawing/2014/main" id="{D7CDACA3-F5BF-138F-382C-C6B50BA60C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06CA3AD3-73C9-7F83-9422-5697862CD295}"/>
              </a:ext>
            </a:extLst>
          </p:cNvPr>
          <p:cNvSpPr txBox="1"/>
          <p:nvPr/>
        </p:nvSpPr>
        <p:spPr>
          <a:xfrm>
            <a:off x="215153" y="2933413"/>
            <a:ext cx="5548229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 rtl="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400" b="0" i="0" u="none" strike="noStrike" dirty="0">
                <a:solidFill>
                  <a:srgbClr val="000000"/>
                </a:solidFill>
                <a:effectLst/>
                <a:latin typeface="+mn-lt"/>
              </a:rPr>
              <a:t>Realizou-se ressonância nuclear (RN) que evidenciou acentuada dilatação ventricular </a:t>
            </a:r>
            <a:r>
              <a:rPr lang="pt-BR" sz="2400" b="0" i="0" u="none" strike="noStrike" dirty="0" err="1">
                <a:solidFill>
                  <a:srgbClr val="000000"/>
                </a:solidFill>
                <a:effectLst/>
                <a:latin typeface="+mn-lt"/>
              </a:rPr>
              <a:t>supratentorial</a:t>
            </a:r>
            <a:r>
              <a:rPr lang="pt-BR" sz="2400" b="0" i="0" u="none" strike="noStrike" dirty="0">
                <a:solidFill>
                  <a:srgbClr val="000000"/>
                </a:solidFill>
                <a:effectLst/>
                <a:latin typeface="+mn-lt"/>
              </a:rPr>
              <a:t>, com redução de volume da substância branca, estenose do aqueduto cerebral, sequela de </a:t>
            </a:r>
            <a:r>
              <a:rPr lang="pt-BR" sz="2400" b="0" i="0" u="none" strike="noStrike" dirty="0" err="1">
                <a:solidFill>
                  <a:srgbClr val="000000"/>
                </a:solidFill>
                <a:effectLst/>
                <a:latin typeface="+mn-lt"/>
              </a:rPr>
              <a:t>hemoventrículo</a:t>
            </a:r>
            <a:r>
              <a:rPr lang="pt-BR" sz="2400" b="0" i="0" u="none" strike="noStrike" dirty="0">
                <a:solidFill>
                  <a:srgbClr val="000000"/>
                </a:solidFill>
                <a:effectLst/>
                <a:latin typeface="+mn-lt"/>
              </a:rPr>
              <a:t> e sinais de </a:t>
            </a:r>
            <a:r>
              <a:rPr lang="pt-BR" sz="2400" b="0" i="0" u="none" strike="noStrike" dirty="0" err="1">
                <a:solidFill>
                  <a:srgbClr val="000000"/>
                </a:solidFill>
                <a:effectLst/>
                <a:latin typeface="+mn-lt"/>
              </a:rPr>
              <a:t>siderose</a:t>
            </a:r>
            <a:r>
              <a:rPr lang="pt-BR" sz="2400" b="0" i="0" u="none" strike="noStrike" dirty="0">
                <a:solidFill>
                  <a:srgbClr val="000000"/>
                </a:solidFill>
                <a:effectLst/>
                <a:latin typeface="+mn-lt"/>
              </a:rPr>
              <a:t> superficial na fossa posterior. </a:t>
            </a:r>
          </a:p>
          <a:p>
            <a:endParaRPr lang="pt-BR" sz="2400" dirty="0">
              <a:latin typeface="+mn-lt"/>
            </a:endParaRPr>
          </a:p>
        </p:txBody>
      </p:sp>
      <p:pic>
        <p:nvPicPr>
          <p:cNvPr id="4" name="Imagem 3" descr="Uma imagem contendo escuro, par, jogador&#10;&#10;Descrição gerada automaticamente">
            <a:extLst>
              <a:ext uri="{FF2B5EF4-FFF2-40B4-BE49-F238E27FC236}">
                <a16:creationId xmlns:a16="http://schemas.microsoft.com/office/drawing/2014/main" id="{52D8B657-33AD-C10B-EF89-90A864D473E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408" t="21799" r="6920" b="21799"/>
          <a:stretch/>
        </p:blipFill>
        <p:spPr>
          <a:xfrm>
            <a:off x="6295699" y="3679653"/>
            <a:ext cx="2372621" cy="2744795"/>
          </a:xfrm>
          <a:prstGeom prst="rect">
            <a:avLst/>
          </a:prstGeom>
        </p:spPr>
      </p:pic>
      <p:pic>
        <p:nvPicPr>
          <p:cNvPr id="6" name="Imagem 5" descr="Desenho de rosto de pessoa&#10;&#10;Descrição gerada automaticamente com confiança baixa">
            <a:extLst>
              <a:ext uri="{FF2B5EF4-FFF2-40B4-BE49-F238E27FC236}">
                <a16:creationId xmlns:a16="http://schemas.microsoft.com/office/drawing/2014/main" id="{73C442E6-8EB7-F2C8-BBBB-3B2CD79D81D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276" t="25058" r="10353" b="20690"/>
          <a:stretch/>
        </p:blipFill>
        <p:spPr>
          <a:xfrm>
            <a:off x="6295699" y="433551"/>
            <a:ext cx="2372621" cy="2744796"/>
          </a:xfrm>
          <a:prstGeom prst="rect">
            <a:avLst/>
          </a:prstGeom>
        </p:spPr>
      </p:pic>
      <p:pic>
        <p:nvPicPr>
          <p:cNvPr id="8" name="Imagem 7" descr="Uma imagem contendo crustáceo, escuro&#10;&#10;Descrição gerada automaticamente">
            <a:extLst>
              <a:ext uri="{FF2B5EF4-FFF2-40B4-BE49-F238E27FC236}">
                <a16:creationId xmlns:a16="http://schemas.microsoft.com/office/drawing/2014/main" id="{05998614-8BA3-65DE-4FB5-5B8DD0D4D2E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654" t="26812" r="11146" b="22496"/>
          <a:stretch/>
        </p:blipFill>
        <p:spPr>
          <a:xfrm>
            <a:off x="9200637" y="433550"/>
            <a:ext cx="2351401" cy="2744796"/>
          </a:xfrm>
          <a:prstGeom prst="rect">
            <a:avLst/>
          </a:prstGeom>
        </p:spPr>
      </p:pic>
      <p:pic>
        <p:nvPicPr>
          <p:cNvPr id="10" name="Imagem 9" descr="Uma imagem contendo animal, invertebrado, mesa, crustáceo&#10;&#10;Descrição gerada automaticamente">
            <a:extLst>
              <a:ext uri="{FF2B5EF4-FFF2-40B4-BE49-F238E27FC236}">
                <a16:creationId xmlns:a16="http://schemas.microsoft.com/office/drawing/2014/main" id="{912B2586-1CD3-7924-2075-D0CE4DFB63F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9268" t="24138" r="8587" b="22529"/>
          <a:stretch/>
        </p:blipFill>
        <p:spPr>
          <a:xfrm>
            <a:off x="9200637" y="3679651"/>
            <a:ext cx="2378033" cy="2744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0861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agem 4">
            <a:extLst>
              <a:ext uri="{FF2B5EF4-FFF2-40B4-BE49-F238E27FC236}">
                <a16:creationId xmlns:a16="http://schemas.microsoft.com/office/drawing/2014/main" id="{D7CDACA3-F5BF-138F-382C-C6B50BA60C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06CA3AD3-73C9-7F83-9422-5697862CD295}"/>
              </a:ext>
            </a:extLst>
          </p:cNvPr>
          <p:cNvSpPr txBox="1"/>
          <p:nvPr/>
        </p:nvSpPr>
        <p:spPr>
          <a:xfrm>
            <a:off x="662151" y="3026979"/>
            <a:ext cx="1032857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0">
              <a:spcBef>
                <a:spcPts val="1200"/>
              </a:spcBef>
              <a:spcAft>
                <a:spcPts val="1200"/>
              </a:spcAft>
            </a:pPr>
            <a:r>
              <a:rPr lang="pt-BR" sz="2400" b="1" i="0" u="none" strike="noStrike" dirty="0">
                <a:solidFill>
                  <a:srgbClr val="000000"/>
                </a:solidFill>
                <a:effectLst/>
                <a:latin typeface="+mn-lt"/>
              </a:rPr>
              <a:t>Descrição do Caso: </a:t>
            </a:r>
          </a:p>
          <a:p>
            <a:pPr marL="285750" indent="-285750" algn="just" rtl="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400" b="0" i="0" u="none" strike="noStrike" dirty="0">
                <a:solidFill>
                  <a:srgbClr val="000000"/>
                </a:solidFill>
                <a:effectLst/>
                <a:latin typeface="+mn-lt"/>
              </a:rPr>
              <a:t>Após derivações externas, somente 30 dias após o diagnóstico ultrassonográfico, foi submetida à derivação </a:t>
            </a:r>
            <a:r>
              <a:rPr lang="pt-BR" sz="2400" b="0" i="0" u="none" strike="noStrike" dirty="0" err="1">
                <a:solidFill>
                  <a:srgbClr val="000000"/>
                </a:solidFill>
                <a:effectLst/>
                <a:latin typeface="+mn-lt"/>
              </a:rPr>
              <a:t>ventriculoperitoneal</a:t>
            </a:r>
            <a:r>
              <a:rPr lang="pt-BR" sz="2400" b="0" i="0" u="none" strike="noStrike" dirty="0">
                <a:solidFill>
                  <a:srgbClr val="000000"/>
                </a:solidFill>
                <a:effectLst/>
                <a:latin typeface="+mn-lt"/>
              </a:rPr>
              <a:t> (DVP), devido a complicações clínicas. </a:t>
            </a:r>
          </a:p>
          <a:p>
            <a:endParaRPr lang="pt-BR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591665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agem 4">
            <a:extLst>
              <a:ext uri="{FF2B5EF4-FFF2-40B4-BE49-F238E27FC236}">
                <a16:creationId xmlns:a16="http://schemas.microsoft.com/office/drawing/2014/main" id="{D7CDACA3-F5BF-138F-382C-C6B50BA60C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06CA3AD3-73C9-7F83-9422-5697862CD295}"/>
              </a:ext>
            </a:extLst>
          </p:cNvPr>
          <p:cNvSpPr txBox="1"/>
          <p:nvPr/>
        </p:nvSpPr>
        <p:spPr>
          <a:xfrm>
            <a:off x="268941" y="2829756"/>
            <a:ext cx="570958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0">
              <a:spcBef>
                <a:spcPts val="1200"/>
              </a:spcBef>
              <a:spcAft>
                <a:spcPts val="1200"/>
              </a:spcAft>
            </a:pPr>
            <a:r>
              <a:rPr lang="pt-BR" sz="2400" b="1" i="0" u="none" strike="noStrike" dirty="0">
                <a:solidFill>
                  <a:srgbClr val="000000"/>
                </a:solidFill>
                <a:effectLst/>
                <a:latin typeface="+mn-lt"/>
              </a:rPr>
              <a:t>Descrição do Caso: </a:t>
            </a:r>
          </a:p>
          <a:p>
            <a:pPr marL="285750" indent="-285750" algn="just" rtl="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400" b="0" i="0" u="none" strike="noStrike" dirty="0">
                <a:solidFill>
                  <a:srgbClr val="000000"/>
                </a:solidFill>
                <a:effectLst/>
                <a:latin typeface="+mn-lt"/>
              </a:rPr>
              <a:t>Após 45 dias, nova USTF evidenciou ventrículos laterais com grande aumento de volume, ventrículo lateral esquerdo com presença de </a:t>
            </a:r>
            <a:r>
              <a:rPr lang="pt-BR" sz="2400" b="0" i="0" u="none" strike="noStrike" dirty="0" err="1">
                <a:solidFill>
                  <a:srgbClr val="000000"/>
                </a:solidFill>
                <a:effectLst/>
                <a:latin typeface="+mn-lt"/>
              </a:rPr>
              <a:t>loculações</a:t>
            </a:r>
            <a:r>
              <a:rPr lang="pt-BR" sz="2400" b="0" i="0" u="none" strike="noStrike" dirty="0">
                <a:solidFill>
                  <a:srgbClr val="000000"/>
                </a:solidFill>
                <a:effectLst/>
                <a:latin typeface="+mn-lt"/>
              </a:rPr>
              <a:t> e terceiro ventrículo aumentado de volume. A DVP não foi visibilizada. </a:t>
            </a:r>
            <a:endParaRPr lang="pt-BR" sz="2400" dirty="0">
              <a:effectLst/>
              <a:latin typeface="+mn-lt"/>
            </a:endParaRPr>
          </a:p>
          <a:p>
            <a:endParaRPr lang="pt-BR" sz="2400" dirty="0">
              <a:latin typeface="+mn-lt"/>
            </a:endParaRPr>
          </a:p>
        </p:txBody>
      </p:sp>
      <p:pic>
        <p:nvPicPr>
          <p:cNvPr id="4" name="Imagem 3" descr="Imagem em preto e branco&#10;&#10;Descrição gerada automaticamente com confiança média">
            <a:extLst>
              <a:ext uri="{FF2B5EF4-FFF2-40B4-BE49-F238E27FC236}">
                <a16:creationId xmlns:a16="http://schemas.microsoft.com/office/drawing/2014/main" id="{B0A3BE2D-A63E-D0AF-F302-30CCE6B5467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705"/>
          <a:stretch/>
        </p:blipFill>
        <p:spPr>
          <a:xfrm>
            <a:off x="7055834" y="357658"/>
            <a:ext cx="4058855" cy="2960572"/>
          </a:xfrm>
          <a:prstGeom prst="rect">
            <a:avLst/>
          </a:prstGeom>
        </p:spPr>
      </p:pic>
      <p:pic>
        <p:nvPicPr>
          <p:cNvPr id="6" name="Imagem 5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8B53043B-3D70-07B2-9D3C-3C39A4B2EDB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164"/>
          <a:stretch/>
        </p:blipFill>
        <p:spPr>
          <a:xfrm>
            <a:off x="7055833" y="3626219"/>
            <a:ext cx="4058855" cy="2977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9718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agem 4">
            <a:extLst>
              <a:ext uri="{FF2B5EF4-FFF2-40B4-BE49-F238E27FC236}">
                <a16:creationId xmlns:a16="http://schemas.microsoft.com/office/drawing/2014/main" id="{D7CDACA3-F5BF-138F-382C-C6B50BA60C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m 2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70E38CC8-6D19-5C92-A122-BC210E4F10F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769"/>
          <a:stretch/>
        </p:blipFill>
        <p:spPr>
          <a:xfrm>
            <a:off x="4392022" y="1116106"/>
            <a:ext cx="6905545" cy="5033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6124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agem 4">
            <a:extLst>
              <a:ext uri="{FF2B5EF4-FFF2-40B4-BE49-F238E27FC236}">
                <a16:creationId xmlns:a16="http://schemas.microsoft.com/office/drawing/2014/main" id="{D7CDACA3-F5BF-138F-382C-C6B50BA60C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06CA3AD3-73C9-7F83-9422-5697862CD295}"/>
              </a:ext>
            </a:extLst>
          </p:cNvPr>
          <p:cNvSpPr txBox="1"/>
          <p:nvPr/>
        </p:nvSpPr>
        <p:spPr>
          <a:xfrm>
            <a:off x="662151" y="3026979"/>
            <a:ext cx="10633377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0" fontAlgn="base">
              <a:spcBef>
                <a:spcPts val="1200"/>
              </a:spcBef>
              <a:spcAft>
                <a:spcPts val="1200"/>
              </a:spcAft>
            </a:pPr>
            <a:r>
              <a:rPr lang="pt-BR" sz="2000" b="1" i="0" u="none" strike="noStrike" dirty="0">
                <a:solidFill>
                  <a:srgbClr val="000000"/>
                </a:solidFill>
                <a:effectLst/>
                <a:latin typeface="+mn-lt"/>
              </a:rPr>
              <a:t>Diagnóstico e Discussão:</a:t>
            </a:r>
          </a:p>
          <a:p>
            <a:pPr marL="285750" indent="-285750" algn="just" rtl="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000" b="0" i="0" u="none" strike="noStrike" dirty="0">
                <a:solidFill>
                  <a:srgbClr val="000000"/>
                </a:solidFill>
                <a:effectLst/>
                <a:latin typeface="+mn-lt"/>
              </a:rPr>
              <a:t>Apesar do diagnóstico rápido de hidrocefalia </a:t>
            </a:r>
            <a:r>
              <a:rPr lang="pt-BR" sz="2000" b="0" i="0" u="none" strike="noStrike" dirty="0" err="1">
                <a:solidFill>
                  <a:srgbClr val="000000"/>
                </a:solidFill>
                <a:effectLst/>
                <a:latin typeface="+mn-lt"/>
              </a:rPr>
              <a:t>supratentorial</a:t>
            </a:r>
            <a:r>
              <a:rPr lang="pt-BR" sz="2000" b="0" i="0" u="none" strike="noStrike" dirty="0">
                <a:solidFill>
                  <a:srgbClr val="000000"/>
                </a:solidFill>
                <a:effectLst/>
                <a:latin typeface="+mn-lt"/>
              </a:rPr>
              <a:t> através da USTF, a paciente apresentou alterações consequentes à hemorragia que foram evidenciadas na RN (</a:t>
            </a:r>
            <a:r>
              <a:rPr lang="pt-BR" sz="2000" b="0" i="0" u="none" strike="noStrike" dirty="0" err="1">
                <a:solidFill>
                  <a:srgbClr val="000000"/>
                </a:solidFill>
                <a:effectLst/>
                <a:latin typeface="+mn-lt"/>
              </a:rPr>
              <a:t>siderose</a:t>
            </a:r>
            <a:r>
              <a:rPr lang="pt-BR" sz="2000" b="0" i="0" u="none" strike="noStrike" dirty="0">
                <a:solidFill>
                  <a:srgbClr val="000000"/>
                </a:solidFill>
                <a:effectLst/>
                <a:latin typeface="+mn-lt"/>
              </a:rPr>
              <a:t> superficial em fossa craniana posterior, sinais de sequela de </a:t>
            </a:r>
            <a:r>
              <a:rPr lang="pt-BR" sz="2000" b="0" i="0" u="none" strike="noStrike" dirty="0" err="1">
                <a:solidFill>
                  <a:srgbClr val="000000"/>
                </a:solidFill>
                <a:effectLst/>
                <a:latin typeface="+mn-lt"/>
              </a:rPr>
              <a:t>hemoventrículo</a:t>
            </a:r>
            <a:r>
              <a:rPr lang="pt-BR" sz="2000" b="0" i="0" u="none" strike="noStrike" dirty="0">
                <a:solidFill>
                  <a:srgbClr val="000000"/>
                </a:solidFill>
                <a:effectLst/>
                <a:latin typeface="+mn-lt"/>
              </a:rPr>
              <a:t>), provavelmente devido à demora na realização da DVP tendo em vista que a criança não apresentava condições clínicas favoráveis para a realização do procedimento. </a:t>
            </a:r>
          </a:p>
          <a:p>
            <a:endParaRPr lang="pt-BR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1102954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</TotalTime>
  <Words>591</Words>
  <Application>Microsoft Macintosh PowerPoint</Application>
  <PresentationFormat>Widescreen</PresentationFormat>
  <Paragraphs>35</Paragraphs>
  <Slides>13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8" baseType="lpstr">
      <vt:lpstr>Calibri</vt:lpstr>
      <vt:lpstr>Arial</vt:lpstr>
      <vt:lpstr>Calibri Light</vt:lpstr>
      <vt:lpstr>Montserrat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Planeta W</dc:creator>
  <cp:lastModifiedBy>Elisabeth Andrade</cp:lastModifiedBy>
  <cp:revision>17</cp:revision>
  <dcterms:created xsi:type="dcterms:W3CDTF">2023-08-01T17:59:45Z</dcterms:created>
  <dcterms:modified xsi:type="dcterms:W3CDTF">2023-08-21T21:41:18Z</dcterms:modified>
</cp:coreProperties>
</file>