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6" r:id="rId4"/>
    <p:sldId id="264" r:id="rId5"/>
    <p:sldId id="273" r:id="rId6"/>
    <p:sldId id="263" r:id="rId7"/>
    <p:sldId id="270" r:id="rId8"/>
    <p:sldId id="262" r:id="rId9"/>
    <p:sldId id="274" r:id="rId10"/>
    <p:sldId id="276" r:id="rId11"/>
    <p:sldId id="265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471"/>
    <a:srgbClr val="D87300"/>
    <a:srgbClr val="FCC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2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1002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ires Oliveira" userId="19cebed2036951e9" providerId="LiveId" clId="{DF157D77-2C5B-45A7-BD23-B4173AF99565}"/>
    <pc:docChg chg="modSld">
      <pc:chgData name="Tamires Oliveira" userId="19cebed2036951e9" providerId="LiveId" clId="{DF157D77-2C5B-45A7-BD23-B4173AF99565}" dt="2022-09-09T03:31:07.860" v="12" actId="20577"/>
      <pc:docMkLst>
        <pc:docMk/>
      </pc:docMkLst>
      <pc:sldChg chg="modSp mod">
        <pc:chgData name="Tamires Oliveira" userId="19cebed2036951e9" providerId="LiveId" clId="{DF157D77-2C5B-45A7-BD23-B4173AF99565}" dt="2022-09-09T03:31:07.860" v="12" actId="20577"/>
        <pc:sldMkLst>
          <pc:docMk/>
          <pc:sldMk cId="2767782649" sldId="274"/>
        </pc:sldMkLst>
        <pc:spChg chg="mod">
          <ac:chgData name="Tamires Oliveira" userId="19cebed2036951e9" providerId="LiveId" clId="{DF157D77-2C5B-45A7-BD23-B4173AF99565}" dt="2022-09-09T03:31:07.860" v="12" actId="20577"/>
          <ac:spMkLst>
            <pc:docMk/>
            <pc:sldMk cId="2767782649" sldId="274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115F041-476D-F646-893F-9B6CC28B4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51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B1F4DC0-D0E6-9740-BE5E-D6A876C06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849DA43-2EFD-9343-B0CA-E9E0F47FED88}"/>
              </a:ext>
            </a:extLst>
          </p:cNvPr>
          <p:cNvSpPr txBox="1"/>
          <p:nvPr/>
        </p:nvSpPr>
        <p:spPr>
          <a:xfrm>
            <a:off x="4734826" y="2266002"/>
            <a:ext cx="352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D87300"/>
                </a:solidFill>
              </a:rPr>
              <a:t>RELATO DE CASO:</a:t>
            </a:r>
            <a:endParaRPr lang="pt-BR" sz="2400" b="1" dirty="0">
              <a:solidFill>
                <a:srgbClr val="D873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F1E4424-EF66-6549-B948-A6D18551B3DA}"/>
              </a:ext>
            </a:extLst>
          </p:cNvPr>
          <p:cNvSpPr txBox="1"/>
          <p:nvPr/>
        </p:nvSpPr>
        <p:spPr>
          <a:xfrm>
            <a:off x="4734826" y="2853518"/>
            <a:ext cx="476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24471"/>
                </a:solidFill>
              </a:rPr>
              <a:t>IMPORTÂNCIA </a:t>
            </a:r>
            <a:r>
              <a:rPr lang="pt-BR" dirty="0">
                <a:solidFill>
                  <a:srgbClr val="024471"/>
                </a:solidFill>
              </a:rPr>
              <a:t>DA ULTRASSONOGRAFIA NO DIAGNÓSTICO DE SÍFILIS </a:t>
            </a:r>
            <a:r>
              <a:rPr lang="pt-BR" dirty="0" smtClean="0">
                <a:solidFill>
                  <a:srgbClr val="024471"/>
                </a:solidFill>
              </a:rPr>
              <a:t>CONGÊNITA</a:t>
            </a:r>
            <a:endParaRPr lang="pt-BR" dirty="0">
              <a:solidFill>
                <a:srgbClr val="02447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DCC8BF5-BB69-6849-8533-6F9CA2D2E30B}"/>
              </a:ext>
            </a:extLst>
          </p:cNvPr>
          <p:cNvSpPr txBox="1"/>
          <p:nvPr/>
        </p:nvSpPr>
        <p:spPr>
          <a:xfrm>
            <a:off x="4734826" y="3781574"/>
            <a:ext cx="13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D87300"/>
                </a:solidFill>
              </a:rPr>
              <a:t>AUTORES</a:t>
            </a:r>
            <a:endParaRPr lang="pt-BR" sz="2400" dirty="0">
              <a:solidFill>
                <a:srgbClr val="D873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A303B08-BA78-375C-E666-EB1D4F620B1F}"/>
              </a:ext>
            </a:extLst>
          </p:cNvPr>
          <p:cNvSpPr txBox="1"/>
          <p:nvPr/>
        </p:nvSpPr>
        <p:spPr>
          <a:xfrm>
            <a:off x="4883674" y="4463143"/>
            <a:ext cx="4859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24471"/>
                </a:solidFill>
              </a:rPr>
              <a:t>Bianca Frota Farias de França</a:t>
            </a:r>
          </a:p>
          <a:p>
            <a:pPr algn="just"/>
            <a:r>
              <a:rPr lang="pt-BR" dirty="0">
                <a:solidFill>
                  <a:srgbClr val="024471"/>
                </a:solidFill>
              </a:rPr>
              <a:t>Jamile </a:t>
            </a:r>
            <a:r>
              <a:rPr lang="pt-BR" dirty="0" err="1">
                <a:solidFill>
                  <a:srgbClr val="024471"/>
                </a:solidFill>
              </a:rPr>
              <a:t>Bortoletto</a:t>
            </a:r>
            <a:endParaRPr lang="pt-BR" dirty="0">
              <a:solidFill>
                <a:srgbClr val="024471"/>
              </a:solidFill>
            </a:endParaRPr>
          </a:p>
          <a:p>
            <a:pPr algn="just"/>
            <a:r>
              <a:rPr lang="pt-BR" dirty="0">
                <a:solidFill>
                  <a:srgbClr val="024471"/>
                </a:solidFill>
              </a:rPr>
              <a:t>Juliana Bittencourt Cruz </a:t>
            </a:r>
            <a:r>
              <a:rPr lang="pt-BR" dirty="0" err="1">
                <a:solidFill>
                  <a:srgbClr val="024471"/>
                </a:solidFill>
              </a:rPr>
              <a:t>Salviano</a:t>
            </a:r>
            <a:endParaRPr lang="pt-BR" dirty="0">
              <a:solidFill>
                <a:srgbClr val="024471"/>
              </a:solidFill>
            </a:endParaRPr>
          </a:p>
          <a:p>
            <a:pPr algn="just"/>
            <a:r>
              <a:rPr lang="pt-BR" dirty="0">
                <a:solidFill>
                  <a:srgbClr val="024471"/>
                </a:solidFill>
              </a:rPr>
              <a:t>Taciana Soares Rodrigues da Cunha</a:t>
            </a:r>
            <a:endParaRPr lang="pt-BR" dirty="0"/>
          </a:p>
          <a:p>
            <a:pPr algn="just"/>
            <a:r>
              <a:rPr lang="pt-BR" dirty="0">
                <a:solidFill>
                  <a:srgbClr val="024471"/>
                </a:solidFill>
              </a:rPr>
              <a:t>Tamires </a:t>
            </a:r>
            <a:r>
              <a:rPr lang="pt-BR" dirty="0" err="1">
                <a:solidFill>
                  <a:srgbClr val="024471"/>
                </a:solidFill>
              </a:rPr>
              <a:t>Tairini</a:t>
            </a:r>
            <a:r>
              <a:rPr lang="pt-BR" dirty="0">
                <a:solidFill>
                  <a:srgbClr val="024471"/>
                </a:solidFill>
              </a:rPr>
              <a:t> </a:t>
            </a:r>
            <a:r>
              <a:rPr lang="pt-BR" dirty="0" err="1">
                <a:solidFill>
                  <a:srgbClr val="024471"/>
                </a:solidFill>
              </a:rPr>
              <a:t>Pitaluga</a:t>
            </a:r>
            <a:r>
              <a:rPr lang="pt-BR" dirty="0">
                <a:solidFill>
                  <a:srgbClr val="024471"/>
                </a:solidFill>
              </a:rPr>
              <a:t> de Oliveira</a:t>
            </a:r>
          </a:p>
          <a:p>
            <a:pPr algn="just"/>
            <a:r>
              <a:rPr lang="pt-BR" dirty="0" err="1">
                <a:solidFill>
                  <a:srgbClr val="024471"/>
                </a:solidFill>
              </a:rPr>
              <a:t>Tamiris</a:t>
            </a:r>
            <a:r>
              <a:rPr lang="pt-BR" dirty="0">
                <a:solidFill>
                  <a:srgbClr val="024471"/>
                </a:solidFill>
              </a:rPr>
              <a:t> Ferreira de Moura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964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0267" y="1691580"/>
            <a:ext cx="1125502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Diagnóstico e Discussão 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Em fases mais tardias da infecção fetal, pode-se identificar pela ultrassonografia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anemia fetal (avaliada pelo Doppler com pico da velocidade sistólica da ACM &gt;1,5 múltiplos da mediana - 38%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ascite (19%)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hidropisia fetal (edema cutâneo, derrame pericárdico). 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Assim pode-se concluir que muitas dessas alterações ultrassonográficas auxiliam na identificação de marcadores de infecção, e neste caso, a hepatomegalia e ascite, evidenciadas, direcionaram e contribuíram ao diagnóstico de sífilis congênita.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268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9600" y="1561616"/>
            <a:ext cx="112324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Conclusões</a:t>
            </a:r>
            <a:endParaRPr lang="pt-BR" sz="2400" b="1" dirty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D22F711-562B-D15A-B650-C8C4C04CD4ED}"/>
              </a:ext>
            </a:extLst>
          </p:cNvPr>
          <p:cNvSpPr txBox="1"/>
          <p:nvPr/>
        </p:nvSpPr>
        <p:spPr>
          <a:xfrm>
            <a:off x="609600" y="2420265"/>
            <a:ext cx="1005840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0" i="0" u="none" strike="noStrike" dirty="0">
                <a:solidFill>
                  <a:srgbClr val="333333"/>
                </a:solidFill>
                <a:effectLst/>
              </a:rPr>
              <a:t>Gestações complicadas pela sífilis tem risco aumentado de resultados adversos da infecção placentária e fetal, entre eles, a sífilis congênita. </a:t>
            </a:r>
          </a:p>
          <a:p>
            <a:pPr algn="just">
              <a:lnSpc>
                <a:spcPct val="150000"/>
              </a:lnSpc>
            </a:pPr>
            <a:endParaRPr lang="pt-BR" dirty="0">
              <a:solidFill>
                <a:srgbClr val="33333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dirty="0">
                <a:solidFill>
                  <a:srgbClr val="333333"/>
                </a:solidFill>
                <a:effectLst/>
              </a:rPr>
              <a:t>Deve-se suspeitar, se achados característicos no exame ultrassonográfico após segunda metade da gestação. No caso descrito, a hepatomegalia e ascite, evidenciadas ao USG, direcionaram e contribuíram ao diagnóstico.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258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9600" y="1561616"/>
            <a:ext cx="11232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Referências Bibliográficas</a:t>
            </a:r>
            <a:br>
              <a:rPr lang="pt-BR" sz="2400" b="1" dirty="0"/>
            </a:b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201561" y="1977114"/>
            <a:ext cx="9709356" cy="503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1.Mangiavacchi</a:t>
            </a:r>
            <a:r>
              <a:rPr lang="pt-BR" sz="1600" dirty="0"/>
              <a:t>, B. M.; </a:t>
            </a:r>
            <a:r>
              <a:rPr lang="pt-BR" sz="1600" dirty="0" err="1"/>
              <a:t>Jiquiriçá</a:t>
            </a:r>
            <a:r>
              <a:rPr lang="pt-BR" sz="1600" dirty="0"/>
              <a:t>, L. M.; Martins, L. M.; de Matos, A. A. L.; </a:t>
            </a:r>
            <a:r>
              <a:rPr lang="pt-BR" sz="1600" dirty="0" err="1"/>
              <a:t>Norberg</a:t>
            </a:r>
            <a:r>
              <a:rPr lang="pt-BR" sz="1600" dirty="0"/>
              <a:t> A. N. . REEMERGÊNCIA DA SÍFILIS EM MULHERES E SUA ASSOCIAÇÃO COM O AUMENTO DA SÍFILIS CONGÊNITA NO BRASIL NA ÚLTIMA DÉCADA: UM ESTUDO ECOLÓGICO. </a:t>
            </a:r>
            <a:r>
              <a:rPr lang="pt-BR" sz="1600" dirty="0" err="1"/>
              <a:t>Brazilian</a:t>
            </a:r>
            <a:r>
              <a:rPr lang="pt-BR" sz="1600" dirty="0"/>
              <a:t> J </a:t>
            </a:r>
            <a:r>
              <a:rPr lang="pt-BR" sz="1600" dirty="0" err="1"/>
              <a:t>Infect</a:t>
            </a:r>
            <a:r>
              <a:rPr lang="pt-BR" sz="1600" dirty="0"/>
              <a:t> </a:t>
            </a:r>
            <a:r>
              <a:rPr lang="pt-BR" sz="1600" dirty="0" err="1"/>
              <a:t>Dis</a:t>
            </a:r>
            <a:r>
              <a:rPr lang="pt-BR" sz="1600" dirty="0"/>
              <a:t> [Internet]. 2022;26(S1):209. </a:t>
            </a:r>
            <a:r>
              <a:rPr lang="pt-BR" sz="1600" dirty="0" err="1"/>
              <a:t>Available</a:t>
            </a:r>
            <a:r>
              <a:rPr lang="pt-BR" sz="1600" dirty="0"/>
              <a:t> </a:t>
            </a:r>
            <a:r>
              <a:rPr lang="pt-BR" sz="1600" dirty="0" err="1"/>
              <a:t>from</a:t>
            </a:r>
            <a:r>
              <a:rPr lang="pt-BR" sz="1600" dirty="0"/>
              <a:t>: https://</a:t>
            </a:r>
            <a:r>
              <a:rPr lang="pt-BR" sz="1600" dirty="0" smtClean="0"/>
              <a:t>www.bjid.org.br/en-reemergencia-da-sifilis-em-mulheres-articulo-S1413867021006747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2.Norwitz</a:t>
            </a:r>
            <a:r>
              <a:rPr lang="pt-BR" sz="1600" dirty="0"/>
              <a:t>, E. R.; Hicks C. B. . SÍFILIS NA GRAVIDEZ. </a:t>
            </a:r>
            <a:r>
              <a:rPr lang="pt-BR" sz="1600" dirty="0" err="1"/>
              <a:t>UpToDate</a:t>
            </a:r>
            <a:r>
              <a:rPr lang="pt-BR" sz="1600" dirty="0"/>
              <a:t> [Internet]. 2022; </a:t>
            </a:r>
            <a:r>
              <a:rPr lang="pt-BR" sz="1600" dirty="0" err="1"/>
              <a:t>Available</a:t>
            </a:r>
            <a:r>
              <a:rPr lang="pt-BR" sz="1600" dirty="0"/>
              <a:t> </a:t>
            </a:r>
            <a:r>
              <a:rPr lang="pt-BR" sz="1600" dirty="0" err="1"/>
              <a:t>from</a:t>
            </a:r>
            <a:r>
              <a:rPr lang="pt-BR" sz="1600" dirty="0"/>
              <a:t>: https://</a:t>
            </a:r>
            <a:r>
              <a:rPr lang="pt-BR" sz="1600" dirty="0" smtClean="0"/>
              <a:t>www.uptodate.com/contents/syphilis-in-pregnancy/print?search=sifilis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3.Carvalho</a:t>
            </a:r>
            <a:r>
              <a:rPr lang="pt-BR" sz="1600" dirty="0"/>
              <a:t>, M. C. R. de .; Santos, A. B. dos; Robert, G. da S. ; Coutinho, J. P. de O.; Caetano O. A. . SÍFILIS CONGÊNITA NO BRASIL: UM PANORAMA EPIDEMIOLÓGICO. </a:t>
            </a:r>
            <a:r>
              <a:rPr lang="pt-BR" sz="1600" dirty="0" err="1"/>
              <a:t>Rev</a:t>
            </a:r>
            <a:r>
              <a:rPr lang="pt-BR" sz="1600" dirty="0"/>
              <a:t> Ibero-Americana Humanidades, Ciências e </a:t>
            </a:r>
            <a:r>
              <a:rPr lang="pt-BR" sz="1600" dirty="0" err="1"/>
              <a:t>Educ</a:t>
            </a:r>
            <a:r>
              <a:rPr lang="pt-BR" sz="1600" dirty="0"/>
              <a:t> [Internet]. 2022;8((5)):878–889. </a:t>
            </a:r>
            <a:r>
              <a:rPr lang="pt-BR" sz="1600" dirty="0" err="1"/>
              <a:t>Available</a:t>
            </a:r>
            <a:r>
              <a:rPr lang="pt-BR" sz="1600" dirty="0"/>
              <a:t> </a:t>
            </a:r>
            <a:r>
              <a:rPr lang="pt-BR" sz="1600" dirty="0" err="1"/>
              <a:t>from</a:t>
            </a:r>
            <a:r>
              <a:rPr lang="pt-BR" sz="1600" dirty="0"/>
              <a:t>: https://</a:t>
            </a:r>
            <a:r>
              <a:rPr lang="pt-BR" sz="1600" dirty="0" smtClean="0"/>
              <a:t>periodicorease.pro.br/rease/article/view/5331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4.Oliveira</a:t>
            </a:r>
            <a:r>
              <a:rPr lang="pt-BR" sz="1600" dirty="0"/>
              <a:t>, V. S.; Rodrigues, R. L.; Chaves, V. B.; dos Santos, T. S.; de Assis, F. M.; Ternes, Y. M. F.; de Aquino É. C. . AGLOMERADOS DE ALTO RISCO E TENDÊNCIA TEMPORAL DA SÍFILIS CONGÊNIITA NO BRASIL. </a:t>
            </a:r>
            <a:r>
              <a:rPr lang="pt-BR" sz="1600" dirty="0" err="1"/>
              <a:t>Rev</a:t>
            </a:r>
            <a:r>
              <a:rPr lang="pt-BR" sz="1600" dirty="0"/>
              <a:t> Panam </a:t>
            </a:r>
            <a:r>
              <a:rPr lang="pt-BR" sz="1600" dirty="0" err="1"/>
              <a:t>Salud</a:t>
            </a:r>
            <a:r>
              <a:rPr lang="pt-BR" sz="1600" dirty="0"/>
              <a:t> Publica [Internet]. 44(e):75. </a:t>
            </a:r>
            <a:r>
              <a:rPr lang="pt-BR" sz="1600" dirty="0" err="1"/>
              <a:t>Available</a:t>
            </a:r>
            <a:r>
              <a:rPr lang="pt-BR" sz="1600" dirty="0"/>
              <a:t> </a:t>
            </a:r>
            <a:r>
              <a:rPr lang="pt-BR" sz="1600" dirty="0" err="1"/>
              <a:t>from</a:t>
            </a:r>
            <a:r>
              <a:rPr lang="pt-BR" sz="1600" dirty="0"/>
              <a:t>: https://www.ncbi.nlm.nih.gov/pmc/articles/PMC7425818</a:t>
            </a:r>
            <a:r>
              <a:rPr lang="pt-BR" sz="1600" dirty="0" smtClean="0"/>
              <a:t>/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5.Oliveira</a:t>
            </a:r>
            <a:r>
              <a:rPr lang="pt-BR" sz="1600" dirty="0"/>
              <a:t>, J. C. A.; Martins W. P. . ACHADOS ULTRASSONOGRÁFICOS EM INFECÇÕES FETAIS. Expert </a:t>
            </a:r>
            <a:r>
              <a:rPr lang="pt-BR" sz="1600" dirty="0" err="1"/>
              <a:t>Ultrasound</a:t>
            </a:r>
            <a:r>
              <a:rPr lang="pt-BR" sz="1600" dirty="0"/>
              <a:t> </a:t>
            </a:r>
            <a:r>
              <a:rPr lang="pt-BR" sz="1600" dirty="0" err="1"/>
              <a:t>Rev</a:t>
            </a:r>
            <a:r>
              <a:rPr lang="pt-BR" sz="1600" dirty="0"/>
              <a:t> </a:t>
            </a:r>
            <a:r>
              <a:rPr lang="pt-BR" sz="1600" dirty="0" err="1"/>
              <a:t>Perspect</a:t>
            </a:r>
            <a:r>
              <a:rPr lang="pt-BR" sz="1600" dirty="0"/>
              <a:t> [Internet]. 2009;1((4)):226–34. </a:t>
            </a:r>
            <a:r>
              <a:rPr lang="pt-BR" sz="1600" dirty="0" err="1"/>
              <a:t>Available</a:t>
            </a:r>
            <a:r>
              <a:rPr lang="pt-BR" sz="1600" dirty="0"/>
              <a:t> </a:t>
            </a:r>
            <a:r>
              <a:rPr lang="pt-BR" sz="1600" dirty="0" err="1"/>
              <a:t>from</a:t>
            </a:r>
            <a:r>
              <a:rPr lang="pt-BR" sz="1600" dirty="0"/>
              <a:t>: https://www.researchgate.net/publication/240845038_Achados_ultrassonograficos_em_infeccoes_fetais</a:t>
            </a:r>
          </a:p>
          <a:p>
            <a:pPr marL="406400" indent="-406400" algn="just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0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3285" y="1280160"/>
            <a:ext cx="1186615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Introdução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A Sífilis é uma infecção bacteriana causada pelo </a:t>
            </a:r>
            <a:r>
              <a:rPr lang="pt-BR" sz="1400" i="1" dirty="0">
                <a:cs typeface="Arial" panose="020B0604020202020204" pitchFamily="34" charset="0"/>
              </a:rPr>
              <a:t>Treponema Pallidum</a:t>
            </a:r>
            <a:r>
              <a:rPr lang="pt-BR" sz="1400" dirty="0">
                <a:cs typeface="Arial" panose="020B0604020202020204" pitchFamily="34" charset="0"/>
              </a:rPr>
              <a:t>, com crescente número de casos em mulheres na menacme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Houve um aumento nas taxas de transmissão vertical e sífilis congênita (de 2,3 para 7,2 casos/100mil nascidos vivos em 10 anos no Brasil).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A transmissão vertical e a gravidade das alterações fetais aumentam conforme avança a idade gestacional.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As alterações ultrassonográficas podem ser evidentes após 18-20 semanas, sendo as mais comuns: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cs typeface="Arial" panose="020B0604020202020204" pitchFamily="34" charset="0"/>
              </a:rPr>
              <a:t>hepatomegalia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 err="1">
                <a:cs typeface="Arial" panose="020B0604020202020204" pitchFamily="34" charset="0"/>
              </a:rPr>
              <a:t>placentomegalia</a:t>
            </a:r>
            <a:endParaRPr lang="pt-BR" sz="1400" dirty="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cs typeface="Arial" panose="020B0604020202020204" pitchFamily="34" charset="0"/>
              </a:rPr>
              <a:t>anemia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cs typeface="Arial" panose="020B0604020202020204" pitchFamily="34" charset="0"/>
              </a:rPr>
              <a:t>hidropisia fetal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cs typeface="Arial" panose="020B0604020202020204" pitchFamily="34" charset="0"/>
              </a:rPr>
              <a:t>restrição de crescimento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cs typeface="Arial" panose="020B0604020202020204" pitchFamily="34" charset="0"/>
              </a:rPr>
              <a:t>alterações de líquido amniótico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9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2204" y="2664192"/>
            <a:ext cx="11525956" cy="178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Objetivos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cs typeface="Arial" panose="020B0604020202020204" pitchFamily="34" charset="0"/>
              </a:rPr>
              <a:t>Dessa forma, levando em consideração o aumento expressivo do número de casos de transmissão vertical e sífilis congênita, é evidenciada a importância do ultrassom no auxílio diagnóstico e seguimento da doença.</a:t>
            </a:r>
          </a:p>
        </p:txBody>
      </p:sp>
    </p:spTree>
    <p:extLst>
      <p:ext uri="{BB962C8B-B14F-4D97-AF65-F5344CB8AC3E}">
        <p14:creationId xmlns:p14="http://schemas.microsoft.com/office/powerpoint/2010/main" val="75321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6195" y="1326115"/>
            <a:ext cx="1122115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Descrição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do Caso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Identificação: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600" dirty="0"/>
              <a:t>NDA, 22 anos, G1, 33+3</a:t>
            </a: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Anamnese e exames complementares: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/>
              <a:t>Paciente internada devido infecção urinária. Realizado USG obstétrico que evidenciou discreta ascite fetal, hepatomegalia e espessamento de vesícula biliar. Diante disso, solicitado sorologias para “TORCHES”, a mesma dispunha de sorologias de 1º trimestre negativas. Constatado VDRL 1/128</a:t>
            </a:r>
            <a:r>
              <a:rPr lang="pt-BR" sz="1600" b="1" dirty="0"/>
              <a:t> </a:t>
            </a:r>
            <a:r>
              <a:rPr lang="pt-BR" sz="1600" dirty="0"/>
              <a:t>e iniciado tratamento sob hipótese diagnóstica de sífilis congênita. 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/>
              <a:t>Realizado USG com Doppler em 3 dias, para pesquisa de anemia fetal – sem alteração (velocidade de pico sistólico: 53,2 cm/</a:t>
            </a:r>
            <a:r>
              <a:rPr lang="pt-BR" sz="1600" dirty="0" err="1"/>
              <a:t>s</a:t>
            </a:r>
            <a:r>
              <a:rPr lang="pt-BR" sz="1600" dirty="0"/>
              <a:t>). Paciente recebe alta para término de tratamento ambulatorial. No entanto, evoluiu para parto vaginal </a:t>
            </a:r>
            <a:r>
              <a:rPr lang="pt-BR" sz="1600" dirty="0" err="1"/>
              <a:t>pré</a:t>
            </a:r>
            <a:r>
              <a:rPr lang="pt-BR" sz="1600" dirty="0"/>
              <a:t> termo, com esquema terapêutico incompleto. </a:t>
            </a: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64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A7B232E-249E-2016-3EE9-9C541052065D}"/>
              </a:ext>
            </a:extLst>
          </p:cNvPr>
          <p:cNvSpPr txBox="1"/>
          <p:nvPr/>
        </p:nvSpPr>
        <p:spPr>
          <a:xfrm>
            <a:off x="194491" y="1527628"/>
            <a:ext cx="1141984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Descrição do Caso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Anamnese e exames complementares:</a:t>
            </a:r>
          </a:p>
          <a:p>
            <a:pPr>
              <a:lnSpc>
                <a:spcPct val="150000"/>
              </a:lnSpc>
            </a:pPr>
            <a:r>
              <a:rPr lang="pt-BR" dirty="0"/>
              <a:t>Na avaliação do recém-nascido, constatado abdome globoso com hepatomegalia, confirmado à radiografia de tórax, bem como área cardíaca aumentada. Optado por tratamento com penicilina cristalina e solicitado VDRL (1/256)</a:t>
            </a:r>
            <a:r>
              <a:rPr lang="pt-BR" b="1" dirty="0"/>
              <a:t>. 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dirty="0"/>
              <a:t>Após estabilização, coletado </a:t>
            </a:r>
            <a:r>
              <a:rPr lang="pt-BR" dirty="0" err="1"/>
              <a:t>líquor</a:t>
            </a:r>
            <a:r>
              <a:rPr lang="pt-BR" dirty="0"/>
              <a:t> com VDRL reagente (¼</a:t>
            </a:r>
            <a:r>
              <a:rPr lang="pt-BR" b="1" dirty="0"/>
              <a:t>),</a:t>
            </a:r>
            <a:r>
              <a:rPr lang="pt-BR" dirty="0"/>
              <a:t> diagnosticando </a:t>
            </a:r>
            <a:r>
              <a:rPr lang="pt-BR" dirty="0" err="1"/>
              <a:t>neurossífilis</a:t>
            </a:r>
            <a:r>
              <a:rPr lang="pt-BR" dirty="0"/>
              <a:t> congênita.  Evoluiu com colestase por hepatite </a:t>
            </a:r>
            <a:r>
              <a:rPr lang="pt-BR" dirty="0" err="1"/>
              <a:t>transinfecciosa</a:t>
            </a:r>
            <a:r>
              <a:rPr lang="pt-BR" dirty="0"/>
              <a:t>, plaquetopenia e lesões oculares sugestivas de acometimento por sífilis, mantido tratamento de </a:t>
            </a:r>
            <a:r>
              <a:rPr lang="pt-BR" dirty="0" err="1"/>
              <a:t>neurossífilis</a:t>
            </a:r>
            <a:r>
              <a:rPr lang="pt-BR" dirty="0"/>
              <a:t> intra-hospitalar. 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Após termino do tratamento, apresentou melhora, recebendo alta para acompanhamento ambulatorial.</a:t>
            </a:r>
          </a:p>
          <a:p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4" y="1574083"/>
            <a:ext cx="4246683" cy="385270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00504" y="5554068"/>
            <a:ext cx="3818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Corte transverso do abdome - espessamento da vesícula biliar e ascite fetal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3" y="1596010"/>
            <a:ext cx="4682671" cy="393271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891923" y="5646401"/>
            <a:ext cx="4756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Corte transverso do abdome - </a:t>
            </a:r>
            <a:r>
              <a:rPr lang="pt-BR" dirty="0" err="1"/>
              <a:t>hepatomegalia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61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6" y="1637072"/>
            <a:ext cx="4376645" cy="400480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29536" y="5928540"/>
            <a:ext cx="4041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Corte transverso do abdome - ascite fetal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05" y="1637072"/>
            <a:ext cx="4995026" cy="40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0267" y="1691580"/>
            <a:ext cx="1125502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Diagnóstico e Discussão </a:t>
            </a:r>
            <a:endParaRPr lang="pt-BR" sz="2400" b="1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37DA381-77CE-617C-A057-5452E6AE784B}"/>
              </a:ext>
            </a:extLst>
          </p:cNvPr>
          <p:cNvSpPr txBox="1"/>
          <p:nvPr/>
        </p:nvSpPr>
        <p:spPr>
          <a:xfrm>
            <a:off x="858980" y="2505670"/>
            <a:ext cx="9615055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b="0" i="0" u="none" strike="noStrike" dirty="0">
                <a:solidFill>
                  <a:srgbClr val="333333"/>
                </a:solidFill>
                <a:effectLst/>
              </a:rPr>
              <a:t>Gestações complicadas pela sífilis possuem risco aumentado de resultados adversos da infecção placentária e fetal, como: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rgbClr val="333333"/>
                </a:solidFill>
                <a:effectLst/>
              </a:rPr>
              <a:t>óbito fetal</a:t>
            </a:r>
            <a:endParaRPr lang="pt-BR" dirty="0">
              <a:solidFill>
                <a:srgbClr val="33333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</a:rPr>
              <a:t>n</a:t>
            </a:r>
            <a:r>
              <a:rPr lang="pt-BR" sz="1800" b="0" i="0" u="none" strike="noStrike" dirty="0">
                <a:solidFill>
                  <a:srgbClr val="333333"/>
                </a:solidFill>
                <a:effectLst/>
              </a:rPr>
              <a:t>atimorto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rgbClr val="333333"/>
                </a:solidFill>
                <a:effectLst/>
              </a:rPr>
              <a:t>mortalidade neonatal</a:t>
            </a:r>
            <a:endParaRPr lang="pt-BR" dirty="0">
              <a:solidFill>
                <a:srgbClr val="33333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rgbClr val="333333"/>
                </a:solidFill>
                <a:effectLst/>
              </a:rPr>
              <a:t>restrição de crescimento intraútero</a:t>
            </a:r>
            <a:endParaRPr lang="pt-BR" dirty="0">
              <a:solidFill>
                <a:srgbClr val="33333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</a:rPr>
              <a:t>i</a:t>
            </a:r>
            <a:r>
              <a:rPr lang="pt-BR" sz="1800" b="0" i="0" u="none" strike="noStrike" dirty="0">
                <a:solidFill>
                  <a:srgbClr val="333333"/>
                </a:solidFill>
                <a:effectLst/>
              </a:rPr>
              <a:t>nfecção congênita</a:t>
            </a:r>
            <a:endParaRPr lang="pt-BR" dirty="0">
              <a:solidFill>
                <a:srgbClr val="33333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33333"/>
                </a:solidFill>
              </a:rPr>
              <a:t>t</a:t>
            </a:r>
            <a:r>
              <a:rPr lang="pt-BR" sz="1800" b="0" i="0" u="none" strike="noStrike" dirty="0">
                <a:solidFill>
                  <a:srgbClr val="333333"/>
                </a:solidFill>
                <a:effectLst/>
              </a:rPr>
              <a:t>rabalho de parto pré-termo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333333"/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333333"/>
                </a:solidFill>
              </a:rPr>
              <a:t>Infecç</a:t>
            </a:r>
            <a:r>
              <a:rPr lang="pt-BR" dirty="0"/>
              <a:t>ã</a:t>
            </a:r>
            <a:r>
              <a:rPr lang="pt-BR" dirty="0">
                <a:solidFill>
                  <a:srgbClr val="333333"/>
                </a:solidFill>
              </a:rPr>
              <a:t>o congênita e trabalho de parto pré-termo são complicações evidenciadas neste trabalho.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9896" y="1430323"/>
            <a:ext cx="11255022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Diagnóstico e Discussão 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/>
              <a:t>Fatores que contribuem para o risco da infecção congênita e estão presentes neste relato de caso são a falha em identificar e tratar precocemente a infecção materna e a aquisição da doença na segunda metade da gestação.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/>
              <a:t> As alterações fetais resultam de uma resposta inflamatória ao </a:t>
            </a:r>
            <a:r>
              <a:rPr lang="pt-BR" sz="1400" i="1" dirty="0"/>
              <a:t>Treponema pallidum, </a:t>
            </a:r>
            <a:r>
              <a:rPr lang="pt-BR" sz="1400" dirty="0"/>
              <a:t>sendo mais incidentes após 20 semanas de gestação, devido a maior maturidade imunológica fetal.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dirty="0"/>
              <a:t>Deve-se suspeitar de sífilis congênita se achados característicos no exame ultrassonográfico após segunda metade da gestação, sendo os mais comuns, inicialmente: 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 err="1"/>
              <a:t>placentomegalia</a:t>
            </a:r>
            <a:r>
              <a:rPr lang="pt-BR" sz="1400" dirty="0"/>
              <a:t> (34%) 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hepatomegalia (comprimento do fígado &gt;percentil 95 para idade gestacional – 83%), que resultam da infecção da placenta, seguida da passagem transplacentária de espiroquetas para circulação fetal, atingindo o fígado e levando a disfunção hepática.</a:t>
            </a:r>
            <a:endParaRPr lang="pt-BR" sz="1400" b="1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782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773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Juan Carlos</cp:lastModifiedBy>
  <cp:revision>29</cp:revision>
  <dcterms:created xsi:type="dcterms:W3CDTF">2020-07-13T13:18:12Z</dcterms:created>
  <dcterms:modified xsi:type="dcterms:W3CDTF">2022-09-09T22:12:59Z</dcterms:modified>
</cp:coreProperties>
</file>