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814061" y="2327224"/>
            <a:ext cx="7219315" cy="4080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77300"/>
                </a:solidFill>
                <a:latin typeface="Calibri"/>
                <a:cs typeface="Calibri"/>
              </a:rPr>
              <a:t>HÉRNIA</a:t>
            </a:r>
            <a:r>
              <a:rPr sz="1800" b="1" spc="-15" dirty="0">
                <a:solidFill>
                  <a:srgbClr val="D7730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D77300"/>
                </a:solidFill>
                <a:latin typeface="Calibri"/>
                <a:cs typeface="Calibri"/>
              </a:rPr>
              <a:t>DIAFRAGMÁTICA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spc="-15" dirty="0">
                <a:solidFill>
                  <a:srgbClr val="014470"/>
                </a:solidFill>
                <a:latin typeface="Calibri"/>
                <a:cs typeface="Calibri"/>
              </a:rPr>
              <a:t>Relato</a:t>
            </a:r>
            <a:r>
              <a:rPr sz="1800" b="1" spc="-10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14470"/>
                </a:solidFill>
                <a:latin typeface="Calibri"/>
                <a:cs typeface="Calibri"/>
              </a:rPr>
              <a:t>de Caso: </a:t>
            </a:r>
            <a:r>
              <a:rPr sz="1800" b="1" spc="-20" dirty="0">
                <a:solidFill>
                  <a:srgbClr val="014470"/>
                </a:solidFill>
                <a:latin typeface="Calibri"/>
                <a:cs typeface="Calibri"/>
              </a:rPr>
              <a:t>Trissomia</a:t>
            </a:r>
            <a:r>
              <a:rPr sz="1800" b="1" spc="-15" dirty="0">
                <a:solidFill>
                  <a:srgbClr val="014470"/>
                </a:solidFill>
                <a:latin typeface="Calibri"/>
                <a:cs typeface="Calibri"/>
              </a:rPr>
              <a:t> Parcial</a:t>
            </a:r>
            <a:r>
              <a:rPr sz="1800" b="1" spc="375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14470"/>
                </a:solidFill>
                <a:latin typeface="Calibri"/>
                <a:cs typeface="Calibri"/>
              </a:rPr>
              <a:t>do </a:t>
            </a:r>
            <a:r>
              <a:rPr sz="1800" b="1" spc="-10" dirty="0">
                <a:solidFill>
                  <a:srgbClr val="014470"/>
                </a:solidFill>
                <a:latin typeface="Calibri"/>
                <a:cs typeface="Calibri"/>
              </a:rPr>
              <a:t>Cromossomo </a:t>
            </a:r>
            <a:r>
              <a:rPr sz="1800" b="1" dirty="0">
                <a:solidFill>
                  <a:srgbClr val="014470"/>
                </a:solidFill>
                <a:latin typeface="Calibri"/>
                <a:cs typeface="Calibri"/>
              </a:rPr>
              <a:t>8 e </a:t>
            </a:r>
            <a:r>
              <a:rPr sz="1800" b="1" spc="-10" dirty="0">
                <a:solidFill>
                  <a:srgbClr val="014470"/>
                </a:solidFill>
                <a:latin typeface="Calibri"/>
                <a:cs typeface="Calibri"/>
              </a:rPr>
              <a:t>Monossomia </a:t>
            </a:r>
            <a:r>
              <a:rPr sz="1800" b="1" spc="-15" dirty="0">
                <a:solidFill>
                  <a:srgbClr val="014470"/>
                </a:solidFill>
                <a:latin typeface="Calibri"/>
                <a:cs typeface="Calibri"/>
              </a:rPr>
              <a:t>Parcial </a:t>
            </a:r>
            <a:r>
              <a:rPr sz="1800" b="1" spc="-10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14470"/>
                </a:solidFill>
                <a:latin typeface="Calibri"/>
                <a:cs typeface="Calibri"/>
              </a:rPr>
              <a:t>do </a:t>
            </a:r>
            <a:r>
              <a:rPr sz="1800" b="1" spc="-10" dirty="0">
                <a:solidFill>
                  <a:srgbClr val="014470"/>
                </a:solidFill>
                <a:latin typeface="Calibri"/>
                <a:cs typeface="Calibri"/>
              </a:rPr>
              <a:t>Cromossomo </a:t>
            </a:r>
            <a:r>
              <a:rPr sz="1800" b="1" spc="-5" dirty="0">
                <a:solidFill>
                  <a:srgbClr val="014470"/>
                </a:solidFill>
                <a:latin typeface="Calibri"/>
                <a:cs typeface="Calibri"/>
              </a:rPr>
              <a:t>15 Secundárias </a:t>
            </a:r>
            <a:r>
              <a:rPr sz="1800" b="1" dirty="0">
                <a:solidFill>
                  <a:srgbClr val="014470"/>
                </a:solidFill>
                <a:latin typeface="Calibri"/>
                <a:cs typeface="Calibri"/>
              </a:rPr>
              <a:t>à uma </a:t>
            </a:r>
            <a:r>
              <a:rPr sz="1800" b="1" spc="-20" dirty="0">
                <a:solidFill>
                  <a:srgbClr val="014470"/>
                </a:solidFill>
                <a:latin typeface="Calibri"/>
                <a:cs typeface="Calibri"/>
              </a:rPr>
              <a:t>Translocação </a:t>
            </a:r>
            <a:r>
              <a:rPr sz="1800" b="1" spc="-10" dirty="0">
                <a:solidFill>
                  <a:srgbClr val="014470"/>
                </a:solidFill>
                <a:latin typeface="Calibri"/>
                <a:cs typeface="Calibri"/>
              </a:rPr>
              <a:t>Materna </a:t>
            </a:r>
            <a:r>
              <a:rPr sz="1800" b="1" dirty="0">
                <a:solidFill>
                  <a:srgbClr val="014470"/>
                </a:solidFill>
                <a:latin typeface="Calibri"/>
                <a:cs typeface="Calibri"/>
              </a:rPr>
              <a:t>em um </a:t>
            </a:r>
            <a:r>
              <a:rPr sz="1800" b="1" spc="-20" dirty="0">
                <a:solidFill>
                  <a:srgbClr val="014470"/>
                </a:solidFill>
                <a:latin typeface="Calibri"/>
                <a:cs typeface="Calibri"/>
              </a:rPr>
              <a:t>Feto </a:t>
            </a:r>
            <a:r>
              <a:rPr sz="1800" b="1" spc="-15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14470"/>
                </a:solidFill>
                <a:latin typeface="Calibri"/>
                <a:cs typeface="Calibri"/>
              </a:rPr>
              <a:t>Apresentando</a:t>
            </a:r>
            <a:r>
              <a:rPr sz="1800" b="1" spc="-35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14470"/>
                </a:solidFill>
                <a:latin typeface="Calibri"/>
                <a:cs typeface="Calibri"/>
              </a:rPr>
              <a:t>Hérnia</a:t>
            </a:r>
            <a:r>
              <a:rPr sz="1800" b="1" spc="-20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14470"/>
                </a:solidFill>
                <a:latin typeface="Calibri"/>
                <a:cs typeface="Calibri"/>
              </a:rPr>
              <a:t>Diafragmática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Calibri"/>
              <a:cs typeface="Calibri"/>
            </a:endParaRPr>
          </a:p>
          <a:p>
            <a:pPr marL="161290">
              <a:lnSpc>
                <a:spcPct val="100000"/>
              </a:lnSpc>
            </a:pPr>
            <a:r>
              <a:rPr sz="1800" b="1" spc="-20" dirty="0">
                <a:solidFill>
                  <a:srgbClr val="D77300"/>
                </a:solidFill>
                <a:latin typeface="Calibri"/>
                <a:cs typeface="Calibri"/>
              </a:rPr>
              <a:t>AUTORES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 dirty="0">
              <a:latin typeface="Calibri"/>
              <a:cs typeface="Calibri"/>
            </a:endParaRPr>
          </a:p>
          <a:p>
            <a:pPr marL="12700" marR="4911090">
              <a:lnSpc>
                <a:spcPct val="100000"/>
              </a:lnSpc>
            </a:pPr>
            <a:r>
              <a:rPr sz="1800" spc="-5" dirty="0">
                <a:solidFill>
                  <a:srgbClr val="014470"/>
                </a:solidFill>
                <a:latin typeface="Calibri"/>
                <a:cs typeface="Calibri"/>
              </a:rPr>
              <a:t>André</a:t>
            </a:r>
            <a:r>
              <a:rPr sz="1800" spc="-30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4470"/>
                </a:solidFill>
                <a:latin typeface="Calibri"/>
                <a:cs typeface="Calibri"/>
              </a:rPr>
              <a:t>Campos</a:t>
            </a:r>
            <a:r>
              <a:rPr sz="1800" spc="-35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4470"/>
                </a:solidFill>
                <a:latin typeface="Calibri"/>
                <a:cs typeface="Calibri"/>
              </a:rPr>
              <a:t>da</a:t>
            </a:r>
            <a:r>
              <a:rPr sz="1800" spc="-20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14470"/>
                </a:solidFill>
                <a:latin typeface="Calibri"/>
                <a:cs typeface="Calibri"/>
              </a:rPr>
              <a:t>Cunha </a:t>
            </a:r>
            <a:r>
              <a:rPr sz="1800" spc="-390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endParaRPr lang="pt-BR" sz="1800" spc="-390" dirty="0" smtClean="0">
              <a:solidFill>
                <a:srgbClr val="014470"/>
              </a:solidFill>
              <a:latin typeface="Calibri"/>
              <a:cs typeface="Calibri"/>
            </a:endParaRPr>
          </a:p>
          <a:p>
            <a:pPr marL="12700" marR="4911090">
              <a:lnSpc>
                <a:spcPct val="100000"/>
              </a:lnSpc>
            </a:pPr>
            <a:r>
              <a:rPr lang="pt-BR" spc="-10" dirty="0">
                <a:solidFill>
                  <a:srgbClr val="014470"/>
                </a:solidFill>
                <a:cs typeface="Calibri"/>
              </a:rPr>
              <a:t>Bruna </a:t>
            </a:r>
            <a:r>
              <a:rPr lang="pt-BR" spc="-10" dirty="0" err="1">
                <a:solidFill>
                  <a:srgbClr val="014470"/>
                </a:solidFill>
                <a:cs typeface="Calibri"/>
              </a:rPr>
              <a:t>Dorini</a:t>
            </a:r>
            <a:r>
              <a:rPr lang="pt-BR" spc="-10" dirty="0">
                <a:solidFill>
                  <a:srgbClr val="014470"/>
                </a:solidFill>
                <a:cs typeface="Calibri"/>
              </a:rPr>
              <a:t> Vieira </a:t>
            </a:r>
            <a:r>
              <a:rPr sz="1800" spc="-10" dirty="0" smtClean="0">
                <a:solidFill>
                  <a:srgbClr val="014470"/>
                </a:solidFill>
                <a:latin typeface="Calibri"/>
                <a:cs typeface="Calibri"/>
              </a:rPr>
              <a:t>Eduardo</a:t>
            </a:r>
            <a:r>
              <a:rPr sz="1800" dirty="0" smtClean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14470"/>
                </a:solidFill>
                <a:latin typeface="Calibri"/>
                <a:cs typeface="Calibri"/>
              </a:rPr>
              <a:t>Sartori</a:t>
            </a:r>
            <a:r>
              <a:rPr sz="1800" spc="-5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14470"/>
                </a:solidFill>
                <a:latin typeface="Calibri"/>
                <a:cs typeface="Calibri"/>
              </a:rPr>
              <a:t>Parise </a:t>
            </a:r>
            <a:r>
              <a:rPr sz="1800" spc="-10" dirty="0">
                <a:solidFill>
                  <a:srgbClr val="014470"/>
                </a:solidFill>
                <a:latin typeface="Calibri"/>
                <a:cs typeface="Calibri"/>
              </a:rPr>
              <a:t> Felipe</a:t>
            </a:r>
            <a:r>
              <a:rPr sz="1800" spc="10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spc="-10" dirty="0" err="1" smtClean="0">
                <a:solidFill>
                  <a:srgbClr val="014470"/>
                </a:solidFill>
                <a:latin typeface="Calibri"/>
                <a:cs typeface="Calibri"/>
              </a:rPr>
              <a:t>Nata</a:t>
            </a:r>
            <a:r>
              <a:rPr lang="pt-BR" sz="1800" spc="-10" dirty="0" smtClean="0">
                <a:solidFill>
                  <a:srgbClr val="014470"/>
                </a:solidFill>
                <a:latin typeface="Calibri"/>
                <a:cs typeface="Calibri"/>
              </a:rPr>
              <a:t>n</a:t>
            </a:r>
            <a:r>
              <a:rPr sz="1800" dirty="0" smtClean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14470"/>
                </a:solidFill>
                <a:latin typeface="Calibri"/>
                <a:cs typeface="Calibri"/>
              </a:rPr>
              <a:t>Sostizzo </a:t>
            </a:r>
            <a:r>
              <a:rPr sz="1800" spc="-10" dirty="0">
                <a:solidFill>
                  <a:srgbClr val="014470"/>
                </a:solidFill>
                <a:latin typeface="Calibri"/>
                <a:cs typeface="Calibri"/>
              </a:rPr>
              <a:t> Felipe</a:t>
            </a:r>
            <a:r>
              <a:rPr sz="1800" spc="5" dirty="0">
                <a:solidFill>
                  <a:srgbClr val="01447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14470"/>
                </a:solidFill>
                <a:latin typeface="Calibri"/>
                <a:cs typeface="Calibri"/>
              </a:rPr>
              <a:t>Gerhardt </a:t>
            </a:r>
            <a:r>
              <a:rPr sz="1800" spc="-15" dirty="0" err="1" smtClean="0">
                <a:solidFill>
                  <a:srgbClr val="014470"/>
                </a:solidFill>
                <a:latin typeface="Calibri"/>
                <a:cs typeface="Calibri"/>
              </a:rPr>
              <a:t>Roos</a:t>
            </a:r>
            <a:endParaRPr lang="pt-BR" sz="1800" spc="-15" dirty="0" smtClean="0">
              <a:solidFill>
                <a:srgbClr val="014470"/>
              </a:solidFill>
              <a:latin typeface="Calibri"/>
              <a:cs typeface="Calibri"/>
            </a:endParaRPr>
          </a:p>
          <a:p>
            <a:pPr marL="12700" marR="4911090">
              <a:lnSpc>
                <a:spcPct val="100000"/>
              </a:lnSpc>
            </a:pPr>
            <a:r>
              <a:rPr lang="pt-BR" spc="-15" dirty="0">
                <a:solidFill>
                  <a:srgbClr val="014470"/>
                </a:solidFill>
                <a:cs typeface="Calibri"/>
              </a:rPr>
              <a:t>Gabriel </a:t>
            </a:r>
            <a:r>
              <a:rPr lang="pt-BR" spc="-15" dirty="0" err="1">
                <a:solidFill>
                  <a:srgbClr val="014470"/>
                </a:solidFill>
                <a:cs typeface="Calibri"/>
              </a:rPr>
              <a:t>Seroiska</a:t>
            </a:r>
            <a:endParaRPr lang="pt-BR" sz="1800" spc="-15" dirty="0" smtClean="0">
              <a:solidFill>
                <a:srgbClr val="014470"/>
              </a:solidFill>
              <a:latin typeface="Calibri"/>
              <a:cs typeface="Calibri"/>
            </a:endParaRPr>
          </a:p>
          <a:p>
            <a:pPr marL="12700" marR="4911090"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047" y="2744977"/>
            <a:ext cx="11430000" cy="1631950"/>
          </a:xfrm>
          <a:prstGeom prst="rect">
            <a:avLst/>
          </a:prstGeom>
          <a:solidFill>
            <a:srgbClr val="014470"/>
          </a:solidFill>
        </p:spPr>
        <p:txBody>
          <a:bodyPr vert="horz" wrap="square" lIns="0" tIns="39370" rIns="0" bIns="0" rtlCol="0">
            <a:spAutoFit/>
          </a:bodyPr>
          <a:lstStyle/>
          <a:p>
            <a:pPr marL="433705" indent="-343535" algn="just">
              <a:lnSpc>
                <a:spcPts val="2370"/>
              </a:lnSpc>
              <a:spcBef>
                <a:spcPts val="310"/>
              </a:spcBef>
              <a:buChar char="•"/>
              <a:tabLst>
                <a:tab pos="43434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3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hérnia</a:t>
            </a:r>
            <a:r>
              <a:rPr sz="2000" spc="4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diafragmática</a:t>
            </a:r>
            <a:r>
              <a:rPr sz="2000" spc="45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é</a:t>
            </a:r>
            <a:r>
              <a:rPr sz="2000" spc="4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considerada</a:t>
            </a:r>
            <a:r>
              <a:rPr sz="2000" spc="4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uma</a:t>
            </a:r>
            <a:r>
              <a:rPr sz="2000" spc="4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malformação</a:t>
            </a:r>
            <a:r>
              <a:rPr sz="2000" spc="4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maior</a:t>
            </a:r>
            <a:r>
              <a:rPr sz="2000" spc="4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grave</a:t>
            </a:r>
            <a:r>
              <a:rPr sz="2000" spc="4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associada</a:t>
            </a:r>
            <a:r>
              <a:rPr sz="2000" spc="4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inúmeras</a:t>
            </a:r>
            <a:endParaRPr sz="2000">
              <a:latin typeface="Arial MT"/>
              <a:cs typeface="Arial MT"/>
            </a:endParaRPr>
          </a:p>
          <a:p>
            <a:pPr marL="433705" algn="just">
              <a:lnSpc>
                <a:spcPts val="2370"/>
              </a:lnSpc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condições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genéticas,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como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as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síndromes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Fryns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 Pallister-Killian.</a:t>
            </a:r>
            <a:endParaRPr sz="2000">
              <a:latin typeface="Arial MT"/>
              <a:cs typeface="Arial MT"/>
            </a:endParaRPr>
          </a:p>
          <a:p>
            <a:pPr marL="433705" marR="81280" indent="-342900" algn="just">
              <a:lnSpc>
                <a:spcPct val="98700"/>
              </a:lnSpc>
              <a:spcBef>
                <a:spcPts val="95"/>
              </a:spcBef>
              <a:buChar char="•"/>
              <a:tabLst>
                <a:tab pos="43434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Nosso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objetivo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foi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relatar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 diagnóstico de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hérnia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diafragmática através do ultrassom e da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ressonância magnética (RM)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em um 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feto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portador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uma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cromossomopatia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secundária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à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uma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translocação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materna.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4521" y="2331466"/>
            <a:ext cx="2832100" cy="41402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38100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Introdução</a:t>
            </a:r>
            <a:r>
              <a:rPr sz="2000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Objetivos: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6240" y="2087879"/>
            <a:ext cx="11399520" cy="2955290"/>
            <a:chOff x="396240" y="2087879"/>
            <a:chExt cx="11399520" cy="2955290"/>
          </a:xfrm>
        </p:grpSpPr>
        <p:sp>
          <p:nvSpPr>
            <p:cNvPr id="3" name="object 3"/>
            <p:cNvSpPr/>
            <p:nvPr/>
          </p:nvSpPr>
          <p:spPr>
            <a:xfrm>
              <a:off x="396240" y="2488691"/>
              <a:ext cx="11399520" cy="2554605"/>
            </a:xfrm>
            <a:custGeom>
              <a:avLst/>
              <a:gdLst/>
              <a:ahLst/>
              <a:cxnLst/>
              <a:rect l="l" t="t" r="r" b="b"/>
              <a:pathLst>
                <a:path w="11399520" h="2554604">
                  <a:moveTo>
                    <a:pt x="11399520" y="0"/>
                  </a:moveTo>
                  <a:lnTo>
                    <a:pt x="0" y="0"/>
                  </a:lnTo>
                  <a:lnTo>
                    <a:pt x="0" y="2554223"/>
                  </a:lnTo>
                  <a:lnTo>
                    <a:pt x="11399520" y="2554223"/>
                  </a:lnTo>
                  <a:lnTo>
                    <a:pt x="11399520" y="0"/>
                  </a:lnTo>
                  <a:close/>
                </a:path>
              </a:pathLst>
            </a:custGeom>
            <a:solidFill>
              <a:srgbClr val="014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85943" y="2087879"/>
              <a:ext cx="2420620" cy="401320"/>
            </a:xfrm>
            <a:custGeom>
              <a:avLst/>
              <a:gdLst/>
              <a:ahLst/>
              <a:cxnLst/>
              <a:rect l="l" t="t" r="r" b="b"/>
              <a:pathLst>
                <a:path w="2420620" h="401319">
                  <a:moveTo>
                    <a:pt x="2420111" y="0"/>
                  </a:moveTo>
                  <a:lnTo>
                    <a:pt x="0" y="0"/>
                  </a:lnTo>
                  <a:lnTo>
                    <a:pt x="0" y="400812"/>
                  </a:lnTo>
                  <a:lnTo>
                    <a:pt x="2420111" y="400812"/>
                  </a:lnTo>
                  <a:lnTo>
                    <a:pt x="2420111" y="0"/>
                  </a:lnTo>
                  <a:close/>
                </a:path>
              </a:pathLst>
            </a:custGeom>
            <a:solidFill>
              <a:srgbClr val="D77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75589" y="2003413"/>
            <a:ext cx="11243945" cy="297688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4510405">
              <a:lnSpc>
                <a:spcPct val="100000"/>
              </a:lnSpc>
              <a:spcBef>
                <a:spcPts val="915"/>
              </a:spcBef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Descrição</a:t>
            </a:r>
            <a:r>
              <a:rPr sz="20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do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Caso:</a:t>
            </a:r>
            <a:endParaRPr sz="2000">
              <a:latin typeface="Arial MT"/>
              <a:cs typeface="Arial MT"/>
            </a:endParaRPr>
          </a:p>
          <a:p>
            <a:pPr marL="354965" marR="7620" indent="-342900">
              <a:lnSpc>
                <a:spcPct val="10000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Uma</a:t>
            </a:r>
            <a:r>
              <a:rPr sz="2000" spc="2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gestante,</a:t>
            </a:r>
            <a:r>
              <a:rPr sz="2000" spc="2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2000" spc="2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34</a:t>
            </a:r>
            <a:r>
              <a:rPr sz="2000" spc="2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anos,</a:t>
            </a:r>
            <a:r>
              <a:rPr sz="2000" spc="2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veio</a:t>
            </a:r>
            <a:r>
              <a:rPr sz="2000" spc="2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encaminhada</a:t>
            </a:r>
            <a:r>
              <a:rPr sz="2000" spc="2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com</a:t>
            </a:r>
            <a:r>
              <a:rPr sz="2000" spc="2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28</a:t>
            </a:r>
            <a:r>
              <a:rPr sz="2000" spc="2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semanas</a:t>
            </a:r>
            <a:r>
              <a:rPr sz="2000" spc="2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devido</a:t>
            </a:r>
            <a:r>
              <a:rPr sz="2000" spc="2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2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um</a:t>
            </a:r>
            <a:r>
              <a:rPr sz="2000" spc="2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ultrassom</a:t>
            </a:r>
            <a:r>
              <a:rPr sz="2000" spc="2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fetal </a:t>
            </a:r>
            <a:r>
              <a:rPr sz="2000" spc="-5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indicando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ventriculomegalia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hérnia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diafragmática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esquerda.</a:t>
            </a:r>
            <a:endParaRPr sz="2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exame</a:t>
            </a:r>
            <a:r>
              <a:rPr sz="20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realizado</a:t>
            </a:r>
            <a:r>
              <a:rPr sz="20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na</a:t>
            </a:r>
            <a:r>
              <a:rPr sz="20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nossa</a:t>
            </a:r>
            <a:r>
              <a:rPr sz="20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instituição</a:t>
            </a:r>
            <a:r>
              <a:rPr sz="20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confirmou</a:t>
            </a:r>
            <a:r>
              <a:rPr sz="2000" spc="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esses</a:t>
            </a:r>
            <a:r>
              <a:rPr sz="20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achados,</a:t>
            </a:r>
            <a:r>
              <a:rPr sz="20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havendo</a:t>
            </a:r>
            <a:r>
              <a:rPr sz="20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impressão</a:t>
            </a:r>
            <a:r>
              <a:rPr sz="2000" spc="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20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que</a:t>
            </a:r>
            <a:endParaRPr sz="2000">
              <a:latin typeface="Arial MT"/>
              <a:cs typeface="Arial MT"/>
            </a:endParaRPr>
          </a:p>
          <a:p>
            <a:pPr marL="354965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 estômago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estava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dentro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da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hérnia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diafragmática,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assim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como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intestino.</a:t>
            </a:r>
            <a:endParaRPr sz="2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Ademais,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parecia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haver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agenesia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do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corpo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caloso,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que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foi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confirmado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através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da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RM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fetal.</a:t>
            </a:r>
            <a:endParaRPr sz="2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ecocardiografia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fetal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mostrou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apenas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um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coração</a:t>
            </a:r>
            <a:r>
              <a:rPr sz="20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desviado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para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direita.</a:t>
            </a:r>
            <a:endParaRPr sz="2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742315" algn="l"/>
                <a:tab pos="1891664" algn="l"/>
                <a:tab pos="2562225" algn="l"/>
                <a:tab pos="3967479" algn="l"/>
                <a:tab pos="4650740" algn="l"/>
                <a:tab pos="6379210" algn="l"/>
                <a:tab pos="7626984" algn="l"/>
                <a:tab pos="8100059" algn="l"/>
                <a:tab pos="8714105" algn="l"/>
                <a:tab pos="9735185" algn="l"/>
                <a:tab pos="10277475" algn="l"/>
                <a:tab pos="10820400" algn="l"/>
              </a:tabLst>
            </a:pP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O	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riótipo	fe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al	e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ide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iou	u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	a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malidade	es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ru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al	no	q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	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pa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re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	s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	um	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os</a:t>
            </a:r>
            <a:endParaRPr sz="2000">
              <a:latin typeface="Arial MT"/>
              <a:cs typeface="Arial MT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cromossomos</a:t>
            </a:r>
            <a:r>
              <a:rPr sz="2000" spc="-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15.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244" y="2587751"/>
            <a:ext cx="11336020" cy="2555875"/>
          </a:xfrm>
          <a:custGeom>
            <a:avLst/>
            <a:gdLst/>
            <a:ahLst/>
            <a:cxnLst/>
            <a:rect l="l" t="t" r="r" b="b"/>
            <a:pathLst>
              <a:path w="11336020" h="2555875">
                <a:moveTo>
                  <a:pt x="11335512" y="0"/>
                </a:moveTo>
                <a:lnTo>
                  <a:pt x="0" y="0"/>
                </a:lnTo>
                <a:lnTo>
                  <a:pt x="0" y="2555748"/>
                </a:lnTo>
                <a:lnTo>
                  <a:pt x="11335512" y="2555748"/>
                </a:lnTo>
                <a:lnTo>
                  <a:pt x="11335512" y="0"/>
                </a:lnTo>
                <a:close/>
              </a:path>
            </a:pathLst>
          </a:custGeom>
          <a:solidFill>
            <a:srgbClr val="0144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7288" y="2614117"/>
            <a:ext cx="13417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5"/>
              </a:spcBef>
              <a:buSzPct val="95000"/>
              <a:buChar char="•"/>
              <a:tabLst>
                <a:tab pos="102870" algn="l"/>
                <a:tab pos="50800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	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riança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2767" y="2614117"/>
            <a:ext cx="96126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82675" algn="l"/>
                <a:tab pos="1814195" algn="l"/>
                <a:tab pos="2347595" algn="l"/>
                <a:tab pos="3699510" algn="l"/>
                <a:tab pos="4925060" algn="l"/>
                <a:tab pos="5741670" algn="l"/>
                <a:tab pos="6909434" algn="l"/>
                <a:tab pos="7526655" algn="l"/>
                <a:tab pos="8201659" algn="l"/>
              </a:tabLst>
            </a:pP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nasceu	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com	37	semanas,	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pesando	2675	gramas.	Ela	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não	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apresentava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288" y="2919476"/>
            <a:ext cx="11179810" cy="2152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qualquer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anormalidade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externa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ou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dismorfismo,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porém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evoluiu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com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choque,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hipoxemia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hipertensão</a:t>
            </a:r>
            <a:r>
              <a:rPr sz="20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pulmonar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grave,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indo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ao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óbito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com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um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vida.</a:t>
            </a:r>
            <a:endParaRPr sz="2000">
              <a:latin typeface="Arial MT"/>
              <a:cs typeface="Arial MT"/>
            </a:endParaRPr>
          </a:p>
          <a:p>
            <a:pPr marL="12700" marR="6350" algn="just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Na avaliação cariotípica 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da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mãe, evidenciou-se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uma</a:t>
            </a:r>
            <a:r>
              <a:rPr sz="2000" spc="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translocação</a:t>
            </a:r>
            <a:r>
              <a:rPr sz="2000" spc="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entre</a:t>
            </a:r>
            <a:r>
              <a:rPr sz="2000" spc="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os</a:t>
            </a:r>
            <a:r>
              <a:rPr sz="2000" spc="5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cromossomos</a:t>
            </a:r>
            <a:r>
              <a:rPr sz="2000" spc="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8 e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15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[46,XX,t(8;15)(q11.21;q13)].</a:t>
            </a:r>
            <a:endParaRPr sz="2000">
              <a:latin typeface="Arial MT"/>
              <a:cs typeface="Arial MT"/>
            </a:endParaRPr>
          </a:p>
          <a:p>
            <a:pPr marL="12700" marR="5080" algn="just">
              <a:lnSpc>
                <a:spcPct val="98800"/>
              </a:lnSpc>
              <a:spcBef>
                <a:spcPts val="25"/>
              </a:spcBef>
              <a:buSzPct val="95000"/>
              <a:buChar char="•"/>
              <a:tabLst>
                <a:tab pos="10287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Esse</a:t>
            </a:r>
            <a:r>
              <a:rPr sz="2000" spc="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resultado</a:t>
            </a:r>
            <a:r>
              <a:rPr sz="2000" spc="6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permitiu</a:t>
            </a:r>
            <a:r>
              <a:rPr sz="2000" spc="6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definir</a:t>
            </a:r>
            <a:r>
              <a:rPr sz="2000" spc="6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6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alteração</a:t>
            </a:r>
            <a:r>
              <a:rPr sz="2000" spc="6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da</a:t>
            </a:r>
            <a:r>
              <a:rPr sz="2000" spc="6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criança:</a:t>
            </a:r>
            <a:r>
              <a:rPr sz="2000" spc="6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trissomia</a:t>
            </a:r>
            <a:r>
              <a:rPr sz="2000" spc="6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parcial</a:t>
            </a:r>
            <a:r>
              <a:rPr sz="2000" spc="6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do</a:t>
            </a:r>
            <a:r>
              <a:rPr sz="2000" spc="6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cromossomo</a:t>
            </a:r>
            <a:r>
              <a:rPr sz="2000" spc="6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8 </a:t>
            </a:r>
            <a:r>
              <a:rPr sz="2000" spc="-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 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monossomia</a:t>
            </a:r>
            <a:r>
              <a:rPr sz="2000" spc="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5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parcial</a:t>
            </a:r>
            <a:r>
              <a:rPr sz="2000" spc="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5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do  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cromossomo</a:t>
            </a:r>
            <a:r>
              <a:rPr sz="2000" spc="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5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15  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secundárias</a:t>
            </a:r>
            <a:r>
              <a:rPr sz="2000" spc="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5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à  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uma  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translocação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materna</a:t>
            </a:r>
            <a:r>
              <a:rPr sz="20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[46,XY,+der(8)t(8;15)(q11.21;q13),-15</a:t>
            </a:r>
            <a:r>
              <a:rPr sz="20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mat].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71288" y="2212848"/>
            <a:ext cx="2258695" cy="368935"/>
          </a:xfrm>
          <a:custGeom>
            <a:avLst/>
            <a:gdLst/>
            <a:ahLst/>
            <a:cxnLst/>
            <a:rect l="l" t="t" r="r" b="b"/>
            <a:pathLst>
              <a:path w="2258695" h="368935">
                <a:moveTo>
                  <a:pt x="2258567" y="0"/>
                </a:moveTo>
                <a:lnTo>
                  <a:pt x="0" y="0"/>
                </a:lnTo>
                <a:lnTo>
                  <a:pt x="0" y="368808"/>
                </a:lnTo>
                <a:lnTo>
                  <a:pt x="2258567" y="368808"/>
                </a:lnTo>
                <a:lnTo>
                  <a:pt x="2258567" y="0"/>
                </a:lnTo>
                <a:close/>
              </a:path>
            </a:pathLst>
          </a:custGeom>
          <a:solidFill>
            <a:srgbClr val="D7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51552" y="2233676"/>
            <a:ext cx="20186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Descrição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do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Caso: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708" y="2955035"/>
            <a:ext cx="11536680" cy="1324610"/>
          </a:xfrm>
          <a:prstGeom prst="rect">
            <a:avLst/>
          </a:prstGeom>
          <a:solidFill>
            <a:srgbClr val="014470"/>
          </a:solidFill>
        </p:spPr>
        <p:txBody>
          <a:bodyPr vert="horz" wrap="square" lIns="0" tIns="40005" rIns="0" bIns="0" rtlCol="0">
            <a:spAutoFit/>
          </a:bodyPr>
          <a:lstStyle/>
          <a:p>
            <a:pPr marL="434340" marR="81915" indent="-342900">
              <a:lnSpc>
                <a:spcPct val="100000"/>
              </a:lnSpc>
              <a:spcBef>
                <a:spcPts val="315"/>
              </a:spcBef>
              <a:buChar char="•"/>
              <a:tabLst>
                <a:tab pos="433705" algn="l"/>
                <a:tab pos="43434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Em</a:t>
            </a:r>
            <a:r>
              <a:rPr sz="2000" spc="3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nossa</a:t>
            </a:r>
            <a:r>
              <a:rPr sz="2000" spc="3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revisão</a:t>
            </a:r>
            <a:r>
              <a:rPr sz="2000" spc="3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da</a:t>
            </a:r>
            <a:r>
              <a:rPr sz="2000" spc="3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literatura</a:t>
            </a:r>
            <a:r>
              <a:rPr sz="2000" spc="3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não</a:t>
            </a:r>
            <a:r>
              <a:rPr sz="2000" spc="3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encontramos</a:t>
            </a:r>
            <a:r>
              <a:rPr sz="2000" spc="3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casos</a:t>
            </a:r>
            <a:r>
              <a:rPr sz="2000" spc="3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2000" spc="3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hérnia</a:t>
            </a:r>
            <a:r>
              <a:rPr sz="2000" spc="3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diafragmática</a:t>
            </a:r>
            <a:r>
              <a:rPr sz="2000" spc="3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associados</a:t>
            </a:r>
            <a:r>
              <a:rPr sz="2000" spc="3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à </a:t>
            </a:r>
            <a:r>
              <a:rPr sz="2000" spc="-5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alteração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cromossômica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observada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na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criança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do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caso.</a:t>
            </a:r>
            <a:endParaRPr sz="2000">
              <a:latin typeface="Arial MT"/>
              <a:cs typeface="Arial MT"/>
            </a:endParaRPr>
          </a:p>
          <a:p>
            <a:pPr marL="434340" marR="82550" indent="-342900">
              <a:lnSpc>
                <a:spcPct val="100000"/>
              </a:lnSpc>
              <a:buChar char="•"/>
              <a:tabLst>
                <a:tab pos="433705" algn="l"/>
                <a:tab pos="43434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identificação</a:t>
            </a:r>
            <a:r>
              <a:rPr sz="2000" spc="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da</a:t>
            </a:r>
            <a:r>
              <a:rPr sz="2000" spc="1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anormalidade</a:t>
            </a:r>
            <a:r>
              <a:rPr sz="2000" spc="1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cromossômica</a:t>
            </a:r>
            <a:r>
              <a:rPr sz="20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balanceada</a:t>
            </a:r>
            <a:r>
              <a:rPr sz="2000" spc="1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na</a:t>
            </a:r>
            <a:r>
              <a:rPr sz="2000" spc="1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mãe</a:t>
            </a:r>
            <a:r>
              <a:rPr sz="2000" spc="1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foi</a:t>
            </a:r>
            <a:r>
              <a:rPr sz="20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essencial</a:t>
            </a:r>
            <a:r>
              <a:rPr sz="20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para</a:t>
            </a:r>
            <a:r>
              <a:rPr sz="20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000" spc="1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correto </a:t>
            </a:r>
            <a:r>
              <a:rPr sz="2000" spc="-5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aconselhamento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genético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da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família.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7428" y="2555748"/>
            <a:ext cx="3066415" cy="399415"/>
          </a:xfrm>
          <a:prstGeom prst="rect">
            <a:avLst/>
          </a:prstGeom>
          <a:solidFill>
            <a:srgbClr val="D773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Diagnóstico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Discussão: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708" y="3154679"/>
            <a:ext cx="11536680" cy="1628139"/>
          </a:xfrm>
          <a:prstGeom prst="rect">
            <a:avLst/>
          </a:prstGeom>
          <a:solidFill>
            <a:srgbClr val="014470"/>
          </a:solidFill>
        </p:spPr>
        <p:txBody>
          <a:bodyPr vert="horz" wrap="square" lIns="0" tIns="39370" rIns="0" bIns="0" rtlCol="0">
            <a:spAutoFit/>
          </a:bodyPr>
          <a:lstStyle/>
          <a:p>
            <a:pPr marL="434340" marR="80645" indent="-342900" algn="just">
              <a:lnSpc>
                <a:spcPct val="98800"/>
              </a:lnSpc>
              <a:spcBef>
                <a:spcPts val="310"/>
              </a:spcBef>
              <a:buChar char="•"/>
              <a:tabLst>
                <a:tab pos="43434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Exames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imagem,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como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o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ultrassom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e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RM,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são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importantes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para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a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identificação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de 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malformações,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como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ventriculomegalia,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hérnia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diafragmática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e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agenesia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do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corpo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caloso,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presentes</a:t>
            </a:r>
            <a:r>
              <a:rPr sz="20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nesse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relato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caso.</a:t>
            </a:r>
            <a:endParaRPr sz="2000">
              <a:latin typeface="Arial MT"/>
              <a:cs typeface="Arial MT"/>
            </a:endParaRPr>
          </a:p>
          <a:p>
            <a:pPr marL="434340" marR="83185" indent="-342900" algn="just">
              <a:lnSpc>
                <a:spcPts val="2340"/>
              </a:lnSpc>
              <a:spcBef>
                <a:spcPts val="185"/>
              </a:spcBef>
              <a:buChar char="•"/>
              <a:tabLst>
                <a:tab pos="434340" algn="l"/>
              </a:tabLst>
            </a:pP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Isso, concomitante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à avaliação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cariotípica, permitir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 realização 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do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diagnóstico e de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condutas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adequadas.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035" y="2755392"/>
            <a:ext cx="1714500" cy="399415"/>
          </a:xfrm>
          <a:prstGeom prst="rect">
            <a:avLst/>
          </a:prstGeom>
          <a:solidFill>
            <a:srgbClr val="D77300"/>
          </a:solidFill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Conclusões: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9647" y="3220211"/>
            <a:ext cx="5633085" cy="401320"/>
          </a:xfrm>
          <a:prstGeom prst="rect">
            <a:avLst/>
          </a:prstGeom>
          <a:solidFill>
            <a:srgbClr val="014470"/>
          </a:solidFill>
        </p:spPr>
        <p:txBody>
          <a:bodyPr vert="horz" wrap="square" lIns="0" tIns="40640" rIns="0" bIns="0" rtlCol="0">
            <a:spAutoFit/>
          </a:bodyPr>
          <a:lstStyle/>
          <a:p>
            <a:pPr marL="247650">
              <a:lnSpc>
                <a:spcPct val="100000"/>
              </a:lnSpc>
              <a:spcBef>
                <a:spcPts val="320"/>
              </a:spcBef>
            </a:pP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Translocação</a:t>
            </a:r>
            <a:r>
              <a:rPr sz="20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Genética;</a:t>
            </a:r>
            <a:r>
              <a:rPr sz="20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Hérnia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Diafragmática.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0055" y="2819400"/>
            <a:ext cx="2152015" cy="401320"/>
          </a:xfrm>
          <a:prstGeom prst="rect">
            <a:avLst/>
          </a:prstGeom>
          <a:solidFill>
            <a:srgbClr val="D77300"/>
          </a:solidFill>
        </p:spPr>
        <p:txBody>
          <a:bodyPr vert="horz" wrap="square" lIns="0" tIns="387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Palavras-chaves: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59" y="2822448"/>
            <a:ext cx="11314430" cy="1630680"/>
          </a:xfrm>
          <a:prstGeom prst="rect">
            <a:avLst/>
          </a:prstGeom>
          <a:solidFill>
            <a:srgbClr val="014470"/>
          </a:solidFill>
        </p:spPr>
        <p:txBody>
          <a:bodyPr vert="horz" wrap="square" lIns="0" tIns="55879" rIns="0" bIns="0" rtlCol="0">
            <a:spAutoFit/>
          </a:bodyPr>
          <a:lstStyle/>
          <a:p>
            <a:pPr marL="91440" marR="581660">
              <a:lnSpc>
                <a:spcPts val="2340"/>
              </a:lnSpc>
              <a:spcBef>
                <a:spcPts val="439"/>
              </a:spcBef>
              <a:buAutoNum type="arabicPlain"/>
              <a:tabLst>
                <a:tab pos="30353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Schreiner</a:t>
            </a:r>
            <a:r>
              <a:rPr sz="20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30" dirty="0">
                <a:solidFill>
                  <a:srgbClr val="FFFFFF"/>
                </a:solidFill>
                <a:latin typeface="Arial MT"/>
                <a:cs typeface="Arial MT"/>
              </a:rPr>
              <a:t>Y,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Schaible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Arial MT"/>
                <a:cs typeface="Arial MT"/>
              </a:rPr>
              <a:t>T,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Rafat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N. Genetics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diaphragmatic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hernia.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Eur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Hum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Genet.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2021 </a:t>
            </a:r>
            <a:r>
              <a:rPr sz="2000" spc="-5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Dec;29(12):1729-1733.</a:t>
            </a:r>
            <a:endParaRPr sz="2000">
              <a:latin typeface="Arial MT"/>
              <a:cs typeface="Arial MT"/>
            </a:endParaRPr>
          </a:p>
          <a:p>
            <a:pPr marL="302895" indent="-212090">
              <a:lnSpc>
                <a:spcPts val="2390"/>
              </a:lnSpc>
              <a:buAutoNum type="arabicPlain"/>
              <a:tabLst>
                <a:tab pos="30353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Eren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S,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Arial MT"/>
                <a:cs typeface="Arial MT"/>
              </a:rPr>
              <a:t>Ciriş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Arial MT"/>
                <a:cs typeface="Arial MT"/>
              </a:rPr>
              <a:t>F.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Diaphragmatic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hernia: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diagnostic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approaches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with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review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literature.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Eur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</a:t>
            </a:r>
            <a:endParaRPr sz="2000">
              <a:latin typeface="Arial MT"/>
              <a:cs typeface="Arial MT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Radiol.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2005</a:t>
            </a:r>
            <a:r>
              <a:rPr sz="20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Jun;54(3):448-59.</a:t>
            </a:r>
            <a:endParaRPr sz="2000">
              <a:latin typeface="Arial MT"/>
              <a:cs typeface="Arial MT"/>
            </a:endParaRPr>
          </a:p>
          <a:p>
            <a:pPr marL="302895" indent="-212090">
              <a:lnSpc>
                <a:spcPct val="100000"/>
              </a:lnSpc>
              <a:buAutoNum type="arabicPlain" startAt="3"/>
              <a:tabLst>
                <a:tab pos="303530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sz="20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Arial MT"/>
                <a:cs typeface="Arial MT"/>
              </a:rPr>
              <a:t>Tovar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JA.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Congenital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diaphragmatic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hernia.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Orphanet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Rare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Dis.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2012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Jan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3;7:1.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24171" y="2421635"/>
            <a:ext cx="3343910" cy="401320"/>
          </a:xfrm>
          <a:prstGeom prst="rect">
            <a:avLst/>
          </a:prstGeom>
          <a:solidFill>
            <a:srgbClr val="D77300"/>
          </a:solidFill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Referências</a:t>
            </a:r>
            <a:r>
              <a:rPr sz="20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Bibliográficas: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461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 MT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Planeta W</dc:creator>
  <cp:lastModifiedBy>Conta da Microsoft</cp:lastModifiedBy>
  <cp:revision>3</cp:revision>
  <dcterms:created xsi:type="dcterms:W3CDTF">2022-09-09T22:56:24Z</dcterms:created>
  <dcterms:modified xsi:type="dcterms:W3CDTF">2022-09-14T00:58:13Z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2022-09-09T00:00:00Z</vt:filetime>
  </property>
</Properties>
</file>