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12192000" cy="6858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714" y="7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9/13/2022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9/13/2022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9/13/2022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9/13/2022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9/13/2022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12191999" cy="6857997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09600" y="274320"/>
            <a:ext cx="10972800" cy="1097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09600" y="1577340"/>
            <a:ext cx="1097280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9/13/2022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2191999" cy="6857997"/>
          </a:xfrm>
          <a:prstGeom prst="rect">
            <a:avLst/>
          </a:prstGeom>
        </p:spPr>
      </p:pic>
      <p:sp>
        <p:nvSpPr>
          <p:cNvPr id="3" name="object 3"/>
          <p:cNvSpPr txBox="1"/>
          <p:nvPr/>
        </p:nvSpPr>
        <p:spPr>
          <a:xfrm>
            <a:off x="4814061" y="2327224"/>
            <a:ext cx="7219315" cy="408060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just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solidFill>
                  <a:srgbClr val="D77300"/>
                </a:solidFill>
                <a:latin typeface="Calibri"/>
                <a:cs typeface="Calibri"/>
              </a:rPr>
              <a:t>HÉRNIA</a:t>
            </a:r>
            <a:r>
              <a:rPr sz="1800" b="1" spc="-15" dirty="0">
                <a:solidFill>
                  <a:srgbClr val="D77300"/>
                </a:solidFill>
                <a:latin typeface="Calibri"/>
                <a:cs typeface="Calibri"/>
              </a:rPr>
              <a:t> </a:t>
            </a:r>
            <a:r>
              <a:rPr sz="1800" b="1" spc="-20" dirty="0">
                <a:solidFill>
                  <a:srgbClr val="D77300"/>
                </a:solidFill>
                <a:latin typeface="Calibri"/>
                <a:cs typeface="Calibri"/>
              </a:rPr>
              <a:t>DIAFRAGMÁTICA</a:t>
            </a:r>
            <a:endParaRPr sz="18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450" dirty="0">
              <a:latin typeface="Calibri"/>
              <a:cs typeface="Calibri"/>
            </a:endParaRPr>
          </a:p>
          <a:p>
            <a:pPr marL="12700" marR="5080" algn="just">
              <a:lnSpc>
                <a:spcPct val="100000"/>
              </a:lnSpc>
            </a:pPr>
            <a:r>
              <a:rPr sz="1800" b="1" spc="-15" dirty="0">
                <a:solidFill>
                  <a:srgbClr val="014470"/>
                </a:solidFill>
                <a:latin typeface="Calibri"/>
                <a:cs typeface="Calibri"/>
              </a:rPr>
              <a:t>Relato</a:t>
            </a:r>
            <a:r>
              <a:rPr sz="1800" b="1" spc="-10" dirty="0">
                <a:solidFill>
                  <a:srgbClr val="014470"/>
                </a:solidFill>
                <a:latin typeface="Calibri"/>
                <a:cs typeface="Calibri"/>
              </a:rPr>
              <a:t> </a:t>
            </a:r>
            <a:r>
              <a:rPr sz="1800" b="1" spc="-5" dirty="0">
                <a:solidFill>
                  <a:srgbClr val="014470"/>
                </a:solidFill>
                <a:latin typeface="Calibri"/>
                <a:cs typeface="Calibri"/>
              </a:rPr>
              <a:t>de Caso: </a:t>
            </a:r>
            <a:r>
              <a:rPr sz="1800" b="1" spc="-20" dirty="0">
                <a:solidFill>
                  <a:srgbClr val="014470"/>
                </a:solidFill>
                <a:latin typeface="Calibri"/>
                <a:cs typeface="Calibri"/>
              </a:rPr>
              <a:t>Trissomia</a:t>
            </a:r>
            <a:r>
              <a:rPr sz="1800" b="1" spc="-15" dirty="0">
                <a:solidFill>
                  <a:srgbClr val="014470"/>
                </a:solidFill>
                <a:latin typeface="Calibri"/>
                <a:cs typeface="Calibri"/>
              </a:rPr>
              <a:t> Parcial</a:t>
            </a:r>
            <a:r>
              <a:rPr sz="1800" b="1" spc="375" dirty="0">
                <a:solidFill>
                  <a:srgbClr val="014470"/>
                </a:solidFill>
                <a:latin typeface="Calibri"/>
                <a:cs typeface="Calibri"/>
              </a:rPr>
              <a:t> </a:t>
            </a:r>
            <a:r>
              <a:rPr sz="1800" b="1" spc="-5" dirty="0">
                <a:solidFill>
                  <a:srgbClr val="014470"/>
                </a:solidFill>
                <a:latin typeface="Calibri"/>
                <a:cs typeface="Calibri"/>
              </a:rPr>
              <a:t>do </a:t>
            </a:r>
            <a:r>
              <a:rPr sz="1800" b="1" spc="-10" dirty="0">
                <a:solidFill>
                  <a:srgbClr val="014470"/>
                </a:solidFill>
                <a:latin typeface="Calibri"/>
                <a:cs typeface="Calibri"/>
              </a:rPr>
              <a:t>Cromossomo </a:t>
            </a:r>
            <a:r>
              <a:rPr sz="1800" b="1" dirty="0">
                <a:solidFill>
                  <a:srgbClr val="014470"/>
                </a:solidFill>
                <a:latin typeface="Calibri"/>
                <a:cs typeface="Calibri"/>
              </a:rPr>
              <a:t>8 e </a:t>
            </a:r>
            <a:r>
              <a:rPr sz="1800" b="1" spc="-10" dirty="0">
                <a:solidFill>
                  <a:srgbClr val="014470"/>
                </a:solidFill>
                <a:latin typeface="Calibri"/>
                <a:cs typeface="Calibri"/>
              </a:rPr>
              <a:t>Monossomia </a:t>
            </a:r>
            <a:r>
              <a:rPr sz="1800" b="1" spc="-15" dirty="0">
                <a:solidFill>
                  <a:srgbClr val="014470"/>
                </a:solidFill>
                <a:latin typeface="Calibri"/>
                <a:cs typeface="Calibri"/>
              </a:rPr>
              <a:t>Parcial </a:t>
            </a:r>
            <a:r>
              <a:rPr sz="1800" b="1" spc="-10" dirty="0">
                <a:solidFill>
                  <a:srgbClr val="014470"/>
                </a:solidFill>
                <a:latin typeface="Calibri"/>
                <a:cs typeface="Calibri"/>
              </a:rPr>
              <a:t> </a:t>
            </a:r>
            <a:r>
              <a:rPr sz="1800" b="1" spc="-5" dirty="0">
                <a:solidFill>
                  <a:srgbClr val="014470"/>
                </a:solidFill>
                <a:latin typeface="Calibri"/>
                <a:cs typeface="Calibri"/>
              </a:rPr>
              <a:t>do </a:t>
            </a:r>
            <a:r>
              <a:rPr sz="1800" b="1" spc="-10" dirty="0">
                <a:solidFill>
                  <a:srgbClr val="014470"/>
                </a:solidFill>
                <a:latin typeface="Calibri"/>
                <a:cs typeface="Calibri"/>
              </a:rPr>
              <a:t>Cromossomo </a:t>
            </a:r>
            <a:r>
              <a:rPr sz="1800" b="1" spc="-5" dirty="0">
                <a:solidFill>
                  <a:srgbClr val="014470"/>
                </a:solidFill>
                <a:latin typeface="Calibri"/>
                <a:cs typeface="Calibri"/>
              </a:rPr>
              <a:t>15 Secundárias </a:t>
            </a:r>
            <a:r>
              <a:rPr sz="1800" b="1" dirty="0">
                <a:solidFill>
                  <a:srgbClr val="014470"/>
                </a:solidFill>
                <a:latin typeface="Calibri"/>
                <a:cs typeface="Calibri"/>
              </a:rPr>
              <a:t>à uma </a:t>
            </a:r>
            <a:r>
              <a:rPr sz="1800" b="1" spc="-20" dirty="0">
                <a:solidFill>
                  <a:srgbClr val="014470"/>
                </a:solidFill>
                <a:latin typeface="Calibri"/>
                <a:cs typeface="Calibri"/>
              </a:rPr>
              <a:t>Translocação </a:t>
            </a:r>
            <a:r>
              <a:rPr sz="1800" b="1" spc="-10" dirty="0">
                <a:solidFill>
                  <a:srgbClr val="014470"/>
                </a:solidFill>
                <a:latin typeface="Calibri"/>
                <a:cs typeface="Calibri"/>
              </a:rPr>
              <a:t>Materna </a:t>
            </a:r>
            <a:r>
              <a:rPr sz="1800" b="1" dirty="0">
                <a:solidFill>
                  <a:srgbClr val="014470"/>
                </a:solidFill>
                <a:latin typeface="Calibri"/>
                <a:cs typeface="Calibri"/>
              </a:rPr>
              <a:t>em um </a:t>
            </a:r>
            <a:r>
              <a:rPr sz="1800" b="1" spc="-20" dirty="0">
                <a:solidFill>
                  <a:srgbClr val="014470"/>
                </a:solidFill>
                <a:latin typeface="Calibri"/>
                <a:cs typeface="Calibri"/>
              </a:rPr>
              <a:t>Feto </a:t>
            </a:r>
            <a:r>
              <a:rPr sz="1800" b="1" spc="-15" dirty="0">
                <a:solidFill>
                  <a:srgbClr val="014470"/>
                </a:solidFill>
                <a:latin typeface="Calibri"/>
                <a:cs typeface="Calibri"/>
              </a:rPr>
              <a:t> </a:t>
            </a:r>
            <a:r>
              <a:rPr sz="1800" b="1" spc="-10" dirty="0">
                <a:solidFill>
                  <a:srgbClr val="014470"/>
                </a:solidFill>
                <a:latin typeface="Calibri"/>
                <a:cs typeface="Calibri"/>
              </a:rPr>
              <a:t>Apresentando</a:t>
            </a:r>
            <a:r>
              <a:rPr sz="1800" b="1" spc="-35" dirty="0">
                <a:solidFill>
                  <a:srgbClr val="014470"/>
                </a:solidFill>
                <a:latin typeface="Calibri"/>
                <a:cs typeface="Calibri"/>
              </a:rPr>
              <a:t> </a:t>
            </a:r>
            <a:r>
              <a:rPr sz="1800" b="1" spc="-5" dirty="0">
                <a:solidFill>
                  <a:srgbClr val="014470"/>
                </a:solidFill>
                <a:latin typeface="Calibri"/>
                <a:cs typeface="Calibri"/>
              </a:rPr>
              <a:t>Hérnia</a:t>
            </a:r>
            <a:r>
              <a:rPr sz="1800" b="1" spc="-20" dirty="0">
                <a:solidFill>
                  <a:srgbClr val="014470"/>
                </a:solidFill>
                <a:latin typeface="Calibri"/>
                <a:cs typeface="Calibri"/>
              </a:rPr>
              <a:t> </a:t>
            </a:r>
            <a:r>
              <a:rPr sz="1800" b="1" spc="-10" dirty="0">
                <a:solidFill>
                  <a:srgbClr val="014470"/>
                </a:solidFill>
                <a:latin typeface="Calibri"/>
                <a:cs typeface="Calibri"/>
              </a:rPr>
              <a:t>Diafragmática</a:t>
            </a:r>
            <a:endParaRPr sz="18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400" dirty="0">
              <a:latin typeface="Calibri"/>
              <a:cs typeface="Calibri"/>
            </a:endParaRPr>
          </a:p>
          <a:p>
            <a:pPr marL="161290">
              <a:lnSpc>
                <a:spcPct val="100000"/>
              </a:lnSpc>
            </a:pPr>
            <a:r>
              <a:rPr sz="1800" b="1" spc="-20" dirty="0">
                <a:solidFill>
                  <a:srgbClr val="D77300"/>
                </a:solidFill>
                <a:latin typeface="Calibri"/>
                <a:cs typeface="Calibri"/>
              </a:rPr>
              <a:t>AUTORES</a:t>
            </a:r>
            <a:endParaRPr sz="18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900" dirty="0">
              <a:latin typeface="Calibri"/>
              <a:cs typeface="Calibri"/>
            </a:endParaRPr>
          </a:p>
          <a:p>
            <a:pPr marL="12700" marR="4911090">
              <a:lnSpc>
                <a:spcPct val="100000"/>
              </a:lnSpc>
            </a:pPr>
            <a:r>
              <a:rPr sz="1800" spc="-5" dirty="0">
                <a:solidFill>
                  <a:srgbClr val="014470"/>
                </a:solidFill>
                <a:latin typeface="Calibri"/>
                <a:cs typeface="Calibri"/>
              </a:rPr>
              <a:t>André</a:t>
            </a:r>
            <a:r>
              <a:rPr sz="1800" spc="-30" dirty="0">
                <a:solidFill>
                  <a:srgbClr val="014470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014470"/>
                </a:solidFill>
                <a:latin typeface="Calibri"/>
                <a:cs typeface="Calibri"/>
              </a:rPr>
              <a:t>Campos</a:t>
            </a:r>
            <a:r>
              <a:rPr sz="1800" spc="-35" dirty="0">
                <a:solidFill>
                  <a:srgbClr val="014470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014470"/>
                </a:solidFill>
                <a:latin typeface="Calibri"/>
                <a:cs typeface="Calibri"/>
              </a:rPr>
              <a:t>da</a:t>
            </a:r>
            <a:r>
              <a:rPr sz="1800" spc="-20" dirty="0">
                <a:solidFill>
                  <a:srgbClr val="014470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014470"/>
                </a:solidFill>
                <a:latin typeface="Calibri"/>
                <a:cs typeface="Calibri"/>
              </a:rPr>
              <a:t>Cunha </a:t>
            </a:r>
            <a:r>
              <a:rPr sz="1800" spc="-390" dirty="0">
                <a:solidFill>
                  <a:srgbClr val="014470"/>
                </a:solidFill>
                <a:latin typeface="Calibri"/>
                <a:cs typeface="Calibri"/>
              </a:rPr>
              <a:t> </a:t>
            </a:r>
            <a:endParaRPr lang="pt-BR" sz="1800" spc="-390" dirty="0" smtClean="0">
              <a:solidFill>
                <a:srgbClr val="014470"/>
              </a:solidFill>
              <a:latin typeface="Calibri"/>
              <a:cs typeface="Calibri"/>
            </a:endParaRPr>
          </a:p>
          <a:p>
            <a:pPr marL="12700" marR="4911090">
              <a:lnSpc>
                <a:spcPct val="100000"/>
              </a:lnSpc>
            </a:pPr>
            <a:r>
              <a:rPr lang="pt-BR" spc="-10" dirty="0">
                <a:solidFill>
                  <a:srgbClr val="014470"/>
                </a:solidFill>
                <a:cs typeface="Calibri"/>
              </a:rPr>
              <a:t>Bruna </a:t>
            </a:r>
            <a:r>
              <a:rPr lang="pt-BR" spc="-10" dirty="0" err="1">
                <a:solidFill>
                  <a:srgbClr val="014470"/>
                </a:solidFill>
                <a:cs typeface="Calibri"/>
              </a:rPr>
              <a:t>Dorini</a:t>
            </a:r>
            <a:r>
              <a:rPr lang="pt-BR" spc="-10" dirty="0">
                <a:solidFill>
                  <a:srgbClr val="014470"/>
                </a:solidFill>
                <a:cs typeface="Calibri"/>
              </a:rPr>
              <a:t> Vieira </a:t>
            </a:r>
            <a:r>
              <a:rPr sz="1800" spc="-10" dirty="0" smtClean="0">
                <a:solidFill>
                  <a:srgbClr val="014470"/>
                </a:solidFill>
                <a:latin typeface="Calibri"/>
                <a:cs typeface="Calibri"/>
              </a:rPr>
              <a:t>Eduardo</a:t>
            </a:r>
            <a:r>
              <a:rPr sz="1800" dirty="0" smtClean="0">
                <a:solidFill>
                  <a:srgbClr val="014470"/>
                </a:solidFill>
                <a:latin typeface="Calibri"/>
                <a:cs typeface="Calibri"/>
              </a:rPr>
              <a:t> </a:t>
            </a:r>
            <a:r>
              <a:rPr sz="1800" spc="-10" dirty="0">
                <a:solidFill>
                  <a:srgbClr val="014470"/>
                </a:solidFill>
                <a:latin typeface="Calibri"/>
                <a:cs typeface="Calibri"/>
              </a:rPr>
              <a:t>Sartori</a:t>
            </a:r>
            <a:r>
              <a:rPr sz="1800" spc="-5" dirty="0">
                <a:solidFill>
                  <a:srgbClr val="014470"/>
                </a:solidFill>
                <a:latin typeface="Calibri"/>
                <a:cs typeface="Calibri"/>
              </a:rPr>
              <a:t> </a:t>
            </a:r>
            <a:r>
              <a:rPr sz="1800" spc="-15" dirty="0">
                <a:solidFill>
                  <a:srgbClr val="014470"/>
                </a:solidFill>
                <a:latin typeface="Calibri"/>
                <a:cs typeface="Calibri"/>
              </a:rPr>
              <a:t>Parise </a:t>
            </a:r>
            <a:r>
              <a:rPr sz="1800" spc="-10" dirty="0">
                <a:solidFill>
                  <a:srgbClr val="014470"/>
                </a:solidFill>
                <a:latin typeface="Calibri"/>
                <a:cs typeface="Calibri"/>
              </a:rPr>
              <a:t> Felipe</a:t>
            </a:r>
            <a:r>
              <a:rPr sz="1800" spc="10" dirty="0">
                <a:solidFill>
                  <a:srgbClr val="014470"/>
                </a:solidFill>
                <a:latin typeface="Calibri"/>
                <a:cs typeface="Calibri"/>
              </a:rPr>
              <a:t> </a:t>
            </a:r>
            <a:r>
              <a:rPr sz="1800" spc="-10" dirty="0" err="1" smtClean="0">
                <a:solidFill>
                  <a:srgbClr val="014470"/>
                </a:solidFill>
                <a:latin typeface="Calibri"/>
                <a:cs typeface="Calibri"/>
              </a:rPr>
              <a:t>Nata</a:t>
            </a:r>
            <a:r>
              <a:rPr lang="pt-BR" sz="1800" spc="-10" dirty="0" smtClean="0">
                <a:solidFill>
                  <a:srgbClr val="014470"/>
                </a:solidFill>
                <a:latin typeface="Calibri"/>
                <a:cs typeface="Calibri"/>
              </a:rPr>
              <a:t>n</a:t>
            </a:r>
            <a:r>
              <a:rPr sz="1800" dirty="0" smtClean="0">
                <a:solidFill>
                  <a:srgbClr val="014470"/>
                </a:solidFill>
                <a:latin typeface="Calibri"/>
                <a:cs typeface="Calibri"/>
              </a:rPr>
              <a:t> </a:t>
            </a:r>
            <a:r>
              <a:rPr sz="1800" spc="-15" dirty="0">
                <a:solidFill>
                  <a:srgbClr val="014470"/>
                </a:solidFill>
                <a:latin typeface="Calibri"/>
                <a:cs typeface="Calibri"/>
              </a:rPr>
              <a:t>Sostizzo </a:t>
            </a:r>
            <a:r>
              <a:rPr sz="1800" spc="-10" dirty="0">
                <a:solidFill>
                  <a:srgbClr val="014470"/>
                </a:solidFill>
                <a:latin typeface="Calibri"/>
                <a:cs typeface="Calibri"/>
              </a:rPr>
              <a:t> Felipe</a:t>
            </a:r>
            <a:r>
              <a:rPr sz="1800" spc="5" dirty="0">
                <a:solidFill>
                  <a:srgbClr val="014470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014470"/>
                </a:solidFill>
                <a:latin typeface="Calibri"/>
                <a:cs typeface="Calibri"/>
              </a:rPr>
              <a:t>Gerhardt </a:t>
            </a:r>
            <a:r>
              <a:rPr sz="1800" spc="-15" dirty="0" err="1" smtClean="0">
                <a:solidFill>
                  <a:srgbClr val="014470"/>
                </a:solidFill>
                <a:latin typeface="Calibri"/>
                <a:cs typeface="Calibri"/>
              </a:rPr>
              <a:t>Roos</a:t>
            </a:r>
            <a:endParaRPr lang="pt-BR" sz="1800" spc="-15" dirty="0" smtClean="0">
              <a:solidFill>
                <a:srgbClr val="014470"/>
              </a:solidFill>
              <a:latin typeface="Calibri"/>
              <a:cs typeface="Calibri"/>
            </a:endParaRPr>
          </a:p>
          <a:p>
            <a:pPr marL="12700" marR="4911090">
              <a:lnSpc>
                <a:spcPct val="100000"/>
              </a:lnSpc>
            </a:pPr>
            <a:r>
              <a:rPr lang="pt-BR" spc="-15" dirty="0">
                <a:solidFill>
                  <a:srgbClr val="014470"/>
                </a:solidFill>
                <a:cs typeface="Calibri"/>
              </a:rPr>
              <a:t>Gabriel </a:t>
            </a:r>
            <a:r>
              <a:rPr lang="pt-BR" spc="-15" dirty="0" err="1">
                <a:solidFill>
                  <a:srgbClr val="014470"/>
                </a:solidFill>
                <a:cs typeface="Calibri"/>
              </a:rPr>
              <a:t>Seroiska</a:t>
            </a:r>
            <a:endParaRPr lang="pt-BR" sz="1800" spc="-15" dirty="0" smtClean="0">
              <a:solidFill>
                <a:srgbClr val="014470"/>
              </a:solidFill>
              <a:latin typeface="Calibri"/>
              <a:cs typeface="Calibri"/>
            </a:endParaRPr>
          </a:p>
          <a:p>
            <a:pPr marL="12700" marR="4911090">
              <a:lnSpc>
                <a:spcPct val="100000"/>
              </a:lnSpc>
            </a:pPr>
            <a:endParaRPr sz="1800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84047" y="2744977"/>
            <a:ext cx="11430000" cy="1631950"/>
          </a:xfrm>
          <a:prstGeom prst="rect">
            <a:avLst/>
          </a:prstGeom>
          <a:solidFill>
            <a:srgbClr val="014470"/>
          </a:solidFill>
        </p:spPr>
        <p:txBody>
          <a:bodyPr vert="horz" wrap="square" lIns="0" tIns="39370" rIns="0" bIns="0" rtlCol="0">
            <a:spAutoFit/>
          </a:bodyPr>
          <a:lstStyle/>
          <a:p>
            <a:pPr marL="433705" indent="-343535" algn="just">
              <a:lnSpc>
                <a:spcPts val="2370"/>
              </a:lnSpc>
              <a:spcBef>
                <a:spcPts val="310"/>
              </a:spcBef>
              <a:buChar char="•"/>
              <a:tabLst>
                <a:tab pos="434340" algn="l"/>
              </a:tabLst>
            </a:pPr>
            <a:r>
              <a:rPr sz="2000" dirty="0">
                <a:solidFill>
                  <a:srgbClr val="FFFFFF"/>
                </a:solidFill>
                <a:latin typeface="Arial MT"/>
                <a:cs typeface="Arial MT"/>
              </a:rPr>
              <a:t>A</a:t>
            </a:r>
            <a:r>
              <a:rPr sz="2000" spc="36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000" spc="-5" dirty="0">
                <a:solidFill>
                  <a:srgbClr val="FFFFFF"/>
                </a:solidFill>
                <a:latin typeface="Arial MT"/>
                <a:cs typeface="Arial MT"/>
              </a:rPr>
              <a:t>hérnia</a:t>
            </a:r>
            <a:r>
              <a:rPr sz="2000" spc="47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000" dirty="0">
                <a:solidFill>
                  <a:srgbClr val="FFFFFF"/>
                </a:solidFill>
                <a:latin typeface="Arial MT"/>
                <a:cs typeface="Arial MT"/>
              </a:rPr>
              <a:t>diafragmática</a:t>
            </a:r>
            <a:r>
              <a:rPr sz="2000" spc="459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000" dirty="0">
                <a:solidFill>
                  <a:srgbClr val="FFFFFF"/>
                </a:solidFill>
                <a:latin typeface="Arial MT"/>
                <a:cs typeface="Arial MT"/>
              </a:rPr>
              <a:t>é</a:t>
            </a:r>
            <a:r>
              <a:rPr sz="2000" spc="47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000" spc="-5" dirty="0">
                <a:solidFill>
                  <a:srgbClr val="FFFFFF"/>
                </a:solidFill>
                <a:latin typeface="Arial MT"/>
                <a:cs typeface="Arial MT"/>
              </a:rPr>
              <a:t>considerada</a:t>
            </a:r>
            <a:r>
              <a:rPr sz="2000" spc="48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000" dirty="0">
                <a:solidFill>
                  <a:srgbClr val="FFFFFF"/>
                </a:solidFill>
                <a:latin typeface="Arial MT"/>
                <a:cs typeface="Arial MT"/>
              </a:rPr>
              <a:t>uma</a:t>
            </a:r>
            <a:r>
              <a:rPr sz="2000" spc="48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000" spc="-5" dirty="0">
                <a:solidFill>
                  <a:srgbClr val="FFFFFF"/>
                </a:solidFill>
                <a:latin typeface="Arial MT"/>
                <a:cs typeface="Arial MT"/>
              </a:rPr>
              <a:t>malformação</a:t>
            </a:r>
            <a:r>
              <a:rPr sz="2000" spc="48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000" dirty="0">
                <a:solidFill>
                  <a:srgbClr val="FFFFFF"/>
                </a:solidFill>
                <a:latin typeface="Arial MT"/>
                <a:cs typeface="Arial MT"/>
              </a:rPr>
              <a:t>maior</a:t>
            </a:r>
            <a:r>
              <a:rPr sz="2000" spc="46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000" dirty="0">
                <a:solidFill>
                  <a:srgbClr val="FFFFFF"/>
                </a:solidFill>
                <a:latin typeface="Arial MT"/>
                <a:cs typeface="Arial MT"/>
              </a:rPr>
              <a:t>grave</a:t>
            </a:r>
            <a:r>
              <a:rPr sz="2000" spc="47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000" spc="-5" dirty="0">
                <a:solidFill>
                  <a:srgbClr val="FFFFFF"/>
                </a:solidFill>
                <a:latin typeface="Arial MT"/>
                <a:cs typeface="Arial MT"/>
              </a:rPr>
              <a:t>associada</a:t>
            </a:r>
            <a:r>
              <a:rPr sz="2000" spc="48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000" dirty="0">
                <a:solidFill>
                  <a:srgbClr val="FFFFFF"/>
                </a:solidFill>
                <a:latin typeface="Arial MT"/>
                <a:cs typeface="Arial MT"/>
              </a:rPr>
              <a:t>a</a:t>
            </a:r>
            <a:r>
              <a:rPr sz="2000" spc="484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000" spc="-5" dirty="0">
                <a:solidFill>
                  <a:srgbClr val="FFFFFF"/>
                </a:solidFill>
                <a:latin typeface="Arial MT"/>
                <a:cs typeface="Arial MT"/>
              </a:rPr>
              <a:t>inúmeras</a:t>
            </a:r>
            <a:endParaRPr sz="2000">
              <a:latin typeface="Arial MT"/>
              <a:cs typeface="Arial MT"/>
            </a:endParaRPr>
          </a:p>
          <a:p>
            <a:pPr marL="433705" algn="just">
              <a:lnSpc>
                <a:spcPts val="2370"/>
              </a:lnSpc>
            </a:pPr>
            <a:r>
              <a:rPr sz="2000" dirty="0">
                <a:solidFill>
                  <a:srgbClr val="FFFFFF"/>
                </a:solidFill>
                <a:latin typeface="Arial MT"/>
                <a:cs typeface="Arial MT"/>
              </a:rPr>
              <a:t>condições</a:t>
            </a:r>
            <a:r>
              <a:rPr sz="2000" spc="-3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000" dirty="0">
                <a:solidFill>
                  <a:srgbClr val="FFFFFF"/>
                </a:solidFill>
                <a:latin typeface="Arial MT"/>
                <a:cs typeface="Arial MT"/>
              </a:rPr>
              <a:t>genéticas,</a:t>
            </a:r>
            <a:r>
              <a:rPr sz="2000" spc="-4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000" dirty="0">
                <a:solidFill>
                  <a:srgbClr val="FFFFFF"/>
                </a:solidFill>
                <a:latin typeface="Arial MT"/>
                <a:cs typeface="Arial MT"/>
              </a:rPr>
              <a:t>como</a:t>
            </a:r>
            <a:r>
              <a:rPr sz="2000" spc="-2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000" dirty="0">
                <a:solidFill>
                  <a:srgbClr val="FFFFFF"/>
                </a:solidFill>
                <a:latin typeface="Arial MT"/>
                <a:cs typeface="Arial MT"/>
              </a:rPr>
              <a:t>as</a:t>
            </a:r>
            <a:r>
              <a:rPr sz="2000" spc="-1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000" dirty="0">
                <a:solidFill>
                  <a:srgbClr val="FFFFFF"/>
                </a:solidFill>
                <a:latin typeface="Arial MT"/>
                <a:cs typeface="Arial MT"/>
              </a:rPr>
              <a:t>síndromes</a:t>
            </a:r>
            <a:r>
              <a:rPr sz="2000" spc="-4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000" dirty="0">
                <a:solidFill>
                  <a:srgbClr val="FFFFFF"/>
                </a:solidFill>
                <a:latin typeface="Arial MT"/>
                <a:cs typeface="Arial MT"/>
              </a:rPr>
              <a:t>de</a:t>
            </a:r>
            <a:r>
              <a:rPr sz="2000" spc="-1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000" dirty="0">
                <a:solidFill>
                  <a:srgbClr val="FFFFFF"/>
                </a:solidFill>
                <a:latin typeface="Arial MT"/>
                <a:cs typeface="Arial MT"/>
              </a:rPr>
              <a:t>Fryns</a:t>
            </a:r>
            <a:r>
              <a:rPr sz="2000" spc="-1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000" dirty="0">
                <a:solidFill>
                  <a:srgbClr val="FFFFFF"/>
                </a:solidFill>
                <a:latin typeface="Arial MT"/>
                <a:cs typeface="Arial MT"/>
              </a:rPr>
              <a:t>e</a:t>
            </a:r>
            <a:r>
              <a:rPr sz="2000" spc="-1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000" dirty="0">
                <a:solidFill>
                  <a:srgbClr val="FFFFFF"/>
                </a:solidFill>
                <a:latin typeface="Arial MT"/>
                <a:cs typeface="Arial MT"/>
              </a:rPr>
              <a:t>de Pallister-Killian.</a:t>
            </a:r>
            <a:endParaRPr sz="2000">
              <a:latin typeface="Arial MT"/>
              <a:cs typeface="Arial MT"/>
            </a:endParaRPr>
          </a:p>
          <a:p>
            <a:pPr marL="433705" marR="81280" indent="-342900" algn="just">
              <a:lnSpc>
                <a:spcPct val="98700"/>
              </a:lnSpc>
              <a:spcBef>
                <a:spcPts val="95"/>
              </a:spcBef>
              <a:buChar char="•"/>
              <a:tabLst>
                <a:tab pos="434340" algn="l"/>
              </a:tabLst>
            </a:pPr>
            <a:r>
              <a:rPr sz="2000" dirty="0">
                <a:solidFill>
                  <a:srgbClr val="FFFFFF"/>
                </a:solidFill>
                <a:latin typeface="Arial MT"/>
                <a:cs typeface="Arial MT"/>
              </a:rPr>
              <a:t>Nosso </a:t>
            </a:r>
            <a:r>
              <a:rPr sz="2000" spc="-5" dirty="0">
                <a:solidFill>
                  <a:srgbClr val="FFFFFF"/>
                </a:solidFill>
                <a:latin typeface="Arial MT"/>
                <a:cs typeface="Arial MT"/>
              </a:rPr>
              <a:t>objetivo </a:t>
            </a:r>
            <a:r>
              <a:rPr sz="2000" dirty="0">
                <a:solidFill>
                  <a:srgbClr val="FFFFFF"/>
                </a:solidFill>
                <a:latin typeface="Arial MT"/>
                <a:cs typeface="Arial MT"/>
              </a:rPr>
              <a:t>foi </a:t>
            </a:r>
            <a:r>
              <a:rPr sz="2000" spc="-5" dirty="0">
                <a:solidFill>
                  <a:srgbClr val="FFFFFF"/>
                </a:solidFill>
                <a:latin typeface="Arial MT"/>
                <a:cs typeface="Arial MT"/>
              </a:rPr>
              <a:t>relatar </a:t>
            </a:r>
            <a:r>
              <a:rPr sz="2000" dirty="0">
                <a:solidFill>
                  <a:srgbClr val="FFFFFF"/>
                </a:solidFill>
                <a:latin typeface="Arial MT"/>
                <a:cs typeface="Arial MT"/>
              </a:rPr>
              <a:t>o diagnóstico de </a:t>
            </a:r>
            <a:r>
              <a:rPr sz="2000" spc="-5" dirty="0">
                <a:solidFill>
                  <a:srgbClr val="FFFFFF"/>
                </a:solidFill>
                <a:latin typeface="Arial MT"/>
                <a:cs typeface="Arial MT"/>
              </a:rPr>
              <a:t>hérnia </a:t>
            </a:r>
            <a:r>
              <a:rPr sz="2000" dirty="0">
                <a:solidFill>
                  <a:srgbClr val="FFFFFF"/>
                </a:solidFill>
                <a:latin typeface="Arial MT"/>
                <a:cs typeface="Arial MT"/>
              </a:rPr>
              <a:t>diafragmática através do ultrassom e da </a:t>
            </a:r>
            <a:r>
              <a:rPr sz="2000" spc="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000" dirty="0">
                <a:solidFill>
                  <a:srgbClr val="FFFFFF"/>
                </a:solidFill>
                <a:latin typeface="Arial MT"/>
                <a:cs typeface="Arial MT"/>
              </a:rPr>
              <a:t>ressonância magnética (RM) </a:t>
            </a:r>
            <a:r>
              <a:rPr sz="2000" spc="-5" dirty="0">
                <a:solidFill>
                  <a:srgbClr val="FFFFFF"/>
                </a:solidFill>
                <a:latin typeface="Arial MT"/>
                <a:cs typeface="Arial MT"/>
              </a:rPr>
              <a:t>em um </a:t>
            </a:r>
            <a:r>
              <a:rPr sz="2000" spc="-10" dirty="0">
                <a:solidFill>
                  <a:srgbClr val="FFFFFF"/>
                </a:solidFill>
                <a:latin typeface="Arial MT"/>
                <a:cs typeface="Arial MT"/>
              </a:rPr>
              <a:t>feto </a:t>
            </a:r>
            <a:r>
              <a:rPr sz="2000" spc="-5" dirty="0">
                <a:solidFill>
                  <a:srgbClr val="FFFFFF"/>
                </a:solidFill>
                <a:latin typeface="Arial MT"/>
                <a:cs typeface="Arial MT"/>
              </a:rPr>
              <a:t>portador </a:t>
            </a:r>
            <a:r>
              <a:rPr sz="2000" dirty="0">
                <a:solidFill>
                  <a:srgbClr val="FFFFFF"/>
                </a:solidFill>
                <a:latin typeface="Arial MT"/>
                <a:cs typeface="Arial MT"/>
              </a:rPr>
              <a:t>de </a:t>
            </a:r>
            <a:r>
              <a:rPr sz="2000" spc="-5" dirty="0">
                <a:solidFill>
                  <a:srgbClr val="FFFFFF"/>
                </a:solidFill>
                <a:latin typeface="Arial MT"/>
                <a:cs typeface="Arial MT"/>
              </a:rPr>
              <a:t>uma </a:t>
            </a:r>
            <a:r>
              <a:rPr sz="2000" dirty="0">
                <a:solidFill>
                  <a:srgbClr val="FFFFFF"/>
                </a:solidFill>
                <a:latin typeface="Arial MT"/>
                <a:cs typeface="Arial MT"/>
              </a:rPr>
              <a:t>cromossomopatia </a:t>
            </a:r>
            <a:r>
              <a:rPr sz="2000" spc="-5" dirty="0">
                <a:solidFill>
                  <a:srgbClr val="FFFFFF"/>
                </a:solidFill>
                <a:latin typeface="Arial MT"/>
                <a:cs typeface="Arial MT"/>
              </a:rPr>
              <a:t>secundária </a:t>
            </a:r>
            <a:r>
              <a:rPr sz="2000" dirty="0">
                <a:solidFill>
                  <a:srgbClr val="FFFFFF"/>
                </a:solidFill>
                <a:latin typeface="Arial MT"/>
                <a:cs typeface="Arial MT"/>
              </a:rPr>
              <a:t>à </a:t>
            </a:r>
            <a:r>
              <a:rPr sz="2000" spc="-5" dirty="0">
                <a:solidFill>
                  <a:srgbClr val="FFFFFF"/>
                </a:solidFill>
                <a:latin typeface="Arial MT"/>
                <a:cs typeface="Arial MT"/>
              </a:rPr>
              <a:t>uma </a:t>
            </a:r>
            <a:r>
              <a:rPr sz="2000" dirty="0">
                <a:solidFill>
                  <a:srgbClr val="FFFFFF"/>
                </a:solidFill>
                <a:latin typeface="Arial MT"/>
                <a:cs typeface="Arial MT"/>
              </a:rPr>
              <a:t> translocação</a:t>
            </a:r>
            <a:r>
              <a:rPr sz="2000" spc="-4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000" dirty="0">
                <a:solidFill>
                  <a:srgbClr val="FFFFFF"/>
                </a:solidFill>
                <a:latin typeface="Arial MT"/>
                <a:cs typeface="Arial MT"/>
              </a:rPr>
              <a:t>materna.</a:t>
            </a:r>
            <a:endParaRPr sz="2000">
              <a:latin typeface="Arial MT"/>
              <a:cs typeface="Arial MT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684521" y="2331466"/>
            <a:ext cx="2832100" cy="414020"/>
          </a:xfrm>
          <a:prstGeom prst="rect">
            <a:avLst/>
          </a:prstGeom>
          <a:solidFill>
            <a:srgbClr val="EC7C30"/>
          </a:solidFill>
        </p:spPr>
        <p:txBody>
          <a:bodyPr vert="horz" wrap="square" lIns="0" tIns="38100" rIns="0" bIns="0" rtlCol="0">
            <a:spAutoFit/>
          </a:bodyPr>
          <a:lstStyle/>
          <a:p>
            <a:pPr marL="111125">
              <a:lnSpc>
                <a:spcPct val="100000"/>
              </a:lnSpc>
              <a:spcBef>
                <a:spcPts val="300"/>
              </a:spcBef>
            </a:pPr>
            <a:r>
              <a:rPr sz="2000" dirty="0">
                <a:solidFill>
                  <a:srgbClr val="FFFFFF"/>
                </a:solidFill>
                <a:latin typeface="Arial MT"/>
                <a:cs typeface="Arial MT"/>
              </a:rPr>
              <a:t>Introdução</a:t>
            </a:r>
            <a:r>
              <a:rPr sz="2000" spc="-7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000" dirty="0">
                <a:solidFill>
                  <a:srgbClr val="FFFFFF"/>
                </a:solidFill>
                <a:latin typeface="Arial MT"/>
                <a:cs typeface="Arial MT"/>
              </a:rPr>
              <a:t>e</a:t>
            </a:r>
            <a:r>
              <a:rPr sz="2000" spc="-2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000" dirty="0">
                <a:solidFill>
                  <a:srgbClr val="FFFFFF"/>
                </a:solidFill>
                <a:latin typeface="Arial MT"/>
                <a:cs typeface="Arial MT"/>
              </a:rPr>
              <a:t>Objetivos:</a:t>
            </a:r>
            <a:endParaRPr sz="200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396240" y="2087879"/>
            <a:ext cx="11399520" cy="2955290"/>
            <a:chOff x="396240" y="2087879"/>
            <a:chExt cx="11399520" cy="2955290"/>
          </a:xfrm>
        </p:grpSpPr>
        <p:sp>
          <p:nvSpPr>
            <p:cNvPr id="3" name="object 3"/>
            <p:cNvSpPr/>
            <p:nvPr/>
          </p:nvSpPr>
          <p:spPr>
            <a:xfrm>
              <a:off x="396240" y="2488691"/>
              <a:ext cx="11399520" cy="2554605"/>
            </a:xfrm>
            <a:custGeom>
              <a:avLst/>
              <a:gdLst/>
              <a:ahLst/>
              <a:cxnLst/>
              <a:rect l="l" t="t" r="r" b="b"/>
              <a:pathLst>
                <a:path w="11399520" h="2554604">
                  <a:moveTo>
                    <a:pt x="11399520" y="0"/>
                  </a:moveTo>
                  <a:lnTo>
                    <a:pt x="0" y="0"/>
                  </a:lnTo>
                  <a:lnTo>
                    <a:pt x="0" y="2554223"/>
                  </a:lnTo>
                  <a:lnTo>
                    <a:pt x="11399520" y="2554223"/>
                  </a:lnTo>
                  <a:lnTo>
                    <a:pt x="11399520" y="0"/>
                  </a:lnTo>
                  <a:close/>
                </a:path>
              </a:pathLst>
            </a:custGeom>
            <a:solidFill>
              <a:srgbClr val="01447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4885943" y="2087879"/>
              <a:ext cx="2420620" cy="401320"/>
            </a:xfrm>
            <a:custGeom>
              <a:avLst/>
              <a:gdLst/>
              <a:ahLst/>
              <a:cxnLst/>
              <a:rect l="l" t="t" r="r" b="b"/>
              <a:pathLst>
                <a:path w="2420620" h="401319">
                  <a:moveTo>
                    <a:pt x="2420111" y="0"/>
                  </a:moveTo>
                  <a:lnTo>
                    <a:pt x="0" y="0"/>
                  </a:lnTo>
                  <a:lnTo>
                    <a:pt x="0" y="400812"/>
                  </a:lnTo>
                  <a:lnTo>
                    <a:pt x="2420111" y="400812"/>
                  </a:lnTo>
                  <a:lnTo>
                    <a:pt x="2420111" y="0"/>
                  </a:lnTo>
                  <a:close/>
                </a:path>
              </a:pathLst>
            </a:custGeom>
            <a:solidFill>
              <a:srgbClr val="D773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" name="object 5"/>
          <p:cNvSpPr txBox="1"/>
          <p:nvPr/>
        </p:nvSpPr>
        <p:spPr>
          <a:xfrm>
            <a:off x="475589" y="2003413"/>
            <a:ext cx="11243945" cy="2976880"/>
          </a:xfrm>
          <a:prstGeom prst="rect">
            <a:avLst/>
          </a:prstGeom>
        </p:spPr>
        <p:txBody>
          <a:bodyPr vert="horz" wrap="square" lIns="0" tIns="116205" rIns="0" bIns="0" rtlCol="0">
            <a:spAutoFit/>
          </a:bodyPr>
          <a:lstStyle/>
          <a:p>
            <a:pPr marL="4510405">
              <a:lnSpc>
                <a:spcPct val="100000"/>
              </a:lnSpc>
              <a:spcBef>
                <a:spcPts val="915"/>
              </a:spcBef>
            </a:pPr>
            <a:r>
              <a:rPr sz="2000" dirty="0">
                <a:solidFill>
                  <a:srgbClr val="FFFFFF"/>
                </a:solidFill>
                <a:latin typeface="Arial MT"/>
                <a:cs typeface="Arial MT"/>
              </a:rPr>
              <a:t>Descrição</a:t>
            </a:r>
            <a:r>
              <a:rPr sz="2000" spc="-6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000" dirty="0">
                <a:solidFill>
                  <a:srgbClr val="FFFFFF"/>
                </a:solidFill>
                <a:latin typeface="Arial MT"/>
                <a:cs typeface="Arial MT"/>
              </a:rPr>
              <a:t>do</a:t>
            </a:r>
            <a:r>
              <a:rPr sz="2000" spc="-1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000" dirty="0">
                <a:solidFill>
                  <a:srgbClr val="FFFFFF"/>
                </a:solidFill>
                <a:latin typeface="Arial MT"/>
                <a:cs typeface="Arial MT"/>
              </a:rPr>
              <a:t>Caso:</a:t>
            </a:r>
            <a:endParaRPr sz="2000">
              <a:latin typeface="Arial MT"/>
              <a:cs typeface="Arial MT"/>
            </a:endParaRPr>
          </a:p>
          <a:p>
            <a:pPr marL="354965" marR="7620" indent="-342900">
              <a:lnSpc>
                <a:spcPct val="100000"/>
              </a:lnSpc>
              <a:spcBef>
                <a:spcPts val="815"/>
              </a:spcBef>
              <a:buChar char="•"/>
              <a:tabLst>
                <a:tab pos="354965" algn="l"/>
                <a:tab pos="355600" algn="l"/>
              </a:tabLst>
            </a:pPr>
            <a:r>
              <a:rPr sz="2000" dirty="0">
                <a:solidFill>
                  <a:srgbClr val="FFFFFF"/>
                </a:solidFill>
                <a:latin typeface="Arial MT"/>
                <a:cs typeface="Arial MT"/>
              </a:rPr>
              <a:t>Uma</a:t>
            </a:r>
            <a:r>
              <a:rPr sz="2000" spc="29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000" spc="-5" dirty="0">
                <a:solidFill>
                  <a:srgbClr val="FFFFFF"/>
                </a:solidFill>
                <a:latin typeface="Arial MT"/>
                <a:cs typeface="Arial MT"/>
              </a:rPr>
              <a:t>gestante,</a:t>
            </a:r>
            <a:r>
              <a:rPr sz="2000" spc="28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000" dirty="0">
                <a:solidFill>
                  <a:srgbClr val="FFFFFF"/>
                </a:solidFill>
                <a:latin typeface="Arial MT"/>
                <a:cs typeface="Arial MT"/>
              </a:rPr>
              <a:t>de</a:t>
            </a:r>
            <a:r>
              <a:rPr sz="2000" spc="29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000" dirty="0">
                <a:solidFill>
                  <a:srgbClr val="FFFFFF"/>
                </a:solidFill>
                <a:latin typeface="Arial MT"/>
                <a:cs typeface="Arial MT"/>
              </a:rPr>
              <a:t>34</a:t>
            </a:r>
            <a:r>
              <a:rPr sz="2000" spc="29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000" spc="-5" dirty="0">
                <a:solidFill>
                  <a:srgbClr val="FFFFFF"/>
                </a:solidFill>
                <a:latin typeface="Arial MT"/>
                <a:cs typeface="Arial MT"/>
              </a:rPr>
              <a:t>anos,</a:t>
            </a:r>
            <a:r>
              <a:rPr sz="2000" spc="28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000" dirty="0">
                <a:solidFill>
                  <a:srgbClr val="FFFFFF"/>
                </a:solidFill>
                <a:latin typeface="Arial MT"/>
                <a:cs typeface="Arial MT"/>
              </a:rPr>
              <a:t>veio</a:t>
            </a:r>
            <a:r>
              <a:rPr sz="2000" spc="28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000" dirty="0">
                <a:solidFill>
                  <a:srgbClr val="FFFFFF"/>
                </a:solidFill>
                <a:latin typeface="Arial MT"/>
                <a:cs typeface="Arial MT"/>
              </a:rPr>
              <a:t>encaminhada</a:t>
            </a:r>
            <a:r>
              <a:rPr sz="2000" spc="28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000" dirty="0">
                <a:solidFill>
                  <a:srgbClr val="FFFFFF"/>
                </a:solidFill>
                <a:latin typeface="Arial MT"/>
                <a:cs typeface="Arial MT"/>
              </a:rPr>
              <a:t>com</a:t>
            </a:r>
            <a:r>
              <a:rPr sz="2000" spc="28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000" dirty="0">
                <a:solidFill>
                  <a:srgbClr val="FFFFFF"/>
                </a:solidFill>
                <a:latin typeface="Arial MT"/>
                <a:cs typeface="Arial MT"/>
              </a:rPr>
              <a:t>28</a:t>
            </a:r>
            <a:r>
              <a:rPr sz="2000" spc="29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000" dirty="0">
                <a:solidFill>
                  <a:srgbClr val="FFFFFF"/>
                </a:solidFill>
                <a:latin typeface="Arial MT"/>
                <a:cs typeface="Arial MT"/>
              </a:rPr>
              <a:t>semanas</a:t>
            </a:r>
            <a:r>
              <a:rPr sz="2000" spc="29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000" dirty="0">
                <a:solidFill>
                  <a:srgbClr val="FFFFFF"/>
                </a:solidFill>
                <a:latin typeface="Arial MT"/>
                <a:cs typeface="Arial MT"/>
              </a:rPr>
              <a:t>devido</a:t>
            </a:r>
            <a:r>
              <a:rPr sz="2000" spc="28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000" dirty="0">
                <a:solidFill>
                  <a:srgbClr val="FFFFFF"/>
                </a:solidFill>
                <a:latin typeface="Arial MT"/>
                <a:cs typeface="Arial MT"/>
              </a:rPr>
              <a:t>a</a:t>
            </a:r>
            <a:r>
              <a:rPr sz="2000" spc="27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000" dirty="0">
                <a:solidFill>
                  <a:srgbClr val="FFFFFF"/>
                </a:solidFill>
                <a:latin typeface="Arial MT"/>
                <a:cs typeface="Arial MT"/>
              </a:rPr>
              <a:t>um</a:t>
            </a:r>
            <a:r>
              <a:rPr sz="2000" spc="28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000" spc="-5" dirty="0">
                <a:solidFill>
                  <a:srgbClr val="FFFFFF"/>
                </a:solidFill>
                <a:latin typeface="Arial MT"/>
                <a:cs typeface="Arial MT"/>
              </a:rPr>
              <a:t>ultrassom</a:t>
            </a:r>
            <a:r>
              <a:rPr sz="2000" spc="27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000" spc="-5" dirty="0">
                <a:solidFill>
                  <a:srgbClr val="FFFFFF"/>
                </a:solidFill>
                <a:latin typeface="Arial MT"/>
                <a:cs typeface="Arial MT"/>
              </a:rPr>
              <a:t>fetal </a:t>
            </a:r>
            <a:r>
              <a:rPr sz="2000" spc="-54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000" dirty="0">
                <a:solidFill>
                  <a:srgbClr val="FFFFFF"/>
                </a:solidFill>
                <a:latin typeface="Arial MT"/>
                <a:cs typeface="Arial MT"/>
              </a:rPr>
              <a:t>indicando</a:t>
            </a:r>
            <a:r>
              <a:rPr sz="2000" spc="-3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000" dirty="0">
                <a:solidFill>
                  <a:srgbClr val="FFFFFF"/>
                </a:solidFill>
                <a:latin typeface="Arial MT"/>
                <a:cs typeface="Arial MT"/>
              </a:rPr>
              <a:t>ventriculomegalia</a:t>
            </a:r>
            <a:r>
              <a:rPr sz="2000" spc="-2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000" dirty="0">
                <a:solidFill>
                  <a:srgbClr val="FFFFFF"/>
                </a:solidFill>
                <a:latin typeface="Arial MT"/>
                <a:cs typeface="Arial MT"/>
              </a:rPr>
              <a:t>e</a:t>
            </a:r>
            <a:r>
              <a:rPr sz="2000" spc="-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000" dirty="0">
                <a:solidFill>
                  <a:srgbClr val="FFFFFF"/>
                </a:solidFill>
                <a:latin typeface="Arial MT"/>
                <a:cs typeface="Arial MT"/>
              </a:rPr>
              <a:t>hérnia</a:t>
            </a:r>
            <a:r>
              <a:rPr sz="2000" spc="-2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000" dirty="0">
                <a:solidFill>
                  <a:srgbClr val="FFFFFF"/>
                </a:solidFill>
                <a:latin typeface="Arial MT"/>
                <a:cs typeface="Arial MT"/>
              </a:rPr>
              <a:t>diafragmática</a:t>
            </a:r>
            <a:r>
              <a:rPr sz="2000" spc="-3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000" dirty="0">
                <a:solidFill>
                  <a:srgbClr val="FFFFFF"/>
                </a:solidFill>
                <a:latin typeface="Arial MT"/>
                <a:cs typeface="Arial MT"/>
              </a:rPr>
              <a:t>à</a:t>
            </a:r>
            <a:r>
              <a:rPr sz="2000" spc="-1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000" dirty="0">
                <a:solidFill>
                  <a:srgbClr val="FFFFFF"/>
                </a:solidFill>
                <a:latin typeface="Arial MT"/>
                <a:cs typeface="Arial MT"/>
              </a:rPr>
              <a:t>esquerda.</a:t>
            </a:r>
            <a:endParaRPr sz="2000">
              <a:latin typeface="Arial MT"/>
              <a:cs typeface="Arial MT"/>
            </a:endParaRPr>
          </a:p>
          <a:p>
            <a:pPr marL="355600" indent="-342900">
              <a:lnSpc>
                <a:spcPct val="100000"/>
              </a:lnSpc>
              <a:buChar char="•"/>
              <a:tabLst>
                <a:tab pos="354965" algn="l"/>
                <a:tab pos="355600" algn="l"/>
              </a:tabLst>
            </a:pPr>
            <a:r>
              <a:rPr sz="2000" spc="5" dirty="0">
                <a:solidFill>
                  <a:srgbClr val="FFFFFF"/>
                </a:solidFill>
                <a:latin typeface="Arial MT"/>
                <a:cs typeface="Arial MT"/>
              </a:rPr>
              <a:t>O</a:t>
            </a:r>
            <a:r>
              <a:rPr sz="2000" spc="4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000" spc="-5" dirty="0">
                <a:solidFill>
                  <a:srgbClr val="FFFFFF"/>
                </a:solidFill>
                <a:latin typeface="Arial MT"/>
                <a:cs typeface="Arial MT"/>
              </a:rPr>
              <a:t>exame</a:t>
            </a:r>
            <a:r>
              <a:rPr sz="2000" spc="3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000" dirty="0">
                <a:solidFill>
                  <a:srgbClr val="FFFFFF"/>
                </a:solidFill>
                <a:latin typeface="Arial MT"/>
                <a:cs typeface="Arial MT"/>
              </a:rPr>
              <a:t>realizado</a:t>
            </a:r>
            <a:r>
              <a:rPr sz="2000" spc="4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000" spc="-5" dirty="0">
                <a:solidFill>
                  <a:srgbClr val="FFFFFF"/>
                </a:solidFill>
                <a:latin typeface="Arial MT"/>
                <a:cs typeface="Arial MT"/>
              </a:rPr>
              <a:t>na</a:t>
            </a:r>
            <a:r>
              <a:rPr sz="2000" spc="4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000" dirty="0">
                <a:solidFill>
                  <a:srgbClr val="FFFFFF"/>
                </a:solidFill>
                <a:latin typeface="Arial MT"/>
                <a:cs typeface="Arial MT"/>
              </a:rPr>
              <a:t>nossa</a:t>
            </a:r>
            <a:r>
              <a:rPr sz="2000" spc="4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000" dirty="0">
                <a:solidFill>
                  <a:srgbClr val="FFFFFF"/>
                </a:solidFill>
                <a:latin typeface="Arial MT"/>
                <a:cs typeface="Arial MT"/>
              </a:rPr>
              <a:t>instituição</a:t>
            </a:r>
            <a:r>
              <a:rPr sz="2000" spc="4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000" dirty="0">
                <a:solidFill>
                  <a:srgbClr val="FFFFFF"/>
                </a:solidFill>
                <a:latin typeface="Arial MT"/>
                <a:cs typeface="Arial MT"/>
              </a:rPr>
              <a:t>confirmou</a:t>
            </a:r>
            <a:r>
              <a:rPr sz="2000" spc="5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000" spc="-5" dirty="0">
                <a:solidFill>
                  <a:srgbClr val="FFFFFF"/>
                </a:solidFill>
                <a:latin typeface="Arial MT"/>
                <a:cs typeface="Arial MT"/>
              </a:rPr>
              <a:t>esses</a:t>
            </a:r>
            <a:r>
              <a:rPr sz="2000" spc="4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000" spc="-5" dirty="0">
                <a:solidFill>
                  <a:srgbClr val="FFFFFF"/>
                </a:solidFill>
                <a:latin typeface="Arial MT"/>
                <a:cs typeface="Arial MT"/>
              </a:rPr>
              <a:t>achados,</a:t>
            </a:r>
            <a:r>
              <a:rPr sz="2000" spc="3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000" dirty="0">
                <a:solidFill>
                  <a:srgbClr val="FFFFFF"/>
                </a:solidFill>
                <a:latin typeface="Arial MT"/>
                <a:cs typeface="Arial MT"/>
              </a:rPr>
              <a:t>havendo</a:t>
            </a:r>
            <a:r>
              <a:rPr sz="2000" spc="3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000" dirty="0">
                <a:solidFill>
                  <a:srgbClr val="FFFFFF"/>
                </a:solidFill>
                <a:latin typeface="Arial MT"/>
                <a:cs typeface="Arial MT"/>
              </a:rPr>
              <a:t>a</a:t>
            </a:r>
            <a:r>
              <a:rPr sz="2000" spc="4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000" spc="-5" dirty="0">
                <a:solidFill>
                  <a:srgbClr val="FFFFFF"/>
                </a:solidFill>
                <a:latin typeface="Arial MT"/>
                <a:cs typeface="Arial MT"/>
              </a:rPr>
              <a:t>impressão</a:t>
            </a:r>
            <a:r>
              <a:rPr sz="2000" spc="5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000" dirty="0">
                <a:solidFill>
                  <a:srgbClr val="FFFFFF"/>
                </a:solidFill>
                <a:latin typeface="Arial MT"/>
                <a:cs typeface="Arial MT"/>
              </a:rPr>
              <a:t>de</a:t>
            </a:r>
            <a:r>
              <a:rPr sz="2000" spc="3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000" spc="-5" dirty="0">
                <a:solidFill>
                  <a:srgbClr val="FFFFFF"/>
                </a:solidFill>
                <a:latin typeface="Arial MT"/>
                <a:cs typeface="Arial MT"/>
              </a:rPr>
              <a:t>que</a:t>
            </a:r>
            <a:endParaRPr sz="2000">
              <a:latin typeface="Arial MT"/>
              <a:cs typeface="Arial MT"/>
            </a:endParaRPr>
          </a:p>
          <a:p>
            <a:pPr marL="354965">
              <a:lnSpc>
                <a:spcPct val="100000"/>
              </a:lnSpc>
            </a:pPr>
            <a:r>
              <a:rPr sz="2000" dirty="0">
                <a:solidFill>
                  <a:srgbClr val="FFFFFF"/>
                </a:solidFill>
                <a:latin typeface="Arial MT"/>
                <a:cs typeface="Arial MT"/>
              </a:rPr>
              <a:t>o estômago</a:t>
            </a:r>
            <a:r>
              <a:rPr sz="2000" spc="-3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000" dirty="0">
                <a:solidFill>
                  <a:srgbClr val="FFFFFF"/>
                </a:solidFill>
                <a:latin typeface="Arial MT"/>
                <a:cs typeface="Arial MT"/>
              </a:rPr>
              <a:t>estava</a:t>
            </a:r>
            <a:r>
              <a:rPr sz="2000" spc="-2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000" dirty="0">
                <a:solidFill>
                  <a:srgbClr val="FFFFFF"/>
                </a:solidFill>
                <a:latin typeface="Arial MT"/>
                <a:cs typeface="Arial MT"/>
              </a:rPr>
              <a:t>dentro</a:t>
            </a:r>
            <a:r>
              <a:rPr sz="2000" spc="-2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000" dirty="0">
                <a:solidFill>
                  <a:srgbClr val="FFFFFF"/>
                </a:solidFill>
                <a:latin typeface="Arial MT"/>
                <a:cs typeface="Arial MT"/>
              </a:rPr>
              <a:t>da</a:t>
            </a:r>
            <a:r>
              <a:rPr sz="2000" spc="-1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000" dirty="0">
                <a:solidFill>
                  <a:srgbClr val="FFFFFF"/>
                </a:solidFill>
                <a:latin typeface="Arial MT"/>
                <a:cs typeface="Arial MT"/>
              </a:rPr>
              <a:t>hérnia</a:t>
            </a:r>
            <a:r>
              <a:rPr sz="2000" spc="-2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000" dirty="0">
                <a:solidFill>
                  <a:srgbClr val="FFFFFF"/>
                </a:solidFill>
                <a:latin typeface="Arial MT"/>
                <a:cs typeface="Arial MT"/>
              </a:rPr>
              <a:t>diafragmática,</a:t>
            </a:r>
            <a:r>
              <a:rPr sz="2000" spc="-3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000" dirty="0">
                <a:solidFill>
                  <a:srgbClr val="FFFFFF"/>
                </a:solidFill>
                <a:latin typeface="Arial MT"/>
                <a:cs typeface="Arial MT"/>
              </a:rPr>
              <a:t>assim</a:t>
            </a:r>
            <a:r>
              <a:rPr sz="2000" spc="-2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000" dirty="0">
                <a:solidFill>
                  <a:srgbClr val="FFFFFF"/>
                </a:solidFill>
                <a:latin typeface="Arial MT"/>
                <a:cs typeface="Arial MT"/>
              </a:rPr>
              <a:t>como</a:t>
            </a:r>
            <a:r>
              <a:rPr sz="2000" spc="-2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000" dirty="0">
                <a:solidFill>
                  <a:srgbClr val="FFFFFF"/>
                </a:solidFill>
                <a:latin typeface="Arial MT"/>
                <a:cs typeface="Arial MT"/>
              </a:rPr>
              <a:t>o</a:t>
            </a:r>
            <a:r>
              <a:rPr sz="2000" spc="-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000" dirty="0">
                <a:solidFill>
                  <a:srgbClr val="FFFFFF"/>
                </a:solidFill>
                <a:latin typeface="Arial MT"/>
                <a:cs typeface="Arial MT"/>
              </a:rPr>
              <a:t>intestino.</a:t>
            </a:r>
            <a:endParaRPr sz="2000">
              <a:latin typeface="Arial MT"/>
              <a:cs typeface="Arial MT"/>
            </a:endParaRPr>
          </a:p>
          <a:p>
            <a:pPr marL="355600" indent="-342900">
              <a:lnSpc>
                <a:spcPct val="100000"/>
              </a:lnSpc>
              <a:buChar char="•"/>
              <a:tabLst>
                <a:tab pos="354965" algn="l"/>
                <a:tab pos="355600" algn="l"/>
              </a:tabLst>
            </a:pPr>
            <a:r>
              <a:rPr sz="2000" dirty="0">
                <a:solidFill>
                  <a:srgbClr val="FFFFFF"/>
                </a:solidFill>
                <a:latin typeface="Arial MT"/>
                <a:cs typeface="Arial MT"/>
              </a:rPr>
              <a:t>Ademais,</a:t>
            </a:r>
            <a:r>
              <a:rPr sz="2000" spc="-2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000" dirty="0">
                <a:solidFill>
                  <a:srgbClr val="FFFFFF"/>
                </a:solidFill>
                <a:latin typeface="Arial MT"/>
                <a:cs typeface="Arial MT"/>
              </a:rPr>
              <a:t>parecia</a:t>
            </a:r>
            <a:r>
              <a:rPr sz="2000" spc="-3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000" dirty="0">
                <a:solidFill>
                  <a:srgbClr val="FFFFFF"/>
                </a:solidFill>
                <a:latin typeface="Arial MT"/>
                <a:cs typeface="Arial MT"/>
              </a:rPr>
              <a:t>haver</a:t>
            </a:r>
            <a:r>
              <a:rPr sz="2000" spc="-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000" dirty="0">
                <a:solidFill>
                  <a:srgbClr val="FFFFFF"/>
                </a:solidFill>
                <a:latin typeface="Arial MT"/>
                <a:cs typeface="Arial MT"/>
              </a:rPr>
              <a:t>agenesia</a:t>
            </a:r>
            <a:r>
              <a:rPr sz="2000" spc="-1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000" dirty="0">
                <a:solidFill>
                  <a:srgbClr val="FFFFFF"/>
                </a:solidFill>
                <a:latin typeface="Arial MT"/>
                <a:cs typeface="Arial MT"/>
              </a:rPr>
              <a:t>do</a:t>
            </a:r>
            <a:r>
              <a:rPr sz="2000" spc="-1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000" dirty="0">
                <a:solidFill>
                  <a:srgbClr val="FFFFFF"/>
                </a:solidFill>
                <a:latin typeface="Arial MT"/>
                <a:cs typeface="Arial MT"/>
              </a:rPr>
              <a:t>corpo</a:t>
            </a:r>
            <a:r>
              <a:rPr sz="2000" spc="-2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000" dirty="0">
                <a:solidFill>
                  <a:srgbClr val="FFFFFF"/>
                </a:solidFill>
                <a:latin typeface="Arial MT"/>
                <a:cs typeface="Arial MT"/>
              </a:rPr>
              <a:t>caloso,</a:t>
            </a:r>
            <a:r>
              <a:rPr sz="2000" spc="-3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000" dirty="0">
                <a:solidFill>
                  <a:srgbClr val="FFFFFF"/>
                </a:solidFill>
                <a:latin typeface="Arial MT"/>
                <a:cs typeface="Arial MT"/>
              </a:rPr>
              <a:t>o</a:t>
            </a:r>
            <a:r>
              <a:rPr sz="2000" spc="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000" dirty="0">
                <a:solidFill>
                  <a:srgbClr val="FFFFFF"/>
                </a:solidFill>
                <a:latin typeface="Arial MT"/>
                <a:cs typeface="Arial MT"/>
              </a:rPr>
              <a:t>que</a:t>
            </a:r>
            <a:r>
              <a:rPr sz="2000" spc="-1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000" dirty="0">
                <a:solidFill>
                  <a:srgbClr val="FFFFFF"/>
                </a:solidFill>
                <a:latin typeface="Arial MT"/>
                <a:cs typeface="Arial MT"/>
              </a:rPr>
              <a:t>foi</a:t>
            </a:r>
            <a:r>
              <a:rPr sz="2000" spc="-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000" dirty="0">
                <a:solidFill>
                  <a:srgbClr val="FFFFFF"/>
                </a:solidFill>
                <a:latin typeface="Arial MT"/>
                <a:cs typeface="Arial MT"/>
              </a:rPr>
              <a:t>confirmado</a:t>
            </a:r>
            <a:r>
              <a:rPr sz="2000" spc="-3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000" dirty="0">
                <a:solidFill>
                  <a:srgbClr val="FFFFFF"/>
                </a:solidFill>
                <a:latin typeface="Arial MT"/>
                <a:cs typeface="Arial MT"/>
              </a:rPr>
              <a:t>através</a:t>
            </a:r>
            <a:r>
              <a:rPr sz="2000" spc="-2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000" dirty="0">
                <a:solidFill>
                  <a:srgbClr val="FFFFFF"/>
                </a:solidFill>
                <a:latin typeface="Arial MT"/>
                <a:cs typeface="Arial MT"/>
              </a:rPr>
              <a:t>da </a:t>
            </a:r>
            <a:r>
              <a:rPr sz="2000" spc="5" dirty="0">
                <a:solidFill>
                  <a:srgbClr val="FFFFFF"/>
                </a:solidFill>
                <a:latin typeface="Arial MT"/>
                <a:cs typeface="Arial MT"/>
              </a:rPr>
              <a:t>RM</a:t>
            </a:r>
            <a:r>
              <a:rPr sz="2000" spc="-1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000" spc="-5" dirty="0">
                <a:solidFill>
                  <a:srgbClr val="FFFFFF"/>
                </a:solidFill>
                <a:latin typeface="Arial MT"/>
                <a:cs typeface="Arial MT"/>
              </a:rPr>
              <a:t>fetal.</a:t>
            </a:r>
            <a:endParaRPr sz="2000">
              <a:latin typeface="Arial MT"/>
              <a:cs typeface="Arial MT"/>
            </a:endParaRPr>
          </a:p>
          <a:p>
            <a:pPr marL="355600" indent="-342900">
              <a:lnSpc>
                <a:spcPct val="100000"/>
              </a:lnSpc>
              <a:buChar char="•"/>
              <a:tabLst>
                <a:tab pos="354965" algn="l"/>
                <a:tab pos="355600" algn="l"/>
              </a:tabLst>
            </a:pPr>
            <a:r>
              <a:rPr sz="2000" dirty="0">
                <a:solidFill>
                  <a:srgbClr val="FFFFFF"/>
                </a:solidFill>
                <a:latin typeface="Arial MT"/>
                <a:cs typeface="Arial MT"/>
              </a:rPr>
              <a:t>A</a:t>
            </a:r>
            <a:r>
              <a:rPr sz="2000" spc="-114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000" dirty="0">
                <a:solidFill>
                  <a:srgbClr val="FFFFFF"/>
                </a:solidFill>
                <a:latin typeface="Arial MT"/>
                <a:cs typeface="Arial MT"/>
              </a:rPr>
              <a:t>ecocardiografia</a:t>
            </a:r>
            <a:r>
              <a:rPr sz="2000" spc="-2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000" spc="-5" dirty="0">
                <a:solidFill>
                  <a:srgbClr val="FFFFFF"/>
                </a:solidFill>
                <a:latin typeface="Arial MT"/>
                <a:cs typeface="Arial MT"/>
              </a:rPr>
              <a:t>fetal</a:t>
            </a:r>
            <a:r>
              <a:rPr sz="2000" spc="-2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000" dirty="0">
                <a:solidFill>
                  <a:srgbClr val="FFFFFF"/>
                </a:solidFill>
                <a:latin typeface="Arial MT"/>
                <a:cs typeface="Arial MT"/>
              </a:rPr>
              <a:t>mostrou</a:t>
            </a:r>
            <a:r>
              <a:rPr sz="2000" spc="-4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000" dirty="0">
                <a:solidFill>
                  <a:srgbClr val="FFFFFF"/>
                </a:solidFill>
                <a:latin typeface="Arial MT"/>
                <a:cs typeface="Arial MT"/>
              </a:rPr>
              <a:t>apenas</a:t>
            </a:r>
            <a:r>
              <a:rPr sz="2000" spc="-2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000" dirty="0">
                <a:solidFill>
                  <a:srgbClr val="FFFFFF"/>
                </a:solidFill>
                <a:latin typeface="Arial MT"/>
                <a:cs typeface="Arial MT"/>
              </a:rPr>
              <a:t>um</a:t>
            </a:r>
            <a:r>
              <a:rPr sz="2000" spc="-1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000" dirty="0">
                <a:solidFill>
                  <a:srgbClr val="FFFFFF"/>
                </a:solidFill>
                <a:latin typeface="Arial MT"/>
                <a:cs typeface="Arial MT"/>
              </a:rPr>
              <a:t>coração</a:t>
            </a:r>
            <a:r>
              <a:rPr sz="2000" spc="-4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000" dirty="0">
                <a:solidFill>
                  <a:srgbClr val="FFFFFF"/>
                </a:solidFill>
                <a:latin typeface="Arial MT"/>
                <a:cs typeface="Arial MT"/>
              </a:rPr>
              <a:t>desviado</a:t>
            </a:r>
            <a:r>
              <a:rPr sz="2000" spc="-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000" dirty="0">
                <a:solidFill>
                  <a:srgbClr val="FFFFFF"/>
                </a:solidFill>
                <a:latin typeface="Arial MT"/>
                <a:cs typeface="Arial MT"/>
              </a:rPr>
              <a:t>para</a:t>
            </a:r>
            <a:r>
              <a:rPr sz="2000" spc="-2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000" dirty="0">
                <a:solidFill>
                  <a:srgbClr val="FFFFFF"/>
                </a:solidFill>
                <a:latin typeface="Arial MT"/>
                <a:cs typeface="Arial MT"/>
              </a:rPr>
              <a:t>a</a:t>
            </a:r>
            <a:r>
              <a:rPr sz="2000" spc="-1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000" dirty="0">
                <a:solidFill>
                  <a:srgbClr val="FFFFFF"/>
                </a:solidFill>
                <a:latin typeface="Arial MT"/>
                <a:cs typeface="Arial MT"/>
              </a:rPr>
              <a:t>direita.</a:t>
            </a:r>
            <a:endParaRPr sz="2000">
              <a:latin typeface="Arial MT"/>
              <a:cs typeface="Arial MT"/>
            </a:endParaRPr>
          </a:p>
          <a:p>
            <a:pPr marL="355600" indent="-342900">
              <a:lnSpc>
                <a:spcPct val="100000"/>
              </a:lnSpc>
              <a:buChar char="•"/>
              <a:tabLst>
                <a:tab pos="354965" algn="l"/>
                <a:tab pos="355600" algn="l"/>
                <a:tab pos="742315" algn="l"/>
                <a:tab pos="1891664" algn="l"/>
                <a:tab pos="2562225" algn="l"/>
                <a:tab pos="3967479" algn="l"/>
                <a:tab pos="4650740" algn="l"/>
                <a:tab pos="6379210" algn="l"/>
                <a:tab pos="7626984" algn="l"/>
                <a:tab pos="8100059" algn="l"/>
                <a:tab pos="8714105" algn="l"/>
                <a:tab pos="9735185" algn="l"/>
                <a:tab pos="10277475" algn="l"/>
                <a:tab pos="10820400" algn="l"/>
              </a:tabLst>
            </a:pPr>
            <a:r>
              <a:rPr sz="2000" spc="5" dirty="0">
                <a:solidFill>
                  <a:srgbClr val="FFFFFF"/>
                </a:solidFill>
                <a:latin typeface="Arial MT"/>
                <a:cs typeface="Arial MT"/>
              </a:rPr>
              <a:t>O	</a:t>
            </a:r>
            <a:r>
              <a:rPr sz="2000" dirty="0">
                <a:solidFill>
                  <a:srgbClr val="FFFFFF"/>
                </a:solidFill>
                <a:latin typeface="Arial MT"/>
                <a:cs typeface="Arial MT"/>
              </a:rPr>
              <a:t>c</a:t>
            </a:r>
            <a:r>
              <a:rPr sz="2000" spc="-10" dirty="0">
                <a:solidFill>
                  <a:srgbClr val="FFFFFF"/>
                </a:solidFill>
                <a:latin typeface="Arial MT"/>
                <a:cs typeface="Arial MT"/>
              </a:rPr>
              <a:t>a</a:t>
            </a:r>
            <a:r>
              <a:rPr sz="2000" dirty="0">
                <a:solidFill>
                  <a:srgbClr val="FFFFFF"/>
                </a:solidFill>
                <a:latin typeface="Arial MT"/>
                <a:cs typeface="Arial MT"/>
              </a:rPr>
              <a:t>riótipo	fe</a:t>
            </a:r>
            <a:r>
              <a:rPr sz="2000" spc="-15" dirty="0">
                <a:solidFill>
                  <a:srgbClr val="FFFFFF"/>
                </a:solidFill>
                <a:latin typeface="Arial MT"/>
                <a:cs typeface="Arial MT"/>
              </a:rPr>
              <a:t>t</a:t>
            </a:r>
            <a:r>
              <a:rPr sz="2000" dirty="0">
                <a:solidFill>
                  <a:srgbClr val="FFFFFF"/>
                </a:solidFill>
                <a:latin typeface="Arial MT"/>
                <a:cs typeface="Arial MT"/>
              </a:rPr>
              <a:t>al	e</a:t>
            </a:r>
            <a:r>
              <a:rPr sz="2000" spc="-10" dirty="0">
                <a:solidFill>
                  <a:srgbClr val="FFFFFF"/>
                </a:solidFill>
                <a:latin typeface="Arial MT"/>
                <a:cs typeface="Arial MT"/>
              </a:rPr>
              <a:t>v</a:t>
            </a:r>
            <a:r>
              <a:rPr sz="2000" dirty="0">
                <a:solidFill>
                  <a:srgbClr val="FFFFFF"/>
                </a:solidFill>
                <a:latin typeface="Arial MT"/>
                <a:cs typeface="Arial MT"/>
              </a:rPr>
              <a:t>ide</a:t>
            </a:r>
            <a:r>
              <a:rPr sz="2000" spc="-15" dirty="0">
                <a:solidFill>
                  <a:srgbClr val="FFFFFF"/>
                </a:solidFill>
                <a:latin typeface="Arial MT"/>
                <a:cs typeface="Arial MT"/>
              </a:rPr>
              <a:t>n</a:t>
            </a:r>
            <a:r>
              <a:rPr sz="2000" spc="-10" dirty="0">
                <a:solidFill>
                  <a:srgbClr val="FFFFFF"/>
                </a:solidFill>
                <a:latin typeface="Arial MT"/>
                <a:cs typeface="Arial MT"/>
              </a:rPr>
              <a:t>c</a:t>
            </a:r>
            <a:r>
              <a:rPr sz="2000" dirty="0">
                <a:solidFill>
                  <a:srgbClr val="FFFFFF"/>
                </a:solidFill>
                <a:latin typeface="Arial MT"/>
                <a:cs typeface="Arial MT"/>
              </a:rPr>
              <a:t>iou	u</a:t>
            </a:r>
            <a:r>
              <a:rPr sz="2000" spc="-10" dirty="0">
                <a:solidFill>
                  <a:srgbClr val="FFFFFF"/>
                </a:solidFill>
                <a:latin typeface="Arial MT"/>
                <a:cs typeface="Arial MT"/>
              </a:rPr>
              <a:t>m</a:t>
            </a:r>
            <a:r>
              <a:rPr sz="2000" dirty="0">
                <a:solidFill>
                  <a:srgbClr val="FFFFFF"/>
                </a:solidFill>
                <a:latin typeface="Arial MT"/>
                <a:cs typeface="Arial MT"/>
              </a:rPr>
              <a:t>a	a</a:t>
            </a:r>
            <a:r>
              <a:rPr sz="2000" spc="-15" dirty="0">
                <a:solidFill>
                  <a:srgbClr val="FFFFFF"/>
                </a:solidFill>
                <a:latin typeface="Arial MT"/>
                <a:cs typeface="Arial MT"/>
              </a:rPr>
              <a:t>n</a:t>
            </a:r>
            <a:r>
              <a:rPr sz="2000" dirty="0">
                <a:solidFill>
                  <a:srgbClr val="FFFFFF"/>
                </a:solidFill>
                <a:latin typeface="Arial MT"/>
                <a:cs typeface="Arial MT"/>
              </a:rPr>
              <a:t>o</a:t>
            </a:r>
            <a:r>
              <a:rPr sz="2000" spc="-10" dirty="0">
                <a:solidFill>
                  <a:srgbClr val="FFFFFF"/>
                </a:solidFill>
                <a:latin typeface="Arial MT"/>
                <a:cs typeface="Arial MT"/>
              </a:rPr>
              <a:t>r</a:t>
            </a:r>
            <a:r>
              <a:rPr sz="2000" dirty="0">
                <a:solidFill>
                  <a:srgbClr val="FFFFFF"/>
                </a:solidFill>
                <a:latin typeface="Arial MT"/>
                <a:cs typeface="Arial MT"/>
              </a:rPr>
              <a:t>malidade	es</a:t>
            </a:r>
            <a:r>
              <a:rPr sz="2000" spc="-15" dirty="0">
                <a:solidFill>
                  <a:srgbClr val="FFFFFF"/>
                </a:solidFill>
                <a:latin typeface="Arial MT"/>
                <a:cs typeface="Arial MT"/>
              </a:rPr>
              <a:t>t</a:t>
            </a:r>
            <a:r>
              <a:rPr sz="2000" dirty="0">
                <a:solidFill>
                  <a:srgbClr val="FFFFFF"/>
                </a:solidFill>
                <a:latin typeface="Arial MT"/>
                <a:cs typeface="Arial MT"/>
              </a:rPr>
              <a:t>ru</a:t>
            </a:r>
            <a:r>
              <a:rPr sz="2000" spc="-15" dirty="0">
                <a:solidFill>
                  <a:srgbClr val="FFFFFF"/>
                </a:solidFill>
                <a:latin typeface="Arial MT"/>
                <a:cs typeface="Arial MT"/>
              </a:rPr>
              <a:t>t</a:t>
            </a:r>
            <a:r>
              <a:rPr sz="2000" dirty="0">
                <a:solidFill>
                  <a:srgbClr val="FFFFFF"/>
                </a:solidFill>
                <a:latin typeface="Arial MT"/>
                <a:cs typeface="Arial MT"/>
              </a:rPr>
              <a:t>u</a:t>
            </a:r>
            <a:r>
              <a:rPr sz="2000" spc="-10" dirty="0">
                <a:solidFill>
                  <a:srgbClr val="FFFFFF"/>
                </a:solidFill>
                <a:latin typeface="Arial MT"/>
                <a:cs typeface="Arial MT"/>
              </a:rPr>
              <a:t>r</a:t>
            </a:r>
            <a:r>
              <a:rPr sz="2000" dirty="0">
                <a:solidFill>
                  <a:srgbClr val="FFFFFF"/>
                </a:solidFill>
                <a:latin typeface="Arial MT"/>
                <a:cs typeface="Arial MT"/>
              </a:rPr>
              <a:t>al	no	q</a:t>
            </a:r>
            <a:r>
              <a:rPr sz="2000" spc="-15" dirty="0">
                <a:solidFill>
                  <a:srgbClr val="FFFFFF"/>
                </a:solidFill>
                <a:latin typeface="Arial MT"/>
                <a:cs typeface="Arial MT"/>
              </a:rPr>
              <a:t>u</a:t>
            </a:r>
            <a:r>
              <a:rPr sz="2000" dirty="0">
                <a:solidFill>
                  <a:srgbClr val="FFFFFF"/>
                </a:solidFill>
                <a:latin typeface="Arial MT"/>
                <a:cs typeface="Arial MT"/>
              </a:rPr>
              <a:t>e	</a:t>
            </a:r>
            <a:r>
              <a:rPr sz="2000" spc="-15" dirty="0">
                <a:solidFill>
                  <a:srgbClr val="FFFFFF"/>
                </a:solidFill>
                <a:latin typeface="Arial MT"/>
                <a:cs typeface="Arial MT"/>
              </a:rPr>
              <a:t>pa</a:t>
            </a:r>
            <a:r>
              <a:rPr sz="2000" dirty="0">
                <a:solidFill>
                  <a:srgbClr val="FFFFFF"/>
                </a:solidFill>
                <a:latin typeface="Arial MT"/>
                <a:cs typeface="Arial MT"/>
              </a:rPr>
              <a:t>re</a:t>
            </a:r>
            <a:r>
              <a:rPr sz="2000" spc="5" dirty="0">
                <a:solidFill>
                  <a:srgbClr val="FFFFFF"/>
                </a:solidFill>
                <a:latin typeface="Arial MT"/>
                <a:cs typeface="Arial MT"/>
              </a:rPr>
              <a:t>c</a:t>
            </a:r>
            <a:r>
              <a:rPr sz="2000" spc="-15" dirty="0">
                <a:solidFill>
                  <a:srgbClr val="FFFFFF"/>
                </a:solidFill>
                <a:latin typeface="Arial MT"/>
                <a:cs typeface="Arial MT"/>
              </a:rPr>
              <a:t>i</a:t>
            </a:r>
            <a:r>
              <a:rPr sz="2000" dirty="0">
                <a:solidFill>
                  <a:srgbClr val="FFFFFF"/>
                </a:solidFill>
                <a:latin typeface="Arial MT"/>
                <a:cs typeface="Arial MT"/>
              </a:rPr>
              <a:t>a	s</a:t>
            </a:r>
            <a:r>
              <a:rPr sz="2000" spc="-10" dirty="0">
                <a:solidFill>
                  <a:srgbClr val="FFFFFF"/>
                </a:solidFill>
                <a:latin typeface="Arial MT"/>
                <a:cs typeface="Arial MT"/>
              </a:rPr>
              <a:t>e</a:t>
            </a:r>
            <a:r>
              <a:rPr sz="2000" dirty="0">
                <a:solidFill>
                  <a:srgbClr val="FFFFFF"/>
                </a:solidFill>
                <a:latin typeface="Arial MT"/>
                <a:cs typeface="Arial MT"/>
              </a:rPr>
              <a:t>r	um	</a:t>
            </a:r>
            <a:r>
              <a:rPr sz="2000" spc="-15" dirty="0">
                <a:solidFill>
                  <a:srgbClr val="FFFFFF"/>
                </a:solidFill>
                <a:latin typeface="Arial MT"/>
                <a:cs typeface="Arial MT"/>
              </a:rPr>
              <a:t>d</a:t>
            </a:r>
            <a:r>
              <a:rPr sz="2000" dirty="0">
                <a:solidFill>
                  <a:srgbClr val="FFFFFF"/>
                </a:solidFill>
                <a:latin typeface="Arial MT"/>
                <a:cs typeface="Arial MT"/>
              </a:rPr>
              <a:t>os</a:t>
            </a:r>
            <a:endParaRPr sz="2000">
              <a:latin typeface="Arial MT"/>
              <a:cs typeface="Arial MT"/>
            </a:endParaRPr>
          </a:p>
          <a:p>
            <a:pPr marL="354965">
              <a:lnSpc>
                <a:spcPct val="100000"/>
              </a:lnSpc>
              <a:spcBef>
                <a:spcPts val="5"/>
              </a:spcBef>
            </a:pPr>
            <a:r>
              <a:rPr sz="2000" dirty="0">
                <a:solidFill>
                  <a:srgbClr val="FFFFFF"/>
                </a:solidFill>
                <a:latin typeface="Arial MT"/>
                <a:cs typeface="Arial MT"/>
              </a:rPr>
              <a:t>cromossomos</a:t>
            </a:r>
            <a:r>
              <a:rPr sz="2000" spc="-9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000" dirty="0">
                <a:solidFill>
                  <a:srgbClr val="FFFFFF"/>
                </a:solidFill>
                <a:latin typeface="Arial MT"/>
                <a:cs typeface="Arial MT"/>
              </a:rPr>
              <a:t>15.</a:t>
            </a:r>
            <a:endParaRPr sz="200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28244" y="2587751"/>
            <a:ext cx="11336020" cy="2555875"/>
          </a:xfrm>
          <a:custGeom>
            <a:avLst/>
            <a:gdLst/>
            <a:ahLst/>
            <a:cxnLst/>
            <a:rect l="l" t="t" r="r" b="b"/>
            <a:pathLst>
              <a:path w="11336020" h="2555875">
                <a:moveTo>
                  <a:pt x="11335512" y="0"/>
                </a:moveTo>
                <a:lnTo>
                  <a:pt x="0" y="0"/>
                </a:lnTo>
                <a:lnTo>
                  <a:pt x="0" y="2555748"/>
                </a:lnTo>
                <a:lnTo>
                  <a:pt x="11335512" y="2555748"/>
                </a:lnTo>
                <a:lnTo>
                  <a:pt x="11335512" y="0"/>
                </a:lnTo>
                <a:close/>
              </a:path>
            </a:pathLst>
          </a:custGeom>
          <a:solidFill>
            <a:srgbClr val="01447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507288" y="2614117"/>
            <a:ext cx="1341755" cy="3314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02235" indent="-90170">
              <a:lnSpc>
                <a:spcPct val="100000"/>
              </a:lnSpc>
              <a:spcBef>
                <a:spcPts val="105"/>
              </a:spcBef>
              <a:buSzPct val="95000"/>
              <a:buChar char="•"/>
              <a:tabLst>
                <a:tab pos="102870" algn="l"/>
                <a:tab pos="508000" algn="l"/>
              </a:tabLst>
            </a:pPr>
            <a:r>
              <a:rPr sz="2000" dirty="0">
                <a:solidFill>
                  <a:srgbClr val="FFFFFF"/>
                </a:solidFill>
                <a:latin typeface="Arial MT"/>
                <a:cs typeface="Arial MT"/>
              </a:rPr>
              <a:t>A	</a:t>
            </a:r>
            <a:r>
              <a:rPr sz="2000" spc="-10" dirty="0">
                <a:solidFill>
                  <a:srgbClr val="FFFFFF"/>
                </a:solidFill>
                <a:latin typeface="Arial MT"/>
                <a:cs typeface="Arial MT"/>
              </a:rPr>
              <a:t>c</a:t>
            </a:r>
            <a:r>
              <a:rPr sz="2000" dirty="0">
                <a:solidFill>
                  <a:srgbClr val="FFFFFF"/>
                </a:solidFill>
                <a:latin typeface="Arial MT"/>
                <a:cs typeface="Arial MT"/>
              </a:rPr>
              <a:t>riança</a:t>
            </a:r>
            <a:endParaRPr sz="2000">
              <a:latin typeface="Arial MT"/>
              <a:cs typeface="Arial MT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072767" y="2614117"/>
            <a:ext cx="9612630" cy="3314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1082675" algn="l"/>
                <a:tab pos="1814195" algn="l"/>
                <a:tab pos="2347595" algn="l"/>
                <a:tab pos="3699510" algn="l"/>
                <a:tab pos="4925060" algn="l"/>
                <a:tab pos="5741670" algn="l"/>
                <a:tab pos="6909434" algn="l"/>
                <a:tab pos="7526655" algn="l"/>
                <a:tab pos="8201659" algn="l"/>
              </a:tabLst>
            </a:pPr>
            <a:r>
              <a:rPr sz="2000" spc="-5" dirty="0">
                <a:solidFill>
                  <a:srgbClr val="FFFFFF"/>
                </a:solidFill>
                <a:latin typeface="Arial MT"/>
                <a:cs typeface="Arial MT"/>
              </a:rPr>
              <a:t>nasceu	</a:t>
            </a:r>
            <a:r>
              <a:rPr sz="2000" dirty="0">
                <a:solidFill>
                  <a:srgbClr val="FFFFFF"/>
                </a:solidFill>
                <a:latin typeface="Arial MT"/>
                <a:cs typeface="Arial MT"/>
              </a:rPr>
              <a:t>com	37	semanas,	</a:t>
            </a:r>
            <a:r>
              <a:rPr sz="2000" spc="-5" dirty="0">
                <a:solidFill>
                  <a:srgbClr val="FFFFFF"/>
                </a:solidFill>
                <a:latin typeface="Arial MT"/>
                <a:cs typeface="Arial MT"/>
              </a:rPr>
              <a:t>pesando	2675	gramas.	Ela	</a:t>
            </a:r>
            <a:r>
              <a:rPr sz="2000" dirty="0">
                <a:solidFill>
                  <a:srgbClr val="FFFFFF"/>
                </a:solidFill>
                <a:latin typeface="Arial MT"/>
                <a:cs typeface="Arial MT"/>
              </a:rPr>
              <a:t>não	</a:t>
            </a:r>
            <a:r>
              <a:rPr sz="2000" spc="-5" dirty="0">
                <a:solidFill>
                  <a:srgbClr val="FFFFFF"/>
                </a:solidFill>
                <a:latin typeface="Arial MT"/>
                <a:cs typeface="Arial MT"/>
              </a:rPr>
              <a:t>apresentava</a:t>
            </a:r>
            <a:endParaRPr sz="2000">
              <a:latin typeface="Arial MT"/>
              <a:cs typeface="Arial MT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07288" y="2919476"/>
            <a:ext cx="11179810" cy="21526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105"/>
              </a:spcBef>
            </a:pPr>
            <a:r>
              <a:rPr sz="2000" dirty="0">
                <a:solidFill>
                  <a:srgbClr val="FFFFFF"/>
                </a:solidFill>
                <a:latin typeface="Arial MT"/>
                <a:cs typeface="Arial MT"/>
              </a:rPr>
              <a:t>qualquer</a:t>
            </a:r>
            <a:r>
              <a:rPr sz="2000" spc="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000" dirty="0">
                <a:solidFill>
                  <a:srgbClr val="FFFFFF"/>
                </a:solidFill>
                <a:latin typeface="Arial MT"/>
                <a:cs typeface="Arial MT"/>
              </a:rPr>
              <a:t>anormalidade</a:t>
            </a:r>
            <a:r>
              <a:rPr sz="2000" spc="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000" dirty="0">
                <a:solidFill>
                  <a:srgbClr val="FFFFFF"/>
                </a:solidFill>
                <a:latin typeface="Arial MT"/>
                <a:cs typeface="Arial MT"/>
              </a:rPr>
              <a:t>externa</a:t>
            </a:r>
            <a:r>
              <a:rPr sz="2000" spc="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000" dirty="0">
                <a:solidFill>
                  <a:srgbClr val="FFFFFF"/>
                </a:solidFill>
                <a:latin typeface="Arial MT"/>
                <a:cs typeface="Arial MT"/>
              </a:rPr>
              <a:t>ou</a:t>
            </a:r>
            <a:r>
              <a:rPr sz="2000" spc="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000" spc="-5" dirty="0">
                <a:solidFill>
                  <a:srgbClr val="FFFFFF"/>
                </a:solidFill>
                <a:latin typeface="Arial MT"/>
                <a:cs typeface="Arial MT"/>
              </a:rPr>
              <a:t>dismorfismo,</a:t>
            </a:r>
            <a:r>
              <a:rPr sz="2000" dirty="0">
                <a:solidFill>
                  <a:srgbClr val="FFFFFF"/>
                </a:solidFill>
                <a:latin typeface="Arial MT"/>
                <a:cs typeface="Arial MT"/>
              </a:rPr>
              <a:t> porém</a:t>
            </a:r>
            <a:r>
              <a:rPr sz="2000" spc="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000" spc="-5" dirty="0">
                <a:solidFill>
                  <a:srgbClr val="FFFFFF"/>
                </a:solidFill>
                <a:latin typeface="Arial MT"/>
                <a:cs typeface="Arial MT"/>
              </a:rPr>
              <a:t>evoluiu</a:t>
            </a:r>
            <a:r>
              <a:rPr sz="2000" dirty="0">
                <a:solidFill>
                  <a:srgbClr val="FFFFFF"/>
                </a:solidFill>
                <a:latin typeface="Arial MT"/>
                <a:cs typeface="Arial MT"/>
              </a:rPr>
              <a:t> com</a:t>
            </a:r>
            <a:r>
              <a:rPr sz="2000" spc="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000" dirty="0">
                <a:solidFill>
                  <a:srgbClr val="FFFFFF"/>
                </a:solidFill>
                <a:latin typeface="Arial MT"/>
                <a:cs typeface="Arial MT"/>
              </a:rPr>
              <a:t>choque,</a:t>
            </a:r>
            <a:r>
              <a:rPr sz="2000" spc="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000" dirty="0">
                <a:solidFill>
                  <a:srgbClr val="FFFFFF"/>
                </a:solidFill>
                <a:latin typeface="Arial MT"/>
                <a:cs typeface="Arial MT"/>
              </a:rPr>
              <a:t>hipoxemia</a:t>
            </a:r>
            <a:r>
              <a:rPr sz="2000" spc="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000" dirty="0">
                <a:solidFill>
                  <a:srgbClr val="FFFFFF"/>
                </a:solidFill>
                <a:latin typeface="Arial MT"/>
                <a:cs typeface="Arial MT"/>
              </a:rPr>
              <a:t>e </a:t>
            </a:r>
            <a:r>
              <a:rPr sz="2000" spc="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000" dirty="0">
                <a:solidFill>
                  <a:srgbClr val="FFFFFF"/>
                </a:solidFill>
                <a:latin typeface="Arial MT"/>
                <a:cs typeface="Arial MT"/>
              </a:rPr>
              <a:t>hipertensão</a:t>
            </a:r>
            <a:r>
              <a:rPr sz="2000" spc="-5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000" dirty="0">
                <a:solidFill>
                  <a:srgbClr val="FFFFFF"/>
                </a:solidFill>
                <a:latin typeface="Arial MT"/>
                <a:cs typeface="Arial MT"/>
              </a:rPr>
              <a:t>pulmonar</a:t>
            </a:r>
            <a:r>
              <a:rPr sz="2000" spc="-3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000" dirty="0">
                <a:solidFill>
                  <a:srgbClr val="FFFFFF"/>
                </a:solidFill>
                <a:latin typeface="Arial MT"/>
                <a:cs typeface="Arial MT"/>
              </a:rPr>
              <a:t>grave,</a:t>
            </a:r>
            <a:r>
              <a:rPr sz="2000" spc="-2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000" dirty="0">
                <a:solidFill>
                  <a:srgbClr val="FFFFFF"/>
                </a:solidFill>
                <a:latin typeface="Arial MT"/>
                <a:cs typeface="Arial MT"/>
              </a:rPr>
              <a:t>indo</a:t>
            </a:r>
            <a:r>
              <a:rPr sz="2000" spc="-1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000" dirty="0">
                <a:solidFill>
                  <a:srgbClr val="FFFFFF"/>
                </a:solidFill>
                <a:latin typeface="Arial MT"/>
                <a:cs typeface="Arial MT"/>
              </a:rPr>
              <a:t>ao</a:t>
            </a:r>
            <a:r>
              <a:rPr sz="2000" spc="-1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000" dirty="0">
                <a:solidFill>
                  <a:srgbClr val="FFFFFF"/>
                </a:solidFill>
                <a:latin typeface="Arial MT"/>
                <a:cs typeface="Arial MT"/>
              </a:rPr>
              <a:t>óbito</a:t>
            </a:r>
            <a:r>
              <a:rPr sz="2000" spc="-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000" dirty="0">
                <a:solidFill>
                  <a:srgbClr val="FFFFFF"/>
                </a:solidFill>
                <a:latin typeface="Arial MT"/>
                <a:cs typeface="Arial MT"/>
              </a:rPr>
              <a:t>com</a:t>
            </a:r>
            <a:r>
              <a:rPr sz="2000" spc="-2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000" dirty="0">
                <a:solidFill>
                  <a:srgbClr val="FFFFFF"/>
                </a:solidFill>
                <a:latin typeface="Arial MT"/>
                <a:cs typeface="Arial MT"/>
              </a:rPr>
              <a:t>um</a:t>
            </a:r>
            <a:r>
              <a:rPr sz="2000" spc="-1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000" dirty="0">
                <a:solidFill>
                  <a:srgbClr val="FFFFFF"/>
                </a:solidFill>
                <a:latin typeface="Arial MT"/>
                <a:cs typeface="Arial MT"/>
              </a:rPr>
              <a:t>dia</a:t>
            </a:r>
            <a:r>
              <a:rPr sz="2000" spc="-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000" dirty="0">
                <a:solidFill>
                  <a:srgbClr val="FFFFFF"/>
                </a:solidFill>
                <a:latin typeface="Arial MT"/>
                <a:cs typeface="Arial MT"/>
              </a:rPr>
              <a:t>de</a:t>
            </a:r>
            <a:r>
              <a:rPr sz="2000" spc="-1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000" spc="-5" dirty="0">
                <a:solidFill>
                  <a:srgbClr val="FFFFFF"/>
                </a:solidFill>
                <a:latin typeface="Arial MT"/>
                <a:cs typeface="Arial MT"/>
              </a:rPr>
              <a:t>vida.</a:t>
            </a:r>
            <a:endParaRPr sz="2000">
              <a:latin typeface="Arial MT"/>
              <a:cs typeface="Arial MT"/>
            </a:endParaRPr>
          </a:p>
          <a:p>
            <a:pPr marL="12700" marR="6350" algn="just">
              <a:lnSpc>
                <a:spcPct val="100000"/>
              </a:lnSpc>
              <a:buSzPct val="95000"/>
              <a:buChar char="•"/>
              <a:tabLst>
                <a:tab pos="102870" algn="l"/>
              </a:tabLst>
            </a:pPr>
            <a:r>
              <a:rPr sz="2000" dirty="0">
                <a:solidFill>
                  <a:srgbClr val="FFFFFF"/>
                </a:solidFill>
                <a:latin typeface="Arial MT"/>
                <a:cs typeface="Arial MT"/>
              </a:rPr>
              <a:t>Na avaliação cariotípica </a:t>
            </a:r>
            <a:r>
              <a:rPr sz="2000" spc="-10" dirty="0">
                <a:solidFill>
                  <a:srgbClr val="FFFFFF"/>
                </a:solidFill>
                <a:latin typeface="Arial MT"/>
                <a:cs typeface="Arial MT"/>
              </a:rPr>
              <a:t>da</a:t>
            </a:r>
            <a:r>
              <a:rPr sz="2000" spc="-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000" dirty="0">
                <a:solidFill>
                  <a:srgbClr val="FFFFFF"/>
                </a:solidFill>
                <a:latin typeface="Arial MT"/>
                <a:cs typeface="Arial MT"/>
              </a:rPr>
              <a:t>mãe, evidenciou-se </a:t>
            </a:r>
            <a:r>
              <a:rPr sz="2000" spc="-5" dirty="0">
                <a:solidFill>
                  <a:srgbClr val="FFFFFF"/>
                </a:solidFill>
                <a:latin typeface="Arial MT"/>
                <a:cs typeface="Arial MT"/>
              </a:rPr>
              <a:t>uma</a:t>
            </a:r>
            <a:r>
              <a:rPr sz="2000" spc="54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000" spc="-5" dirty="0">
                <a:solidFill>
                  <a:srgbClr val="FFFFFF"/>
                </a:solidFill>
                <a:latin typeface="Arial MT"/>
                <a:cs typeface="Arial MT"/>
              </a:rPr>
              <a:t>translocação</a:t>
            </a:r>
            <a:r>
              <a:rPr sz="2000" spc="54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000" spc="-5" dirty="0">
                <a:solidFill>
                  <a:srgbClr val="FFFFFF"/>
                </a:solidFill>
                <a:latin typeface="Arial MT"/>
                <a:cs typeface="Arial MT"/>
              </a:rPr>
              <a:t>entre</a:t>
            </a:r>
            <a:r>
              <a:rPr sz="2000" spc="54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000" spc="-10" dirty="0">
                <a:solidFill>
                  <a:srgbClr val="FFFFFF"/>
                </a:solidFill>
                <a:latin typeface="Arial MT"/>
                <a:cs typeface="Arial MT"/>
              </a:rPr>
              <a:t>os</a:t>
            </a:r>
            <a:r>
              <a:rPr sz="2000" spc="53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000" spc="-5" dirty="0">
                <a:solidFill>
                  <a:srgbClr val="FFFFFF"/>
                </a:solidFill>
                <a:latin typeface="Arial MT"/>
                <a:cs typeface="Arial MT"/>
              </a:rPr>
              <a:t>cromossomos</a:t>
            </a:r>
            <a:r>
              <a:rPr sz="2000" spc="54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000" dirty="0">
                <a:solidFill>
                  <a:srgbClr val="FFFFFF"/>
                </a:solidFill>
                <a:latin typeface="Arial MT"/>
                <a:cs typeface="Arial MT"/>
              </a:rPr>
              <a:t>8 e </a:t>
            </a:r>
            <a:r>
              <a:rPr sz="2000" spc="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000" dirty="0">
                <a:solidFill>
                  <a:srgbClr val="FFFFFF"/>
                </a:solidFill>
                <a:latin typeface="Arial MT"/>
                <a:cs typeface="Arial MT"/>
              </a:rPr>
              <a:t>15</a:t>
            </a:r>
            <a:r>
              <a:rPr sz="2000" spc="-2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000" spc="-10" dirty="0">
                <a:solidFill>
                  <a:srgbClr val="FFFFFF"/>
                </a:solidFill>
                <a:latin typeface="Arial MT"/>
                <a:cs typeface="Arial MT"/>
              </a:rPr>
              <a:t>[46,XX,t(8;15)(q11.21;q13)].</a:t>
            </a:r>
            <a:endParaRPr sz="2000">
              <a:latin typeface="Arial MT"/>
              <a:cs typeface="Arial MT"/>
            </a:endParaRPr>
          </a:p>
          <a:p>
            <a:pPr marL="12700" marR="5080" algn="just">
              <a:lnSpc>
                <a:spcPct val="98800"/>
              </a:lnSpc>
              <a:spcBef>
                <a:spcPts val="25"/>
              </a:spcBef>
              <a:buSzPct val="95000"/>
              <a:buChar char="•"/>
              <a:tabLst>
                <a:tab pos="102870" algn="l"/>
              </a:tabLst>
            </a:pPr>
            <a:r>
              <a:rPr sz="2000" dirty="0">
                <a:solidFill>
                  <a:srgbClr val="FFFFFF"/>
                </a:solidFill>
                <a:latin typeface="Arial MT"/>
                <a:cs typeface="Arial MT"/>
              </a:rPr>
              <a:t>Esse</a:t>
            </a:r>
            <a:r>
              <a:rPr sz="2000" spc="12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000" spc="-5" dirty="0">
                <a:solidFill>
                  <a:srgbClr val="FFFFFF"/>
                </a:solidFill>
                <a:latin typeface="Arial MT"/>
                <a:cs typeface="Arial MT"/>
              </a:rPr>
              <a:t>resultado</a:t>
            </a:r>
            <a:r>
              <a:rPr sz="2000" spc="67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000" spc="-5" dirty="0">
                <a:solidFill>
                  <a:srgbClr val="FFFFFF"/>
                </a:solidFill>
                <a:latin typeface="Arial MT"/>
                <a:cs typeface="Arial MT"/>
              </a:rPr>
              <a:t>permitiu</a:t>
            </a:r>
            <a:r>
              <a:rPr sz="2000" spc="67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000" dirty="0">
                <a:solidFill>
                  <a:srgbClr val="FFFFFF"/>
                </a:solidFill>
                <a:latin typeface="Arial MT"/>
                <a:cs typeface="Arial MT"/>
              </a:rPr>
              <a:t>definir</a:t>
            </a:r>
            <a:r>
              <a:rPr sz="2000" spc="67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000" dirty="0">
                <a:solidFill>
                  <a:srgbClr val="FFFFFF"/>
                </a:solidFill>
                <a:latin typeface="Arial MT"/>
                <a:cs typeface="Arial MT"/>
              </a:rPr>
              <a:t>a</a:t>
            </a:r>
            <a:r>
              <a:rPr sz="2000" spc="68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000" spc="-5" dirty="0">
                <a:solidFill>
                  <a:srgbClr val="FFFFFF"/>
                </a:solidFill>
                <a:latin typeface="Arial MT"/>
                <a:cs typeface="Arial MT"/>
              </a:rPr>
              <a:t>alteração</a:t>
            </a:r>
            <a:r>
              <a:rPr sz="2000" spc="67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000" dirty="0">
                <a:solidFill>
                  <a:srgbClr val="FFFFFF"/>
                </a:solidFill>
                <a:latin typeface="Arial MT"/>
                <a:cs typeface="Arial MT"/>
              </a:rPr>
              <a:t>da</a:t>
            </a:r>
            <a:r>
              <a:rPr sz="2000" spc="67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000" spc="-5" dirty="0">
                <a:solidFill>
                  <a:srgbClr val="FFFFFF"/>
                </a:solidFill>
                <a:latin typeface="Arial MT"/>
                <a:cs typeface="Arial MT"/>
              </a:rPr>
              <a:t>criança:</a:t>
            </a:r>
            <a:r>
              <a:rPr sz="2000" spc="67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000" spc="-5" dirty="0">
                <a:solidFill>
                  <a:srgbClr val="FFFFFF"/>
                </a:solidFill>
                <a:latin typeface="Arial MT"/>
                <a:cs typeface="Arial MT"/>
              </a:rPr>
              <a:t>trissomia</a:t>
            </a:r>
            <a:r>
              <a:rPr sz="2000" spc="68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000" spc="-5" dirty="0">
                <a:solidFill>
                  <a:srgbClr val="FFFFFF"/>
                </a:solidFill>
                <a:latin typeface="Arial MT"/>
                <a:cs typeface="Arial MT"/>
              </a:rPr>
              <a:t>parcial</a:t>
            </a:r>
            <a:r>
              <a:rPr sz="2000" spc="66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000" dirty="0">
                <a:solidFill>
                  <a:srgbClr val="FFFFFF"/>
                </a:solidFill>
                <a:latin typeface="Arial MT"/>
                <a:cs typeface="Arial MT"/>
              </a:rPr>
              <a:t>do</a:t>
            </a:r>
            <a:r>
              <a:rPr sz="2000" spc="67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000" spc="-5" dirty="0">
                <a:solidFill>
                  <a:srgbClr val="FFFFFF"/>
                </a:solidFill>
                <a:latin typeface="Arial MT"/>
                <a:cs typeface="Arial MT"/>
              </a:rPr>
              <a:t>cromossomo</a:t>
            </a:r>
            <a:r>
              <a:rPr sz="2000" spc="66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000" dirty="0">
                <a:solidFill>
                  <a:srgbClr val="FFFFFF"/>
                </a:solidFill>
                <a:latin typeface="Arial MT"/>
                <a:cs typeface="Arial MT"/>
              </a:rPr>
              <a:t>8 </a:t>
            </a:r>
            <a:r>
              <a:rPr sz="2000" spc="-54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000" dirty="0">
                <a:solidFill>
                  <a:srgbClr val="FFFFFF"/>
                </a:solidFill>
                <a:latin typeface="Arial MT"/>
                <a:cs typeface="Arial MT"/>
              </a:rPr>
              <a:t>e  </a:t>
            </a:r>
            <a:r>
              <a:rPr sz="2000" spc="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000" spc="-5" dirty="0">
                <a:solidFill>
                  <a:srgbClr val="FFFFFF"/>
                </a:solidFill>
                <a:latin typeface="Arial MT"/>
                <a:cs typeface="Arial MT"/>
              </a:rPr>
              <a:t>monossomia</a:t>
            </a:r>
            <a:r>
              <a:rPr sz="2000" spc="54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000" spc="55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000" spc="-5" dirty="0">
                <a:solidFill>
                  <a:srgbClr val="FFFFFF"/>
                </a:solidFill>
                <a:latin typeface="Arial MT"/>
                <a:cs typeface="Arial MT"/>
              </a:rPr>
              <a:t>parcial</a:t>
            </a:r>
            <a:r>
              <a:rPr sz="2000" spc="54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000" spc="55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000" dirty="0">
                <a:solidFill>
                  <a:srgbClr val="FFFFFF"/>
                </a:solidFill>
                <a:latin typeface="Arial MT"/>
                <a:cs typeface="Arial MT"/>
              </a:rPr>
              <a:t>do   </a:t>
            </a:r>
            <a:r>
              <a:rPr sz="2000" spc="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000" spc="-5" dirty="0">
                <a:solidFill>
                  <a:srgbClr val="FFFFFF"/>
                </a:solidFill>
                <a:latin typeface="Arial MT"/>
                <a:cs typeface="Arial MT"/>
              </a:rPr>
              <a:t>cromossomo</a:t>
            </a:r>
            <a:r>
              <a:rPr sz="2000" spc="54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000" spc="55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000" dirty="0">
                <a:solidFill>
                  <a:srgbClr val="FFFFFF"/>
                </a:solidFill>
                <a:latin typeface="Arial MT"/>
                <a:cs typeface="Arial MT"/>
              </a:rPr>
              <a:t>15   </a:t>
            </a:r>
            <a:r>
              <a:rPr sz="2000" spc="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000" spc="-5" dirty="0">
                <a:solidFill>
                  <a:srgbClr val="FFFFFF"/>
                </a:solidFill>
                <a:latin typeface="Arial MT"/>
                <a:cs typeface="Arial MT"/>
              </a:rPr>
              <a:t>secundárias</a:t>
            </a:r>
            <a:r>
              <a:rPr sz="2000" spc="54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000" spc="55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000" dirty="0">
                <a:solidFill>
                  <a:srgbClr val="FFFFFF"/>
                </a:solidFill>
                <a:latin typeface="Arial MT"/>
                <a:cs typeface="Arial MT"/>
              </a:rPr>
              <a:t>à   </a:t>
            </a:r>
            <a:r>
              <a:rPr sz="2000" spc="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000" dirty="0">
                <a:solidFill>
                  <a:srgbClr val="FFFFFF"/>
                </a:solidFill>
                <a:latin typeface="Arial MT"/>
                <a:cs typeface="Arial MT"/>
              </a:rPr>
              <a:t>uma   </a:t>
            </a:r>
            <a:r>
              <a:rPr sz="2000" spc="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000" spc="-5" dirty="0">
                <a:solidFill>
                  <a:srgbClr val="FFFFFF"/>
                </a:solidFill>
                <a:latin typeface="Arial MT"/>
                <a:cs typeface="Arial MT"/>
              </a:rPr>
              <a:t>translocação </a:t>
            </a:r>
            <a:r>
              <a:rPr sz="2000" dirty="0">
                <a:solidFill>
                  <a:srgbClr val="FFFFFF"/>
                </a:solidFill>
                <a:latin typeface="Arial MT"/>
                <a:cs typeface="Arial MT"/>
              </a:rPr>
              <a:t> materna</a:t>
            </a:r>
            <a:r>
              <a:rPr sz="2000" spc="-4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000" spc="-15" dirty="0">
                <a:solidFill>
                  <a:srgbClr val="FFFFFF"/>
                </a:solidFill>
                <a:latin typeface="Arial MT"/>
                <a:cs typeface="Arial MT"/>
              </a:rPr>
              <a:t>[46,XY,+der(8)t(8;15)(q11.21;q13),-15</a:t>
            </a:r>
            <a:r>
              <a:rPr sz="2000" spc="-5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000" spc="-5" dirty="0">
                <a:solidFill>
                  <a:srgbClr val="FFFFFF"/>
                </a:solidFill>
                <a:latin typeface="Arial MT"/>
                <a:cs typeface="Arial MT"/>
              </a:rPr>
              <a:t>mat].</a:t>
            </a:r>
            <a:endParaRPr sz="2000">
              <a:latin typeface="Arial MT"/>
              <a:cs typeface="Arial MT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4971288" y="2212848"/>
            <a:ext cx="2258695" cy="368935"/>
          </a:xfrm>
          <a:custGeom>
            <a:avLst/>
            <a:gdLst/>
            <a:ahLst/>
            <a:cxnLst/>
            <a:rect l="l" t="t" r="r" b="b"/>
            <a:pathLst>
              <a:path w="2258695" h="368935">
                <a:moveTo>
                  <a:pt x="2258567" y="0"/>
                </a:moveTo>
                <a:lnTo>
                  <a:pt x="0" y="0"/>
                </a:lnTo>
                <a:lnTo>
                  <a:pt x="0" y="368808"/>
                </a:lnTo>
                <a:lnTo>
                  <a:pt x="2258567" y="368808"/>
                </a:lnTo>
                <a:lnTo>
                  <a:pt x="2258567" y="0"/>
                </a:lnTo>
                <a:close/>
              </a:path>
            </a:pathLst>
          </a:custGeom>
          <a:solidFill>
            <a:srgbClr val="D773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5051552" y="2233676"/>
            <a:ext cx="2018664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solidFill>
                  <a:srgbClr val="FFFFFF"/>
                </a:solidFill>
                <a:latin typeface="Arial MT"/>
                <a:cs typeface="Arial MT"/>
              </a:rPr>
              <a:t>Descrição</a:t>
            </a:r>
            <a:r>
              <a:rPr sz="1800" spc="-2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1800" spc="-5" dirty="0">
                <a:solidFill>
                  <a:srgbClr val="FFFFFF"/>
                </a:solidFill>
                <a:latin typeface="Arial MT"/>
                <a:cs typeface="Arial MT"/>
              </a:rPr>
              <a:t>do</a:t>
            </a:r>
            <a:r>
              <a:rPr sz="1800" spc="-2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1800" spc="-5" dirty="0">
                <a:solidFill>
                  <a:srgbClr val="FFFFFF"/>
                </a:solidFill>
                <a:latin typeface="Arial MT"/>
                <a:cs typeface="Arial MT"/>
              </a:rPr>
              <a:t>Caso:</a:t>
            </a:r>
            <a:endParaRPr sz="180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30708" y="2955035"/>
            <a:ext cx="11536680" cy="1324610"/>
          </a:xfrm>
          <a:prstGeom prst="rect">
            <a:avLst/>
          </a:prstGeom>
          <a:solidFill>
            <a:srgbClr val="014470"/>
          </a:solidFill>
        </p:spPr>
        <p:txBody>
          <a:bodyPr vert="horz" wrap="square" lIns="0" tIns="40005" rIns="0" bIns="0" rtlCol="0">
            <a:spAutoFit/>
          </a:bodyPr>
          <a:lstStyle/>
          <a:p>
            <a:pPr marL="434340" marR="81915" indent="-342900">
              <a:lnSpc>
                <a:spcPct val="100000"/>
              </a:lnSpc>
              <a:spcBef>
                <a:spcPts val="315"/>
              </a:spcBef>
              <a:buChar char="•"/>
              <a:tabLst>
                <a:tab pos="433705" algn="l"/>
                <a:tab pos="434340" algn="l"/>
              </a:tabLst>
            </a:pPr>
            <a:r>
              <a:rPr sz="2000" dirty="0">
                <a:solidFill>
                  <a:srgbClr val="FFFFFF"/>
                </a:solidFill>
                <a:latin typeface="Arial MT"/>
                <a:cs typeface="Arial MT"/>
              </a:rPr>
              <a:t>Em</a:t>
            </a:r>
            <a:r>
              <a:rPr sz="2000" spc="36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000" dirty="0">
                <a:solidFill>
                  <a:srgbClr val="FFFFFF"/>
                </a:solidFill>
                <a:latin typeface="Arial MT"/>
                <a:cs typeface="Arial MT"/>
              </a:rPr>
              <a:t>nossa</a:t>
            </a:r>
            <a:r>
              <a:rPr sz="2000" spc="35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000" spc="-5" dirty="0">
                <a:solidFill>
                  <a:srgbClr val="FFFFFF"/>
                </a:solidFill>
                <a:latin typeface="Arial MT"/>
                <a:cs typeface="Arial MT"/>
              </a:rPr>
              <a:t>revisão</a:t>
            </a:r>
            <a:r>
              <a:rPr sz="2000" spc="37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000" dirty="0">
                <a:solidFill>
                  <a:srgbClr val="FFFFFF"/>
                </a:solidFill>
                <a:latin typeface="Arial MT"/>
                <a:cs typeface="Arial MT"/>
              </a:rPr>
              <a:t>da</a:t>
            </a:r>
            <a:r>
              <a:rPr sz="2000" spc="35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000" spc="-5" dirty="0">
                <a:solidFill>
                  <a:srgbClr val="FFFFFF"/>
                </a:solidFill>
                <a:latin typeface="Arial MT"/>
                <a:cs typeface="Arial MT"/>
              </a:rPr>
              <a:t>literatura</a:t>
            </a:r>
            <a:r>
              <a:rPr sz="2000" spc="34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000" dirty="0">
                <a:solidFill>
                  <a:srgbClr val="FFFFFF"/>
                </a:solidFill>
                <a:latin typeface="Arial MT"/>
                <a:cs typeface="Arial MT"/>
              </a:rPr>
              <a:t>não</a:t>
            </a:r>
            <a:r>
              <a:rPr sz="2000" spc="35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000" spc="-5" dirty="0">
                <a:solidFill>
                  <a:srgbClr val="FFFFFF"/>
                </a:solidFill>
                <a:latin typeface="Arial MT"/>
                <a:cs typeface="Arial MT"/>
              </a:rPr>
              <a:t>encontramos</a:t>
            </a:r>
            <a:r>
              <a:rPr sz="2000" spc="36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000" dirty="0">
                <a:solidFill>
                  <a:srgbClr val="FFFFFF"/>
                </a:solidFill>
                <a:latin typeface="Arial MT"/>
                <a:cs typeface="Arial MT"/>
              </a:rPr>
              <a:t>casos</a:t>
            </a:r>
            <a:r>
              <a:rPr sz="2000" spc="35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000" dirty="0">
                <a:solidFill>
                  <a:srgbClr val="FFFFFF"/>
                </a:solidFill>
                <a:latin typeface="Arial MT"/>
                <a:cs typeface="Arial MT"/>
              </a:rPr>
              <a:t>de</a:t>
            </a:r>
            <a:r>
              <a:rPr sz="2000" spc="35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000" spc="-5" dirty="0">
                <a:solidFill>
                  <a:srgbClr val="FFFFFF"/>
                </a:solidFill>
                <a:latin typeface="Arial MT"/>
                <a:cs typeface="Arial MT"/>
              </a:rPr>
              <a:t>hérnia</a:t>
            </a:r>
            <a:r>
              <a:rPr sz="2000" spc="37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000" spc="-5" dirty="0">
                <a:solidFill>
                  <a:srgbClr val="FFFFFF"/>
                </a:solidFill>
                <a:latin typeface="Arial MT"/>
                <a:cs typeface="Arial MT"/>
              </a:rPr>
              <a:t>diafragmática</a:t>
            </a:r>
            <a:r>
              <a:rPr sz="2000" spc="37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000" spc="-5" dirty="0">
                <a:solidFill>
                  <a:srgbClr val="FFFFFF"/>
                </a:solidFill>
                <a:latin typeface="Arial MT"/>
                <a:cs typeface="Arial MT"/>
              </a:rPr>
              <a:t>associados</a:t>
            </a:r>
            <a:r>
              <a:rPr sz="2000" spc="37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000" dirty="0">
                <a:solidFill>
                  <a:srgbClr val="FFFFFF"/>
                </a:solidFill>
                <a:latin typeface="Arial MT"/>
                <a:cs typeface="Arial MT"/>
              </a:rPr>
              <a:t>à </a:t>
            </a:r>
            <a:r>
              <a:rPr sz="2000" spc="-54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000" dirty="0">
                <a:solidFill>
                  <a:srgbClr val="FFFFFF"/>
                </a:solidFill>
                <a:latin typeface="Arial MT"/>
                <a:cs typeface="Arial MT"/>
              </a:rPr>
              <a:t>alteração</a:t>
            </a:r>
            <a:r>
              <a:rPr sz="2000" spc="-3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000" dirty="0">
                <a:solidFill>
                  <a:srgbClr val="FFFFFF"/>
                </a:solidFill>
                <a:latin typeface="Arial MT"/>
                <a:cs typeface="Arial MT"/>
              </a:rPr>
              <a:t>cromossômica</a:t>
            </a:r>
            <a:r>
              <a:rPr sz="2000" spc="-4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000" dirty="0">
                <a:solidFill>
                  <a:srgbClr val="FFFFFF"/>
                </a:solidFill>
                <a:latin typeface="Arial MT"/>
                <a:cs typeface="Arial MT"/>
              </a:rPr>
              <a:t>observada</a:t>
            </a:r>
            <a:r>
              <a:rPr sz="2000" spc="-4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000" dirty="0">
                <a:solidFill>
                  <a:srgbClr val="FFFFFF"/>
                </a:solidFill>
                <a:latin typeface="Arial MT"/>
                <a:cs typeface="Arial MT"/>
              </a:rPr>
              <a:t>na</a:t>
            </a:r>
            <a:r>
              <a:rPr sz="2000" spc="-1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000" dirty="0">
                <a:solidFill>
                  <a:srgbClr val="FFFFFF"/>
                </a:solidFill>
                <a:latin typeface="Arial MT"/>
                <a:cs typeface="Arial MT"/>
              </a:rPr>
              <a:t>criança</a:t>
            </a:r>
            <a:r>
              <a:rPr sz="2000" spc="-2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000" dirty="0">
                <a:solidFill>
                  <a:srgbClr val="FFFFFF"/>
                </a:solidFill>
                <a:latin typeface="Arial MT"/>
                <a:cs typeface="Arial MT"/>
              </a:rPr>
              <a:t>do</a:t>
            </a:r>
            <a:r>
              <a:rPr sz="2000" spc="-1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000" dirty="0">
                <a:solidFill>
                  <a:srgbClr val="FFFFFF"/>
                </a:solidFill>
                <a:latin typeface="Arial MT"/>
                <a:cs typeface="Arial MT"/>
              </a:rPr>
              <a:t>caso.</a:t>
            </a:r>
            <a:endParaRPr sz="2000">
              <a:latin typeface="Arial MT"/>
              <a:cs typeface="Arial MT"/>
            </a:endParaRPr>
          </a:p>
          <a:p>
            <a:pPr marL="434340" marR="82550" indent="-342900">
              <a:lnSpc>
                <a:spcPct val="100000"/>
              </a:lnSpc>
              <a:buChar char="•"/>
              <a:tabLst>
                <a:tab pos="433705" algn="l"/>
                <a:tab pos="434340" algn="l"/>
              </a:tabLst>
            </a:pPr>
            <a:r>
              <a:rPr sz="2000" dirty="0">
                <a:solidFill>
                  <a:srgbClr val="FFFFFF"/>
                </a:solidFill>
                <a:latin typeface="Arial MT"/>
                <a:cs typeface="Arial MT"/>
              </a:rPr>
              <a:t>A</a:t>
            </a:r>
            <a:r>
              <a:rPr sz="2000" spc="7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000" dirty="0">
                <a:solidFill>
                  <a:srgbClr val="FFFFFF"/>
                </a:solidFill>
                <a:latin typeface="Arial MT"/>
                <a:cs typeface="Arial MT"/>
              </a:rPr>
              <a:t>identificação</a:t>
            </a:r>
            <a:r>
              <a:rPr sz="2000" spc="19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000" dirty="0">
                <a:solidFill>
                  <a:srgbClr val="FFFFFF"/>
                </a:solidFill>
                <a:latin typeface="Arial MT"/>
                <a:cs typeface="Arial MT"/>
              </a:rPr>
              <a:t>da</a:t>
            </a:r>
            <a:r>
              <a:rPr sz="2000" spc="17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000" spc="-5" dirty="0">
                <a:solidFill>
                  <a:srgbClr val="FFFFFF"/>
                </a:solidFill>
                <a:latin typeface="Arial MT"/>
                <a:cs typeface="Arial MT"/>
              </a:rPr>
              <a:t>anormalidade</a:t>
            </a:r>
            <a:r>
              <a:rPr sz="2000" spc="19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000" dirty="0">
                <a:solidFill>
                  <a:srgbClr val="FFFFFF"/>
                </a:solidFill>
                <a:latin typeface="Arial MT"/>
                <a:cs typeface="Arial MT"/>
              </a:rPr>
              <a:t>cromossômica</a:t>
            </a:r>
            <a:r>
              <a:rPr sz="2000" spc="18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000" dirty="0">
                <a:solidFill>
                  <a:srgbClr val="FFFFFF"/>
                </a:solidFill>
                <a:latin typeface="Arial MT"/>
                <a:cs typeface="Arial MT"/>
              </a:rPr>
              <a:t>balanceada</a:t>
            </a:r>
            <a:r>
              <a:rPr sz="2000" spc="18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000" dirty="0">
                <a:solidFill>
                  <a:srgbClr val="FFFFFF"/>
                </a:solidFill>
                <a:latin typeface="Arial MT"/>
                <a:cs typeface="Arial MT"/>
              </a:rPr>
              <a:t>na</a:t>
            </a:r>
            <a:r>
              <a:rPr sz="2000" spc="17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000" spc="-5" dirty="0">
                <a:solidFill>
                  <a:srgbClr val="FFFFFF"/>
                </a:solidFill>
                <a:latin typeface="Arial MT"/>
                <a:cs typeface="Arial MT"/>
              </a:rPr>
              <a:t>mãe</a:t>
            </a:r>
            <a:r>
              <a:rPr sz="2000" spc="19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000" dirty="0">
                <a:solidFill>
                  <a:srgbClr val="FFFFFF"/>
                </a:solidFill>
                <a:latin typeface="Arial MT"/>
                <a:cs typeface="Arial MT"/>
              </a:rPr>
              <a:t>foi</a:t>
            </a:r>
            <a:r>
              <a:rPr sz="2000" spc="18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000" spc="-5" dirty="0">
                <a:solidFill>
                  <a:srgbClr val="FFFFFF"/>
                </a:solidFill>
                <a:latin typeface="Arial MT"/>
                <a:cs typeface="Arial MT"/>
              </a:rPr>
              <a:t>essencial</a:t>
            </a:r>
            <a:r>
              <a:rPr sz="2000" spc="18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000" spc="-5" dirty="0">
                <a:solidFill>
                  <a:srgbClr val="FFFFFF"/>
                </a:solidFill>
                <a:latin typeface="Arial MT"/>
                <a:cs typeface="Arial MT"/>
              </a:rPr>
              <a:t>para</a:t>
            </a:r>
            <a:r>
              <a:rPr sz="2000" spc="18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000" dirty="0">
                <a:solidFill>
                  <a:srgbClr val="FFFFFF"/>
                </a:solidFill>
                <a:latin typeface="Arial MT"/>
                <a:cs typeface="Arial MT"/>
              </a:rPr>
              <a:t>o</a:t>
            </a:r>
            <a:r>
              <a:rPr sz="2000" spc="18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000" spc="-5" dirty="0">
                <a:solidFill>
                  <a:srgbClr val="FFFFFF"/>
                </a:solidFill>
                <a:latin typeface="Arial MT"/>
                <a:cs typeface="Arial MT"/>
              </a:rPr>
              <a:t>correto </a:t>
            </a:r>
            <a:r>
              <a:rPr sz="2000" spc="-54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000" dirty="0">
                <a:solidFill>
                  <a:srgbClr val="FFFFFF"/>
                </a:solidFill>
                <a:latin typeface="Arial MT"/>
                <a:cs typeface="Arial MT"/>
              </a:rPr>
              <a:t>aconselhamento</a:t>
            </a:r>
            <a:r>
              <a:rPr sz="2000" spc="-4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000" dirty="0">
                <a:solidFill>
                  <a:srgbClr val="FFFFFF"/>
                </a:solidFill>
                <a:latin typeface="Arial MT"/>
                <a:cs typeface="Arial MT"/>
              </a:rPr>
              <a:t>genético</a:t>
            </a:r>
            <a:r>
              <a:rPr sz="2000" spc="-2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000" dirty="0">
                <a:solidFill>
                  <a:srgbClr val="FFFFFF"/>
                </a:solidFill>
                <a:latin typeface="Arial MT"/>
                <a:cs typeface="Arial MT"/>
              </a:rPr>
              <a:t>da</a:t>
            </a:r>
            <a:r>
              <a:rPr sz="2000" spc="-1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000" dirty="0">
                <a:solidFill>
                  <a:srgbClr val="FFFFFF"/>
                </a:solidFill>
                <a:latin typeface="Arial MT"/>
                <a:cs typeface="Arial MT"/>
              </a:rPr>
              <a:t>família.</a:t>
            </a:r>
            <a:endParaRPr sz="2000">
              <a:latin typeface="Arial MT"/>
              <a:cs typeface="Arial MT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567428" y="2555748"/>
            <a:ext cx="3066415" cy="399415"/>
          </a:xfrm>
          <a:prstGeom prst="rect">
            <a:avLst/>
          </a:prstGeom>
          <a:solidFill>
            <a:srgbClr val="D77300"/>
          </a:solidFill>
        </p:spPr>
        <p:txBody>
          <a:bodyPr vert="horz" wrap="square" lIns="0" tIns="38100" rIns="0" bIns="0" rtlCol="0">
            <a:spAutoFit/>
          </a:bodyPr>
          <a:lstStyle/>
          <a:p>
            <a:pPr marL="91440">
              <a:lnSpc>
                <a:spcPct val="100000"/>
              </a:lnSpc>
              <a:spcBef>
                <a:spcPts val="300"/>
              </a:spcBef>
            </a:pPr>
            <a:r>
              <a:rPr sz="2000" dirty="0">
                <a:solidFill>
                  <a:srgbClr val="FFFFFF"/>
                </a:solidFill>
                <a:latin typeface="Arial MT"/>
                <a:cs typeface="Arial MT"/>
              </a:rPr>
              <a:t>Diagnóstico</a:t>
            </a:r>
            <a:r>
              <a:rPr sz="2000" spc="-4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000" dirty="0">
                <a:solidFill>
                  <a:srgbClr val="FFFFFF"/>
                </a:solidFill>
                <a:latin typeface="Arial MT"/>
                <a:cs typeface="Arial MT"/>
              </a:rPr>
              <a:t>e</a:t>
            </a:r>
            <a:r>
              <a:rPr sz="2000" spc="-2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000" dirty="0">
                <a:solidFill>
                  <a:srgbClr val="FFFFFF"/>
                </a:solidFill>
                <a:latin typeface="Arial MT"/>
                <a:cs typeface="Arial MT"/>
              </a:rPr>
              <a:t>Discussão:</a:t>
            </a:r>
            <a:endParaRPr sz="200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30708" y="3154679"/>
            <a:ext cx="11536680" cy="1628139"/>
          </a:xfrm>
          <a:prstGeom prst="rect">
            <a:avLst/>
          </a:prstGeom>
          <a:solidFill>
            <a:srgbClr val="014470"/>
          </a:solidFill>
        </p:spPr>
        <p:txBody>
          <a:bodyPr vert="horz" wrap="square" lIns="0" tIns="39370" rIns="0" bIns="0" rtlCol="0">
            <a:spAutoFit/>
          </a:bodyPr>
          <a:lstStyle/>
          <a:p>
            <a:pPr marL="434340" marR="80645" indent="-342900" algn="just">
              <a:lnSpc>
                <a:spcPct val="98800"/>
              </a:lnSpc>
              <a:spcBef>
                <a:spcPts val="310"/>
              </a:spcBef>
              <a:buChar char="•"/>
              <a:tabLst>
                <a:tab pos="434340" algn="l"/>
              </a:tabLst>
            </a:pPr>
            <a:r>
              <a:rPr sz="2000" dirty="0">
                <a:solidFill>
                  <a:srgbClr val="FFFFFF"/>
                </a:solidFill>
                <a:latin typeface="Arial MT"/>
                <a:cs typeface="Arial MT"/>
              </a:rPr>
              <a:t>Exames</a:t>
            </a:r>
            <a:r>
              <a:rPr sz="2000" spc="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000" dirty="0">
                <a:solidFill>
                  <a:srgbClr val="FFFFFF"/>
                </a:solidFill>
                <a:latin typeface="Arial MT"/>
                <a:cs typeface="Arial MT"/>
              </a:rPr>
              <a:t>de</a:t>
            </a:r>
            <a:r>
              <a:rPr sz="2000" spc="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000" dirty="0">
                <a:solidFill>
                  <a:srgbClr val="FFFFFF"/>
                </a:solidFill>
                <a:latin typeface="Arial MT"/>
                <a:cs typeface="Arial MT"/>
              </a:rPr>
              <a:t>imagem,</a:t>
            </a:r>
            <a:r>
              <a:rPr sz="2000" spc="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000" spc="-5" dirty="0">
                <a:solidFill>
                  <a:srgbClr val="FFFFFF"/>
                </a:solidFill>
                <a:latin typeface="Arial MT"/>
                <a:cs typeface="Arial MT"/>
              </a:rPr>
              <a:t>como</a:t>
            </a:r>
            <a:r>
              <a:rPr sz="2000" dirty="0">
                <a:solidFill>
                  <a:srgbClr val="FFFFFF"/>
                </a:solidFill>
                <a:latin typeface="Arial MT"/>
                <a:cs typeface="Arial MT"/>
              </a:rPr>
              <a:t> o</a:t>
            </a:r>
            <a:r>
              <a:rPr sz="2000" spc="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000" spc="-5" dirty="0">
                <a:solidFill>
                  <a:srgbClr val="FFFFFF"/>
                </a:solidFill>
                <a:latin typeface="Arial MT"/>
                <a:cs typeface="Arial MT"/>
              </a:rPr>
              <a:t>ultrassom</a:t>
            </a:r>
            <a:r>
              <a:rPr sz="2000" dirty="0">
                <a:solidFill>
                  <a:srgbClr val="FFFFFF"/>
                </a:solidFill>
                <a:latin typeface="Arial MT"/>
                <a:cs typeface="Arial MT"/>
              </a:rPr>
              <a:t> e</a:t>
            </a:r>
            <a:r>
              <a:rPr sz="2000" spc="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000" dirty="0">
                <a:solidFill>
                  <a:srgbClr val="FFFFFF"/>
                </a:solidFill>
                <a:latin typeface="Arial MT"/>
                <a:cs typeface="Arial MT"/>
              </a:rPr>
              <a:t>a</a:t>
            </a:r>
            <a:r>
              <a:rPr sz="2000" spc="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000" spc="-5" dirty="0">
                <a:solidFill>
                  <a:srgbClr val="FFFFFF"/>
                </a:solidFill>
                <a:latin typeface="Arial MT"/>
                <a:cs typeface="Arial MT"/>
              </a:rPr>
              <a:t>RM,</a:t>
            </a:r>
            <a:r>
              <a:rPr sz="2000" dirty="0">
                <a:solidFill>
                  <a:srgbClr val="FFFFFF"/>
                </a:solidFill>
                <a:latin typeface="Arial MT"/>
                <a:cs typeface="Arial MT"/>
              </a:rPr>
              <a:t> são</a:t>
            </a:r>
            <a:r>
              <a:rPr sz="2000" spc="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000" spc="-5" dirty="0">
                <a:solidFill>
                  <a:srgbClr val="FFFFFF"/>
                </a:solidFill>
                <a:latin typeface="Arial MT"/>
                <a:cs typeface="Arial MT"/>
              </a:rPr>
              <a:t>importantes</a:t>
            </a:r>
            <a:r>
              <a:rPr sz="200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000" spc="-5" dirty="0">
                <a:solidFill>
                  <a:srgbClr val="FFFFFF"/>
                </a:solidFill>
                <a:latin typeface="Arial MT"/>
                <a:cs typeface="Arial MT"/>
              </a:rPr>
              <a:t>para</a:t>
            </a:r>
            <a:r>
              <a:rPr sz="2000" dirty="0">
                <a:solidFill>
                  <a:srgbClr val="FFFFFF"/>
                </a:solidFill>
                <a:latin typeface="Arial MT"/>
                <a:cs typeface="Arial MT"/>
              </a:rPr>
              <a:t> a</a:t>
            </a:r>
            <a:r>
              <a:rPr sz="2000" spc="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000" spc="-5" dirty="0">
                <a:solidFill>
                  <a:srgbClr val="FFFFFF"/>
                </a:solidFill>
                <a:latin typeface="Arial MT"/>
                <a:cs typeface="Arial MT"/>
              </a:rPr>
              <a:t>identificação</a:t>
            </a:r>
            <a:r>
              <a:rPr sz="200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000" spc="-15" dirty="0">
                <a:solidFill>
                  <a:srgbClr val="FFFFFF"/>
                </a:solidFill>
                <a:latin typeface="Arial MT"/>
                <a:cs typeface="Arial MT"/>
              </a:rPr>
              <a:t>de </a:t>
            </a:r>
            <a:r>
              <a:rPr sz="2000" spc="-1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000" spc="-5" dirty="0">
                <a:solidFill>
                  <a:srgbClr val="FFFFFF"/>
                </a:solidFill>
                <a:latin typeface="Arial MT"/>
                <a:cs typeface="Arial MT"/>
              </a:rPr>
              <a:t>malformações,</a:t>
            </a:r>
            <a:r>
              <a:rPr sz="2000" dirty="0">
                <a:solidFill>
                  <a:srgbClr val="FFFFFF"/>
                </a:solidFill>
                <a:latin typeface="Arial MT"/>
                <a:cs typeface="Arial MT"/>
              </a:rPr>
              <a:t> como</a:t>
            </a:r>
            <a:r>
              <a:rPr sz="2000" spc="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000" spc="-5" dirty="0">
                <a:solidFill>
                  <a:srgbClr val="FFFFFF"/>
                </a:solidFill>
                <a:latin typeface="Arial MT"/>
                <a:cs typeface="Arial MT"/>
              </a:rPr>
              <a:t>ventriculomegalia,</a:t>
            </a:r>
            <a:r>
              <a:rPr sz="2000" dirty="0">
                <a:solidFill>
                  <a:srgbClr val="FFFFFF"/>
                </a:solidFill>
                <a:latin typeface="Arial MT"/>
                <a:cs typeface="Arial MT"/>
              </a:rPr>
              <a:t> hérnia</a:t>
            </a:r>
            <a:r>
              <a:rPr sz="2000" spc="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000" spc="-5" dirty="0">
                <a:solidFill>
                  <a:srgbClr val="FFFFFF"/>
                </a:solidFill>
                <a:latin typeface="Arial MT"/>
                <a:cs typeface="Arial MT"/>
              </a:rPr>
              <a:t>diafragmática</a:t>
            </a:r>
            <a:r>
              <a:rPr sz="2000" dirty="0">
                <a:solidFill>
                  <a:srgbClr val="FFFFFF"/>
                </a:solidFill>
                <a:latin typeface="Arial MT"/>
                <a:cs typeface="Arial MT"/>
              </a:rPr>
              <a:t> e</a:t>
            </a:r>
            <a:r>
              <a:rPr sz="2000" spc="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000" dirty="0">
                <a:solidFill>
                  <a:srgbClr val="FFFFFF"/>
                </a:solidFill>
                <a:latin typeface="Arial MT"/>
                <a:cs typeface="Arial MT"/>
              </a:rPr>
              <a:t>agenesia</a:t>
            </a:r>
            <a:r>
              <a:rPr sz="2000" spc="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000" dirty="0">
                <a:solidFill>
                  <a:srgbClr val="FFFFFF"/>
                </a:solidFill>
                <a:latin typeface="Arial MT"/>
                <a:cs typeface="Arial MT"/>
              </a:rPr>
              <a:t>do</a:t>
            </a:r>
            <a:r>
              <a:rPr sz="2000" spc="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000" spc="-5" dirty="0">
                <a:solidFill>
                  <a:srgbClr val="FFFFFF"/>
                </a:solidFill>
                <a:latin typeface="Arial MT"/>
                <a:cs typeface="Arial MT"/>
              </a:rPr>
              <a:t>corpo</a:t>
            </a:r>
            <a:r>
              <a:rPr sz="2000" dirty="0">
                <a:solidFill>
                  <a:srgbClr val="FFFFFF"/>
                </a:solidFill>
                <a:latin typeface="Arial MT"/>
                <a:cs typeface="Arial MT"/>
              </a:rPr>
              <a:t> caloso, </a:t>
            </a:r>
            <a:r>
              <a:rPr sz="2000" spc="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000" dirty="0">
                <a:solidFill>
                  <a:srgbClr val="FFFFFF"/>
                </a:solidFill>
                <a:latin typeface="Arial MT"/>
                <a:cs typeface="Arial MT"/>
              </a:rPr>
              <a:t>presentes</a:t>
            </a:r>
            <a:r>
              <a:rPr sz="2000" spc="-4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000" dirty="0">
                <a:solidFill>
                  <a:srgbClr val="FFFFFF"/>
                </a:solidFill>
                <a:latin typeface="Arial MT"/>
                <a:cs typeface="Arial MT"/>
              </a:rPr>
              <a:t>nesse</a:t>
            </a:r>
            <a:r>
              <a:rPr sz="2000" spc="-2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000" dirty="0">
                <a:solidFill>
                  <a:srgbClr val="FFFFFF"/>
                </a:solidFill>
                <a:latin typeface="Arial MT"/>
                <a:cs typeface="Arial MT"/>
              </a:rPr>
              <a:t>relato</a:t>
            </a:r>
            <a:r>
              <a:rPr sz="2000" spc="-3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000" dirty="0">
                <a:solidFill>
                  <a:srgbClr val="FFFFFF"/>
                </a:solidFill>
                <a:latin typeface="Arial MT"/>
                <a:cs typeface="Arial MT"/>
              </a:rPr>
              <a:t>de</a:t>
            </a:r>
            <a:r>
              <a:rPr sz="2000" spc="-1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000" dirty="0">
                <a:solidFill>
                  <a:srgbClr val="FFFFFF"/>
                </a:solidFill>
                <a:latin typeface="Arial MT"/>
                <a:cs typeface="Arial MT"/>
              </a:rPr>
              <a:t>caso.</a:t>
            </a:r>
            <a:endParaRPr sz="2000">
              <a:latin typeface="Arial MT"/>
              <a:cs typeface="Arial MT"/>
            </a:endParaRPr>
          </a:p>
          <a:p>
            <a:pPr marL="434340" marR="83185" indent="-342900" algn="just">
              <a:lnSpc>
                <a:spcPts val="2340"/>
              </a:lnSpc>
              <a:spcBef>
                <a:spcPts val="185"/>
              </a:spcBef>
              <a:buChar char="•"/>
              <a:tabLst>
                <a:tab pos="434340" algn="l"/>
              </a:tabLst>
            </a:pPr>
            <a:r>
              <a:rPr sz="2000" spc="-5" dirty="0">
                <a:solidFill>
                  <a:srgbClr val="FFFFFF"/>
                </a:solidFill>
                <a:latin typeface="Arial MT"/>
                <a:cs typeface="Arial MT"/>
              </a:rPr>
              <a:t>Isso, concomitante </a:t>
            </a:r>
            <a:r>
              <a:rPr sz="2000" dirty="0">
                <a:solidFill>
                  <a:srgbClr val="FFFFFF"/>
                </a:solidFill>
                <a:latin typeface="Arial MT"/>
                <a:cs typeface="Arial MT"/>
              </a:rPr>
              <a:t>à avaliação </a:t>
            </a:r>
            <a:r>
              <a:rPr sz="2000" spc="-5" dirty="0">
                <a:solidFill>
                  <a:srgbClr val="FFFFFF"/>
                </a:solidFill>
                <a:latin typeface="Arial MT"/>
                <a:cs typeface="Arial MT"/>
              </a:rPr>
              <a:t>cariotípica, permitir </a:t>
            </a:r>
            <a:r>
              <a:rPr sz="2000" dirty="0">
                <a:solidFill>
                  <a:srgbClr val="FFFFFF"/>
                </a:solidFill>
                <a:latin typeface="Arial MT"/>
                <a:cs typeface="Arial MT"/>
              </a:rPr>
              <a:t>a realização </a:t>
            </a:r>
            <a:r>
              <a:rPr sz="2000" spc="-10" dirty="0">
                <a:solidFill>
                  <a:srgbClr val="FFFFFF"/>
                </a:solidFill>
                <a:latin typeface="Arial MT"/>
                <a:cs typeface="Arial MT"/>
              </a:rPr>
              <a:t>do </a:t>
            </a:r>
            <a:r>
              <a:rPr sz="2000" dirty="0">
                <a:solidFill>
                  <a:srgbClr val="FFFFFF"/>
                </a:solidFill>
                <a:latin typeface="Arial MT"/>
                <a:cs typeface="Arial MT"/>
              </a:rPr>
              <a:t>diagnóstico e de </a:t>
            </a:r>
            <a:r>
              <a:rPr sz="2000" spc="-5" dirty="0">
                <a:solidFill>
                  <a:srgbClr val="FFFFFF"/>
                </a:solidFill>
                <a:latin typeface="Arial MT"/>
                <a:cs typeface="Arial MT"/>
              </a:rPr>
              <a:t>condutas </a:t>
            </a:r>
            <a:r>
              <a:rPr sz="2000" dirty="0">
                <a:solidFill>
                  <a:srgbClr val="FFFFFF"/>
                </a:solidFill>
                <a:latin typeface="Arial MT"/>
                <a:cs typeface="Arial MT"/>
              </a:rPr>
              <a:t> adequadas.</a:t>
            </a:r>
            <a:endParaRPr sz="2000">
              <a:latin typeface="Arial MT"/>
              <a:cs typeface="Arial MT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241035" y="2755392"/>
            <a:ext cx="1714500" cy="399415"/>
          </a:xfrm>
          <a:prstGeom prst="rect">
            <a:avLst/>
          </a:prstGeom>
          <a:solidFill>
            <a:srgbClr val="D77300"/>
          </a:solidFill>
        </p:spPr>
        <p:txBody>
          <a:bodyPr vert="horz" wrap="square" lIns="0" tIns="38735" rIns="0" bIns="0" rtlCol="0">
            <a:spAutoFit/>
          </a:bodyPr>
          <a:lstStyle/>
          <a:p>
            <a:pPr marL="92075">
              <a:lnSpc>
                <a:spcPct val="100000"/>
              </a:lnSpc>
              <a:spcBef>
                <a:spcPts val="305"/>
              </a:spcBef>
            </a:pPr>
            <a:r>
              <a:rPr sz="2000" spc="5" dirty="0">
                <a:solidFill>
                  <a:srgbClr val="FFFFFF"/>
                </a:solidFill>
                <a:latin typeface="Arial MT"/>
                <a:cs typeface="Arial MT"/>
              </a:rPr>
              <a:t>Conclusões:</a:t>
            </a:r>
            <a:endParaRPr sz="200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279647" y="3220211"/>
            <a:ext cx="5633085" cy="401320"/>
          </a:xfrm>
          <a:prstGeom prst="rect">
            <a:avLst/>
          </a:prstGeom>
          <a:solidFill>
            <a:srgbClr val="014470"/>
          </a:solidFill>
        </p:spPr>
        <p:txBody>
          <a:bodyPr vert="horz" wrap="square" lIns="0" tIns="40640" rIns="0" bIns="0" rtlCol="0">
            <a:spAutoFit/>
          </a:bodyPr>
          <a:lstStyle/>
          <a:p>
            <a:pPr marL="247650">
              <a:lnSpc>
                <a:spcPct val="100000"/>
              </a:lnSpc>
              <a:spcBef>
                <a:spcPts val="320"/>
              </a:spcBef>
            </a:pPr>
            <a:r>
              <a:rPr sz="2000" spc="-5" dirty="0">
                <a:solidFill>
                  <a:srgbClr val="FFFFFF"/>
                </a:solidFill>
                <a:latin typeface="Arial MT"/>
                <a:cs typeface="Arial MT"/>
              </a:rPr>
              <a:t>Translocação</a:t>
            </a:r>
            <a:r>
              <a:rPr sz="2000" spc="-5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000" dirty="0">
                <a:solidFill>
                  <a:srgbClr val="FFFFFF"/>
                </a:solidFill>
                <a:latin typeface="Arial MT"/>
                <a:cs typeface="Arial MT"/>
              </a:rPr>
              <a:t>Genética;</a:t>
            </a:r>
            <a:r>
              <a:rPr sz="2000" spc="-5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000" dirty="0">
                <a:solidFill>
                  <a:srgbClr val="FFFFFF"/>
                </a:solidFill>
                <a:latin typeface="Arial MT"/>
                <a:cs typeface="Arial MT"/>
              </a:rPr>
              <a:t>Hérnia</a:t>
            </a:r>
            <a:r>
              <a:rPr sz="2000" spc="-4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000" dirty="0">
                <a:solidFill>
                  <a:srgbClr val="FFFFFF"/>
                </a:solidFill>
                <a:latin typeface="Arial MT"/>
                <a:cs typeface="Arial MT"/>
              </a:rPr>
              <a:t>Diafragmática.</a:t>
            </a:r>
            <a:endParaRPr sz="2000">
              <a:latin typeface="Arial MT"/>
              <a:cs typeface="Arial MT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020055" y="2819400"/>
            <a:ext cx="2152015" cy="401320"/>
          </a:xfrm>
          <a:prstGeom prst="rect">
            <a:avLst/>
          </a:prstGeom>
          <a:solidFill>
            <a:srgbClr val="D77300"/>
          </a:solidFill>
        </p:spPr>
        <p:txBody>
          <a:bodyPr vert="horz" wrap="square" lIns="0" tIns="38735" rIns="0" bIns="0" rtlCol="0">
            <a:spAutoFit/>
          </a:bodyPr>
          <a:lstStyle/>
          <a:p>
            <a:pPr marL="91440">
              <a:lnSpc>
                <a:spcPct val="100000"/>
              </a:lnSpc>
              <a:spcBef>
                <a:spcPts val="305"/>
              </a:spcBef>
            </a:pPr>
            <a:r>
              <a:rPr sz="2000" dirty="0">
                <a:solidFill>
                  <a:srgbClr val="FFFFFF"/>
                </a:solidFill>
                <a:latin typeface="Arial MT"/>
                <a:cs typeface="Arial MT"/>
              </a:rPr>
              <a:t>Palavras-chaves:</a:t>
            </a:r>
            <a:endParaRPr sz="200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41959" y="2822448"/>
            <a:ext cx="11314430" cy="1630680"/>
          </a:xfrm>
          <a:prstGeom prst="rect">
            <a:avLst/>
          </a:prstGeom>
          <a:solidFill>
            <a:srgbClr val="014470"/>
          </a:solidFill>
        </p:spPr>
        <p:txBody>
          <a:bodyPr vert="horz" wrap="square" lIns="0" tIns="55879" rIns="0" bIns="0" rtlCol="0">
            <a:spAutoFit/>
          </a:bodyPr>
          <a:lstStyle/>
          <a:p>
            <a:pPr marL="91440" marR="581660">
              <a:lnSpc>
                <a:spcPts val="2340"/>
              </a:lnSpc>
              <a:spcBef>
                <a:spcPts val="439"/>
              </a:spcBef>
              <a:buAutoNum type="arabicPlain"/>
              <a:tabLst>
                <a:tab pos="303530" algn="l"/>
              </a:tabLst>
            </a:pPr>
            <a:r>
              <a:rPr sz="2000" dirty="0">
                <a:solidFill>
                  <a:srgbClr val="FFFFFF"/>
                </a:solidFill>
                <a:latin typeface="Arial MT"/>
                <a:cs typeface="Arial MT"/>
              </a:rPr>
              <a:t>-</a:t>
            </a:r>
            <a:r>
              <a:rPr sz="2000" spc="-1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000" dirty="0">
                <a:solidFill>
                  <a:srgbClr val="FFFFFF"/>
                </a:solidFill>
                <a:latin typeface="Arial MT"/>
                <a:cs typeface="Arial MT"/>
              </a:rPr>
              <a:t>Schreiner</a:t>
            </a:r>
            <a:r>
              <a:rPr sz="2000" spc="-6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000" spc="-130" dirty="0">
                <a:solidFill>
                  <a:srgbClr val="FFFFFF"/>
                </a:solidFill>
                <a:latin typeface="Arial MT"/>
                <a:cs typeface="Arial MT"/>
              </a:rPr>
              <a:t>Y,</a:t>
            </a:r>
            <a:r>
              <a:rPr sz="2000" spc="-1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000" dirty="0">
                <a:solidFill>
                  <a:srgbClr val="FFFFFF"/>
                </a:solidFill>
                <a:latin typeface="Arial MT"/>
                <a:cs typeface="Arial MT"/>
              </a:rPr>
              <a:t>Schaible</a:t>
            </a:r>
            <a:r>
              <a:rPr sz="2000" spc="-4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000" spc="-110" dirty="0">
                <a:solidFill>
                  <a:srgbClr val="FFFFFF"/>
                </a:solidFill>
                <a:latin typeface="Arial MT"/>
                <a:cs typeface="Arial MT"/>
              </a:rPr>
              <a:t>T,</a:t>
            </a:r>
            <a:r>
              <a:rPr sz="2000" spc="-2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000" dirty="0">
                <a:solidFill>
                  <a:srgbClr val="FFFFFF"/>
                </a:solidFill>
                <a:latin typeface="Arial MT"/>
                <a:cs typeface="Arial MT"/>
              </a:rPr>
              <a:t>Rafat</a:t>
            </a:r>
            <a:r>
              <a:rPr sz="2000" spc="-2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000" dirty="0">
                <a:solidFill>
                  <a:srgbClr val="FFFFFF"/>
                </a:solidFill>
                <a:latin typeface="Arial MT"/>
                <a:cs typeface="Arial MT"/>
              </a:rPr>
              <a:t>N. Genetics</a:t>
            </a:r>
            <a:r>
              <a:rPr sz="2000" spc="-3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000" dirty="0">
                <a:solidFill>
                  <a:srgbClr val="FFFFFF"/>
                </a:solidFill>
                <a:latin typeface="Arial MT"/>
                <a:cs typeface="Arial MT"/>
              </a:rPr>
              <a:t>of</a:t>
            </a:r>
            <a:r>
              <a:rPr sz="2000" spc="-2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000" dirty="0">
                <a:solidFill>
                  <a:srgbClr val="FFFFFF"/>
                </a:solidFill>
                <a:latin typeface="Arial MT"/>
                <a:cs typeface="Arial MT"/>
              </a:rPr>
              <a:t>diaphragmatic</a:t>
            </a:r>
            <a:r>
              <a:rPr sz="2000" spc="-3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000" dirty="0">
                <a:solidFill>
                  <a:srgbClr val="FFFFFF"/>
                </a:solidFill>
                <a:latin typeface="Arial MT"/>
                <a:cs typeface="Arial MT"/>
              </a:rPr>
              <a:t>hernia.</a:t>
            </a:r>
            <a:r>
              <a:rPr sz="2000" spc="-2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000" dirty="0">
                <a:solidFill>
                  <a:srgbClr val="FFFFFF"/>
                </a:solidFill>
                <a:latin typeface="Arial MT"/>
                <a:cs typeface="Arial MT"/>
              </a:rPr>
              <a:t>Eur</a:t>
            </a:r>
            <a:r>
              <a:rPr sz="2000" spc="-1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000" dirty="0">
                <a:solidFill>
                  <a:srgbClr val="FFFFFF"/>
                </a:solidFill>
                <a:latin typeface="Arial MT"/>
                <a:cs typeface="Arial MT"/>
              </a:rPr>
              <a:t>J</a:t>
            </a:r>
            <a:r>
              <a:rPr sz="2000" spc="-1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000" dirty="0">
                <a:solidFill>
                  <a:srgbClr val="FFFFFF"/>
                </a:solidFill>
                <a:latin typeface="Arial MT"/>
                <a:cs typeface="Arial MT"/>
              </a:rPr>
              <a:t>Hum</a:t>
            </a:r>
            <a:r>
              <a:rPr sz="2000" spc="-1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000" dirty="0">
                <a:solidFill>
                  <a:srgbClr val="FFFFFF"/>
                </a:solidFill>
                <a:latin typeface="Arial MT"/>
                <a:cs typeface="Arial MT"/>
              </a:rPr>
              <a:t>Genet.</a:t>
            </a:r>
            <a:r>
              <a:rPr sz="2000" spc="-3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000" dirty="0">
                <a:solidFill>
                  <a:srgbClr val="FFFFFF"/>
                </a:solidFill>
                <a:latin typeface="Arial MT"/>
                <a:cs typeface="Arial MT"/>
              </a:rPr>
              <a:t>2021 </a:t>
            </a:r>
            <a:r>
              <a:rPr sz="2000" spc="-54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000" dirty="0">
                <a:solidFill>
                  <a:srgbClr val="FFFFFF"/>
                </a:solidFill>
                <a:latin typeface="Arial MT"/>
                <a:cs typeface="Arial MT"/>
              </a:rPr>
              <a:t>Dec;29(12):1729-1733.</a:t>
            </a:r>
            <a:endParaRPr sz="2000">
              <a:latin typeface="Arial MT"/>
              <a:cs typeface="Arial MT"/>
            </a:endParaRPr>
          </a:p>
          <a:p>
            <a:pPr marL="302895" indent="-212090">
              <a:lnSpc>
                <a:spcPts val="2390"/>
              </a:lnSpc>
              <a:buAutoNum type="arabicPlain"/>
              <a:tabLst>
                <a:tab pos="303530" algn="l"/>
              </a:tabLst>
            </a:pPr>
            <a:r>
              <a:rPr sz="2000" dirty="0">
                <a:solidFill>
                  <a:srgbClr val="FFFFFF"/>
                </a:solidFill>
                <a:latin typeface="Arial MT"/>
                <a:cs typeface="Arial MT"/>
              </a:rPr>
              <a:t>-</a:t>
            </a:r>
            <a:r>
              <a:rPr sz="2000" spc="-1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000" dirty="0">
                <a:solidFill>
                  <a:srgbClr val="FFFFFF"/>
                </a:solidFill>
                <a:latin typeface="Arial MT"/>
                <a:cs typeface="Arial MT"/>
              </a:rPr>
              <a:t>Eren</a:t>
            </a:r>
            <a:r>
              <a:rPr sz="2000" spc="-2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000" spc="-5" dirty="0">
                <a:solidFill>
                  <a:srgbClr val="FFFFFF"/>
                </a:solidFill>
                <a:latin typeface="Arial MT"/>
                <a:cs typeface="Arial MT"/>
              </a:rPr>
              <a:t>S,</a:t>
            </a:r>
            <a:r>
              <a:rPr sz="2000" spc="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000" spc="-204" dirty="0">
                <a:solidFill>
                  <a:srgbClr val="FFFFFF"/>
                </a:solidFill>
                <a:latin typeface="Arial MT"/>
                <a:cs typeface="Arial MT"/>
              </a:rPr>
              <a:t>Ciriş</a:t>
            </a:r>
            <a:r>
              <a:rPr sz="2000" spc="-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000" spc="-110" dirty="0">
                <a:solidFill>
                  <a:srgbClr val="FFFFFF"/>
                </a:solidFill>
                <a:latin typeface="Arial MT"/>
                <a:cs typeface="Arial MT"/>
              </a:rPr>
              <a:t>F.</a:t>
            </a:r>
            <a:r>
              <a:rPr sz="2000" spc="-2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000" dirty="0">
                <a:solidFill>
                  <a:srgbClr val="FFFFFF"/>
                </a:solidFill>
                <a:latin typeface="Arial MT"/>
                <a:cs typeface="Arial MT"/>
              </a:rPr>
              <a:t>Diaphragmatic</a:t>
            </a:r>
            <a:r>
              <a:rPr sz="2000" spc="-3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000" dirty="0">
                <a:solidFill>
                  <a:srgbClr val="FFFFFF"/>
                </a:solidFill>
                <a:latin typeface="Arial MT"/>
                <a:cs typeface="Arial MT"/>
              </a:rPr>
              <a:t>hernia:</a:t>
            </a:r>
            <a:r>
              <a:rPr sz="2000" spc="-2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000" dirty="0">
                <a:solidFill>
                  <a:srgbClr val="FFFFFF"/>
                </a:solidFill>
                <a:latin typeface="Arial MT"/>
                <a:cs typeface="Arial MT"/>
              </a:rPr>
              <a:t>diagnostic</a:t>
            </a:r>
            <a:r>
              <a:rPr sz="2000" spc="-2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000" dirty="0">
                <a:solidFill>
                  <a:srgbClr val="FFFFFF"/>
                </a:solidFill>
                <a:latin typeface="Arial MT"/>
                <a:cs typeface="Arial MT"/>
              </a:rPr>
              <a:t>approaches</a:t>
            </a:r>
            <a:r>
              <a:rPr sz="2000" spc="-3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000" dirty="0">
                <a:solidFill>
                  <a:srgbClr val="FFFFFF"/>
                </a:solidFill>
                <a:latin typeface="Arial MT"/>
                <a:cs typeface="Arial MT"/>
              </a:rPr>
              <a:t>with</a:t>
            </a:r>
            <a:r>
              <a:rPr sz="2000" spc="-1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000" dirty="0">
                <a:solidFill>
                  <a:srgbClr val="FFFFFF"/>
                </a:solidFill>
                <a:latin typeface="Arial MT"/>
                <a:cs typeface="Arial MT"/>
              </a:rPr>
              <a:t>review</a:t>
            </a:r>
            <a:r>
              <a:rPr sz="2000" spc="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000" dirty="0">
                <a:solidFill>
                  <a:srgbClr val="FFFFFF"/>
                </a:solidFill>
                <a:latin typeface="Arial MT"/>
                <a:cs typeface="Arial MT"/>
              </a:rPr>
              <a:t>of</a:t>
            </a:r>
            <a:r>
              <a:rPr sz="2000" spc="-2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000" dirty="0">
                <a:solidFill>
                  <a:srgbClr val="FFFFFF"/>
                </a:solidFill>
                <a:latin typeface="Arial MT"/>
                <a:cs typeface="Arial MT"/>
              </a:rPr>
              <a:t>the</a:t>
            </a:r>
            <a:r>
              <a:rPr sz="2000" spc="-1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000" dirty="0">
                <a:solidFill>
                  <a:srgbClr val="FFFFFF"/>
                </a:solidFill>
                <a:latin typeface="Arial MT"/>
                <a:cs typeface="Arial MT"/>
              </a:rPr>
              <a:t>literature.</a:t>
            </a:r>
            <a:r>
              <a:rPr sz="2000" spc="-3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000" dirty="0">
                <a:solidFill>
                  <a:srgbClr val="FFFFFF"/>
                </a:solidFill>
                <a:latin typeface="Arial MT"/>
                <a:cs typeface="Arial MT"/>
              </a:rPr>
              <a:t>Eur</a:t>
            </a:r>
            <a:r>
              <a:rPr sz="2000" spc="-1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000" dirty="0">
                <a:solidFill>
                  <a:srgbClr val="FFFFFF"/>
                </a:solidFill>
                <a:latin typeface="Arial MT"/>
                <a:cs typeface="Arial MT"/>
              </a:rPr>
              <a:t>J</a:t>
            </a:r>
            <a:endParaRPr sz="2000">
              <a:latin typeface="Arial MT"/>
              <a:cs typeface="Arial MT"/>
            </a:endParaRPr>
          </a:p>
          <a:p>
            <a:pPr marL="91440">
              <a:lnSpc>
                <a:spcPct val="100000"/>
              </a:lnSpc>
            </a:pPr>
            <a:r>
              <a:rPr sz="2000" dirty="0">
                <a:solidFill>
                  <a:srgbClr val="FFFFFF"/>
                </a:solidFill>
                <a:latin typeface="Arial MT"/>
                <a:cs typeface="Arial MT"/>
              </a:rPr>
              <a:t>Radiol.</a:t>
            </a:r>
            <a:r>
              <a:rPr sz="2000" spc="-3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000" dirty="0">
                <a:solidFill>
                  <a:srgbClr val="FFFFFF"/>
                </a:solidFill>
                <a:latin typeface="Arial MT"/>
                <a:cs typeface="Arial MT"/>
              </a:rPr>
              <a:t>2005</a:t>
            </a:r>
            <a:r>
              <a:rPr sz="2000" spc="-4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000" dirty="0">
                <a:solidFill>
                  <a:srgbClr val="FFFFFF"/>
                </a:solidFill>
                <a:latin typeface="Arial MT"/>
                <a:cs typeface="Arial MT"/>
              </a:rPr>
              <a:t>Jun;54(3):448-59.</a:t>
            </a:r>
            <a:endParaRPr sz="2000">
              <a:latin typeface="Arial MT"/>
              <a:cs typeface="Arial MT"/>
            </a:endParaRPr>
          </a:p>
          <a:p>
            <a:pPr marL="302895" indent="-212090">
              <a:lnSpc>
                <a:spcPct val="100000"/>
              </a:lnSpc>
              <a:buAutoNum type="arabicPlain" startAt="3"/>
              <a:tabLst>
                <a:tab pos="303530" algn="l"/>
              </a:tabLst>
            </a:pPr>
            <a:r>
              <a:rPr sz="2000" dirty="0">
                <a:solidFill>
                  <a:srgbClr val="FFFFFF"/>
                </a:solidFill>
                <a:latin typeface="Arial MT"/>
                <a:cs typeface="Arial MT"/>
              </a:rPr>
              <a:t>-</a:t>
            </a:r>
            <a:r>
              <a:rPr sz="2000" spc="-5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000" spc="-45" dirty="0">
                <a:solidFill>
                  <a:srgbClr val="FFFFFF"/>
                </a:solidFill>
                <a:latin typeface="Arial MT"/>
                <a:cs typeface="Arial MT"/>
              </a:rPr>
              <a:t>Tovar</a:t>
            </a:r>
            <a:r>
              <a:rPr sz="2000" spc="-2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000" dirty="0">
                <a:solidFill>
                  <a:srgbClr val="FFFFFF"/>
                </a:solidFill>
                <a:latin typeface="Arial MT"/>
                <a:cs typeface="Arial MT"/>
              </a:rPr>
              <a:t>JA.</a:t>
            </a:r>
            <a:r>
              <a:rPr sz="2000" spc="-1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000" dirty="0">
                <a:solidFill>
                  <a:srgbClr val="FFFFFF"/>
                </a:solidFill>
                <a:latin typeface="Arial MT"/>
                <a:cs typeface="Arial MT"/>
              </a:rPr>
              <a:t>Congenital</a:t>
            </a:r>
            <a:r>
              <a:rPr sz="2000" spc="-1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000" dirty="0">
                <a:solidFill>
                  <a:srgbClr val="FFFFFF"/>
                </a:solidFill>
                <a:latin typeface="Arial MT"/>
                <a:cs typeface="Arial MT"/>
              </a:rPr>
              <a:t>diaphragmatic</a:t>
            </a:r>
            <a:r>
              <a:rPr sz="2000" spc="-3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000" dirty="0">
                <a:solidFill>
                  <a:srgbClr val="FFFFFF"/>
                </a:solidFill>
                <a:latin typeface="Arial MT"/>
                <a:cs typeface="Arial MT"/>
              </a:rPr>
              <a:t>hernia.</a:t>
            </a:r>
            <a:r>
              <a:rPr sz="2000" spc="-2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000" dirty="0">
                <a:solidFill>
                  <a:srgbClr val="FFFFFF"/>
                </a:solidFill>
                <a:latin typeface="Arial MT"/>
                <a:cs typeface="Arial MT"/>
              </a:rPr>
              <a:t>Orphanet</a:t>
            </a:r>
            <a:r>
              <a:rPr sz="2000" spc="-4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000" dirty="0">
                <a:solidFill>
                  <a:srgbClr val="FFFFFF"/>
                </a:solidFill>
                <a:latin typeface="Arial MT"/>
                <a:cs typeface="Arial MT"/>
              </a:rPr>
              <a:t>J</a:t>
            </a:r>
            <a:r>
              <a:rPr sz="2000" spc="-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000" dirty="0">
                <a:solidFill>
                  <a:srgbClr val="FFFFFF"/>
                </a:solidFill>
                <a:latin typeface="Arial MT"/>
                <a:cs typeface="Arial MT"/>
              </a:rPr>
              <a:t>Rare</a:t>
            </a:r>
            <a:r>
              <a:rPr sz="2000" spc="-1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000" dirty="0">
                <a:solidFill>
                  <a:srgbClr val="FFFFFF"/>
                </a:solidFill>
                <a:latin typeface="Arial MT"/>
                <a:cs typeface="Arial MT"/>
              </a:rPr>
              <a:t>Dis.</a:t>
            </a:r>
            <a:r>
              <a:rPr sz="2000" spc="-1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000" dirty="0">
                <a:solidFill>
                  <a:srgbClr val="FFFFFF"/>
                </a:solidFill>
                <a:latin typeface="Arial MT"/>
                <a:cs typeface="Arial MT"/>
              </a:rPr>
              <a:t>2012</a:t>
            </a:r>
            <a:r>
              <a:rPr sz="2000" spc="-2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000" dirty="0">
                <a:solidFill>
                  <a:srgbClr val="FFFFFF"/>
                </a:solidFill>
                <a:latin typeface="Arial MT"/>
                <a:cs typeface="Arial MT"/>
              </a:rPr>
              <a:t>Jan</a:t>
            </a:r>
            <a:r>
              <a:rPr sz="2000" spc="-1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000" dirty="0">
                <a:solidFill>
                  <a:srgbClr val="FFFFFF"/>
                </a:solidFill>
                <a:latin typeface="Arial MT"/>
                <a:cs typeface="Arial MT"/>
              </a:rPr>
              <a:t>3;7:1.</a:t>
            </a:r>
            <a:endParaRPr sz="2000">
              <a:latin typeface="Arial MT"/>
              <a:cs typeface="Arial MT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424171" y="2421635"/>
            <a:ext cx="3343910" cy="401320"/>
          </a:xfrm>
          <a:prstGeom prst="rect">
            <a:avLst/>
          </a:prstGeom>
          <a:solidFill>
            <a:srgbClr val="D77300"/>
          </a:solidFill>
        </p:spPr>
        <p:txBody>
          <a:bodyPr vert="horz" wrap="square" lIns="0" tIns="38735" rIns="0" bIns="0" rtlCol="0">
            <a:spAutoFit/>
          </a:bodyPr>
          <a:lstStyle/>
          <a:p>
            <a:pPr marL="92075">
              <a:lnSpc>
                <a:spcPct val="100000"/>
              </a:lnSpc>
              <a:spcBef>
                <a:spcPts val="305"/>
              </a:spcBef>
            </a:pPr>
            <a:r>
              <a:rPr sz="2000" dirty="0">
                <a:solidFill>
                  <a:srgbClr val="FFFFFF"/>
                </a:solidFill>
                <a:latin typeface="Arial MT"/>
                <a:cs typeface="Arial MT"/>
              </a:rPr>
              <a:t>Referências</a:t>
            </a:r>
            <a:r>
              <a:rPr sz="2000" spc="-5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000" dirty="0">
                <a:solidFill>
                  <a:srgbClr val="FFFFFF"/>
                </a:solidFill>
                <a:latin typeface="Arial MT"/>
                <a:cs typeface="Arial MT"/>
              </a:rPr>
              <a:t>Bibliográficas:</a:t>
            </a:r>
            <a:endParaRPr sz="200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</TotalTime>
  <Words>461</Words>
  <Application>Microsoft Office PowerPoint</Application>
  <PresentationFormat>Widescreen</PresentationFormat>
  <Paragraphs>40</Paragraphs>
  <Slides>8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8</vt:i4>
      </vt:variant>
    </vt:vector>
  </HeadingPairs>
  <TitlesOfParts>
    <vt:vector size="11" baseType="lpstr">
      <vt:lpstr>Arial MT</vt:lpstr>
      <vt:lpstr>Calibri</vt:lpstr>
      <vt:lpstr>Office Theme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Planeta W</dc:creator>
  <cp:lastModifiedBy>Conta da Microsoft</cp:lastModifiedBy>
  <cp:revision>3</cp:revision>
  <dcterms:created xsi:type="dcterms:W3CDTF">2022-09-09T22:56:24Z</dcterms:created>
  <dcterms:modified xsi:type="dcterms:W3CDTF">2022-09-14T00:58:13Z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2022-08-20T00:00:00Z</vt:filetime>
  </property>
  <property fmtid="{D5CDD505-2E9C-101B-9397-08002B2CF9AE}" pid="3" name="Creator">
    <vt:lpwstr>Microsoft® PowerPoint® para Microsoft 365</vt:lpwstr>
  </property>
  <property fmtid="{D5CDD505-2E9C-101B-9397-08002B2CF9AE}" pid="4" name="LastSaved">
    <vt:filetime>2022-09-09T00:00:00Z</vt:filetime>
  </property>
</Properties>
</file>