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37"/>
  </p:notesMasterIdLst>
  <p:handoutMasterIdLst>
    <p:handoutMasterId r:id="rId38"/>
  </p:handoutMasterIdLst>
  <p:sldIdLst>
    <p:sldId id="265" r:id="rId5"/>
    <p:sldId id="266" r:id="rId6"/>
    <p:sldId id="343" r:id="rId7"/>
    <p:sldId id="344" r:id="rId8"/>
    <p:sldId id="346" r:id="rId9"/>
    <p:sldId id="347" r:id="rId10"/>
    <p:sldId id="271" r:id="rId11"/>
    <p:sldId id="335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7" r:id="rId21"/>
    <p:sldId id="356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284" r:id="rId35"/>
    <p:sldId id="326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AF891E-E818-40C5-8368-C3E17B3562D6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BAA5F0-9DFE-488C-95CE-3AEE8424798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3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8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1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74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8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4B9CC-A403-048D-EEB5-F5EB403D8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F3D85D-A3CE-E3DE-CFF5-94CA6BA2A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C5A43-68EC-8FE6-0E30-1D49D90B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393348-C481-77FD-BF0D-96A44F52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E51C65-2A84-5061-E574-ED621437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21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6A59-2C8E-E7F7-4A40-5BA181AE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EFBD9E-6DA8-A4F9-B572-6D59915DB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62F1ED-36D8-6FA0-D537-62012262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D7FCF9-C9B7-EEAB-85FF-4879A6B3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910763-D748-337D-E51F-55BA145C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091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B7B639-5A46-D50C-1A02-2BD708526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E925F8-DDEA-D7F7-F721-0F14D4CD8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74E967-7445-3C0E-EC53-C82B33F2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F277D8-A4B1-4467-9FF1-69EE907069E7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B9275C-C8C0-3733-0910-EEB9AD3B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395BC4-EE02-B390-434E-13FC6690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0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40199-15E3-4734-A68D-623E19EC7565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32F9C-48C0-FB87-7B91-6A1ED10A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308DA-95E1-FC7B-4C43-9E6288906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81133-0F57-6C53-4580-E656933B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E6542-C062-49C3-8A82-1192EE09ECB8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2EFA69-D886-9877-F40D-7E87BB49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0C49D-3C00-3CBF-7B86-1C0B1F96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9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C3700-8207-C47F-EC08-614259D3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1311C1-A2E8-F0F5-44C4-ADE2886FB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C5D2B7-525F-C6EA-E48F-3E279CE5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B8C276-F3A5-1583-3B0F-AA68DF6C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B800FA-632E-459F-6082-E7FE5A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98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5252A-8940-3397-28C5-DAF4327B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6EFE1-B723-C6BC-7FA5-4669E294C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26DC1-EB1E-49DC-235B-D9A8A67E2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6DBC86-8F29-B899-7CF5-30F89B37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C3C2B-5C00-A0B8-BF65-4C15E7ED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F5E7-833D-2535-0E40-8B4687FE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2168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2CADA-3EDF-E368-41F1-0F26F49D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EC33C5-891A-279B-9E15-7D404944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28D7B1-B49D-0EF6-E39E-7D6DB4CBE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3FE797-79D0-BE80-27A7-B9FECDC9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C6A68F-9430-CEE9-110C-CAAA34AF3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04DCE6-CBFC-93EC-0489-0C292D6A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469831-1247-4D59-B911-8994D0865FD5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3E24D8-6F72-5CE9-F789-3EB4CF14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6CBBC2-2402-88AA-4928-2A80751E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70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F48B7-0D12-9B30-B9B4-01E346D9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D67754-D5DF-1D17-1FCE-31901258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41AE9F-197B-C681-A264-529ADB8E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E68F05-E558-1E4B-5C4F-3AE25AC4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509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F45064-A40B-3478-5A4B-3B0BEC9E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112022-60A2-ABB1-4AE8-F502EAD5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04858A-FA60-AB7C-F763-29A18016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6583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A9E28-6BDF-2D9C-AE3B-88637E18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369B5-F501-0546-D49F-ACF81A3D6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C0F5E5-EC84-55DF-037C-6FA4D7C95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83C34-06B4-893B-B1EF-D8D62DB5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FABD06-1FBB-5D41-34CA-7550AB07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A20CB5-2265-51AA-266A-A6C39415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0793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EF919-CB9D-A7EE-AEA0-7E7BEA80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2BFF12-2619-F764-9C55-5B733A6C1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9A8A53-2143-8032-C15B-55C18870A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2604EF-86C3-B14E-DBBD-086353B6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64F8B-F854-C151-6343-FE8EA07B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14997-2757-BDD8-0391-81CF6528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495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F04730-2858-39BB-9EB4-C7EAD3B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CB17E9-FEF5-32A1-6946-8EDE8248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A7A45C-AE45-FD44-A6E3-4BAFCF373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52DCF09-B88C-407B-9289-CAFBEBAE5E3E}" type="datetime1">
              <a:rPr lang="pt-BR" smtClean="0"/>
              <a:t>04/10/2023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8A9F34-0EF9-BC41-2E6C-480C5DD90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6CBDD-65C3-0C52-82F5-543990D2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7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0" descr="Logo-Fértile-Schola - 3 - para email.png">
            <a:extLst>
              <a:ext uri="{FF2B5EF4-FFF2-40B4-BE49-F238E27FC236}">
                <a16:creationId xmlns:a16="http://schemas.microsoft.com/office/drawing/2014/main" id="{0D1A00F2-4B46-41D7-AC06-DA4C00EC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02" y="5901221"/>
            <a:ext cx="2064298" cy="6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0">
            <a:extLst>
              <a:ext uri="{FF2B5EF4-FFF2-40B4-BE49-F238E27FC236}">
                <a16:creationId xmlns:a16="http://schemas.microsoft.com/office/drawing/2014/main" id="{D693294F-00C2-466A-9E22-6E8A1E01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69" y="5988849"/>
            <a:ext cx="1419762" cy="4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2B554A1-7513-4CDD-AF7C-A0FCEE09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28" y="19447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D1356CB-01A8-4BE1-BEA8-43F1D462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760" y="2485643"/>
            <a:ext cx="60135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FAMP – FACULDADE MORGANA POTRICH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 FÉRTILE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DE PÓS-GRADUAÇÃO LATO SENSU EM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ULTRASSONOGRAFIA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34CB191-079C-44CE-B4B9-C3AFB7A328AB}"/>
              </a:ext>
            </a:extLst>
          </p:cNvPr>
          <p:cNvSpPr/>
          <p:nvPr/>
        </p:nvSpPr>
        <p:spPr>
          <a:xfrm>
            <a:off x="1625315" y="3261874"/>
            <a:ext cx="8742457" cy="1704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latin typeface="Arial Black" panose="020B0A04020102020204" pitchFamily="34" charset="0"/>
            </a:endParaRPr>
          </a:p>
          <a:p>
            <a:pPr algn="ctr"/>
            <a:r>
              <a:rPr lang="pt-BR" b="1" dirty="0"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pt-BR" b="1" dirty="0">
                <a:latin typeface="Arial Black" panose="020B0A040201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800" b="1" cap="all" dirty="0" err="1">
                <a:effectLst/>
                <a:latin typeface="Arial" panose="020B0604020202020204" pitchFamily="34" charset="0"/>
                <a:ea typeface="Arial Unicode MS"/>
              </a:rPr>
              <a:t>Ovarian-Adnexal</a:t>
            </a:r>
            <a:r>
              <a:rPr lang="pt-BR" sz="1800" b="1" cap="all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pt-BR" sz="1800" b="1" cap="all" dirty="0" err="1">
                <a:effectLst/>
                <a:latin typeface="Arial" panose="020B0604020202020204" pitchFamily="34" charset="0"/>
                <a:ea typeface="Arial Unicode MS"/>
              </a:rPr>
              <a:t>Reporting</a:t>
            </a:r>
            <a:r>
              <a:rPr lang="pt-BR" sz="1800" b="1" cap="all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pt-BR" sz="1800" b="1" cap="all" dirty="0" err="1">
                <a:effectLst/>
                <a:latin typeface="Arial" panose="020B0604020202020204" pitchFamily="34" charset="0"/>
                <a:ea typeface="Arial Unicode MS"/>
              </a:rPr>
              <a:t>and</a:t>
            </a:r>
            <a:r>
              <a:rPr lang="pt-BR" sz="1800" b="1" cap="all" dirty="0">
                <a:effectLst/>
                <a:latin typeface="Arial" panose="020B0604020202020204" pitchFamily="34" charset="0"/>
                <a:ea typeface="Arial Unicode MS"/>
              </a:rPr>
              <a:t> Data System para US (O-RADS US) </a:t>
            </a:r>
          </a:p>
          <a:p>
            <a:pPr algn="ctr">
              <a:lnSpc>
                <a:spcPct val="150000"/>
              </a:lnSpc>
            </a:pPr>
            <a:r>
              <a:rPr lang="pt-BR" sz="1800" b="1" cap="all" dirty="0">
                <a:effectLst/>
                <a:latin typeface="Arial" panose="020B0604020202020204" pitchFamily="34" charset="0"/>
                <a:ea typeface="Arial Unicode MS"/>
              </a:rPr>
              <a:t>no câncer de ovário</a:t>
            </a:r>
            <a:endParaRPr lang="pt-BR" sz="1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68496BF-E571-469C-A18D-34A046253CD4}"/>
              </a:ext>
            </a:extLst>
          </p:cNvPr>
          <p:cNvSpPr/>
          <p:nvPr/>
        </p:nvSpPr>
        <p:spPr>
          <a:xfrm>
            <a:off x="2989760" y="5041257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cap="all" dirty="0">
                <a:latin typeface="Arial" panose="020B0604020202020204" pitchFamily="34" charset="0"/>
                <a:ea typeface="Calibri" panose="020F0502020204030204" pitchFamily="34" charset="0"/>
              </a:rPr>
              <a:t>Goiânia – GO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cap="all" dirty="0">
                <a:latin typeface="Arial" panose="020B0604020202020204" pitchFamily="34" charset="0"/>
                <a:ea typeface="Calibri" panose="020F0502020204030204" pitchFamily="34" charset="0"/>
              </a:rPr>
              <a:t>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799" y="681037"/>
            <a:ext cx="504952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16561" y="2955007"/>
            <a:ext cx="1128776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3.1 Conceito</a:t>
            </a:r>
          </a:p>
          <a:p>
            <a:pPr marL="0" indent="0" algn="just">
              <a:buNone/>
            </a:pPr>
            <a:r>
              <a:rPr lang="pt-BR" sz="2000" dirty="0"/>
              <a:t>As diretrizes propostas são uma abordagem colaborativa, multidisciplinar e internacional que incorpora as abordagens comum europeia e norte-americana.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As diretrizes incluem todas as categorias de risco com suas respectivas estratégias de gerenciamento, que não foram incluídas em nenhum dos sistemas anteriores</a:t>
            </a:r>
            <a:r>
              <a:rPr lang="pt-BR" sz="2000" baseline="30000" dirty="0"/>
              <a:t>5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2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0" y="681037"/>
            <a:ext cx="502920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660401" y="3122165"/>
            <a:ext cx="1095248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0 - AVALIAÇÃO INCOMPLETA</a:t>
            </a:r>
          </a:p>
          <a:p>
            <a:pPr marL="0" indent="0" algn="just">
              <a:buNone/>
            </a:pPr>
            <a:r>
              <a:rPr lang="pt-BR" sz="2000" dirty="0"/>
              <a:t>Geralmente por dificuldades técnicas, tais como gases intestinais, grande tamanho da lesão, localização dos anexos ou impossibilidade da paciente de realizar exame </a:t>
            </a:r>
            <a:r>
              <a:rPr lang="pt-BR" sz="2000" dirty="0" err="1"/>
              <a:t>endovaginal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05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479" y="369251"/>
            <a:ext cx="529336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287520" y="1151311"/>
            <a:ext cx="764032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1 - OVÁRIOS NORMAIS</a:t>
            </a:r>
          </a:p>
          <a:p>
            <a:pPr marL="0" indent="0" algn="just">
              <a:buNone/>
            </a:pPr>
            <a:r>
              <a:rPr lang="pt-BR" sz="2000" dirty="0"/>
              <a:t>Categoria fisiológica. Relevante apenas em pacientes na </a:t>
            </a:r>
            <a:r>
              <a:rPr lang="pt-BR" sz="2000" dirty="0" err="1"/>
              <a:t>pré</a:t>
            </a:r>
            <a:r>
              <a:rPr lang="pt-BR" sz="2000" dirty="0"/>
              <a:t>-menopausa por incluir o folículo e o corpo lúteo. Deve-se evitar usar a palavra cisto para descrever estas estruturas.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D27B06-9FAC-0BDD-BCE5-620B16E7F3D0}"/>
              </a:ext>
            </a:extLst>
          </p:cNvPr>
          <p:cNvSpPr txBox="1"/>
          <p:nvPr/>
        </p:nvSpPr>
        <p:spPr>
          <a:xfrm>
            <a:off x="1209039" y="3534834"/>
            <a:ext cx="10175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Folículo -  cisto unilocular </a:t>
            </a:r>
            <a:r>
              <a:rPr lang="pt-BR" dirty="0" err="1"/>
              <a:t>anecóico</a:t>
            </a:r>
            <a:r>
              <a:rPr lang="pt-BR" dirty="0"/>
              <a:t> ≤ a 3 cm </a:t>
            </a:r>
          </a:p>
          <a:p>
            <a:pPr algn="ctr"/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062F35-A2ED-DE9C-DB14-3000D63B6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97" y="2786569"/>
            <a:ext cx="4836405" cy="128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84E0D0-CE8B-A0D7-98AE-EC32132C0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09" y="4546657"/>
            <a:ext cx="5438755" cy="14134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CF6436-BE71-B88A-61B6-5753BAEA18CC}"/>
              </a:ext>
            </a:extLst>
          </p:cNvPr>
          <p:cNvSpPr txBox="1"/>
          <p:nvPr/>
        </p:nvSpPr>
        <p:spPr>
          <a:xfrm>
            <a:off x="3677797" y="5841285"/>
            <a:ext cx="52319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Corpo Lúteo - Cisto de paredes espessas 3 cm +-, margem interna crenulada, ecos internos, fluxo periférico. </a:t>
            </a:r>
          </a:p>
          <a:p>
            <a:pPr algn="ct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5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479" y="294323"/>
            <a:ext cx="5252721" cy="792798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328160" y="1431007"/>
            <a:ext cx="705676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1 - OVÁRIOS NORMAIS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4313A2-1B8D-A9C5-D17E-A71CBC843AE0}"/>
              </a:ext>
            </a:extLst>
          </p:cNvPr>
          <p:cNvSpPr txBox="1"/>
          <p:nvPr/>
        </p:nvSpPr>
        <p:spPr>
          <a:xfrm>
            <a:off x="3659116" y="5426993"/>
            <a:ext cx="83948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As imagens mostram corpos lúteos típicos. A, Corpo lúteo com Doppler colorido e sem Doppler colorido demonstra componente cístico central (asteriscos) com parede espessada lisa, ecos internos avasculares e vascularização periférica (seta). B, Corpo lúteo com componente central, parede espessada e margem interna crenulada (seta). C, Cisto </a:t>
            </a:r>
            <a:r>
              <a:rPr lang="pt-BR" sz="1200" dirty="0" err="1"/>
              <a:t>anecóico</a:t>
            </a:r>
            <a:r>
              <a:rPr lang="pt-BR" sz="1200" dirty="0"/>
              <a:t> de paredes espessas (asterisco) com intensa vascularização periférica (seta). D, A energia do Doppler colorido demonstra vascularização periférica (seta) neste corpo lúteo cístico (asterisco) com coágulo retraído (cabeça de seta). E, Corpo lúteo como região </a:t>
            </a:r>
            <a:r>
              <a:rPr lang="pt-BR" sz="1200" dirty="0" err="1"/>
              <a:t>hipoecóica</a:t>
            </a:r>
            <a:r>
              <a:rPr lang="pt-BR" sz="1200" dirty="0"/>
              <a:t> (asterisco) sem componente cístico central, mas com fluxo periférico (seta) ao Doppler colorido. F, Dois corpos lúteos em configuração de ovulação dupla manifestada por duas regiões </a:t>
            </a:r>
            <a:r>
              <a:rPr lang="pt-BR" sz="1200" dirty="0" err="1"/>
              <a:t>hipoecóicas</a:t>
            </a:r>
            <a:r>
              <a:rPr lang="pt-BR" sz="1200" dirty="0"/>
              <a:t> (asteriscos) com fluxo periférico (setas).</a:t>
            </a:r>
          </a:p>
          <a:p>
            <a:pPr algn="ctr"/>
            <a:endParaRPr lang="pt-BR" sz="1200" dirty="0"/>
          </a:p>
        </p:txBody>
      </p:sp>
      <p:pic>
        <p:nvPicPr>
          <p:cNvPr id="13" name="officeArt object">
            <a:extLst>
              <a:ext uri="{FF2B5EF4-FFF2-40B4-BE49-F238E27FC236}">
                <a16:creationId xmlns:a16="http://schemas.microsoft.com/office/drawing/2014/main" id="{42F30C1B-226F-8E55-01A7-8993EC3B8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6929" y="2112826"/>
            <a:ext cx="8908031" cy="33141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64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359" y="681037"/>
            <a:ext cx="514096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318000" y="1431007"/>
            <a:ext cx="706692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1 - OVÁRIOS NORMAIS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A0D659-1EF8-4B75-61FA-C14BC8CC0675}"/>
              </a:ext>
            </a:extLst>
          </p:cNvPr>
          <p:cNvSpPr txBox="1"/>
          <p:nvPr/>
        </p:nvSpPr>
        <p:spPr>
          <a:xfrm>
            <a:off x="778635" y="4243327"/>
            <a:ext cx="9731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Região </a:t>
            </a:r>
            <a:r>
              <a:rPr lang="pt-BR" sz="2000" dirty="0" err="1"/>
              <a:t>hipoecóica</a:t>
            </a:r>
            <a:r>
              <a:rPr lang="pt-BR" sz="2000" dirty="0"/>
              <a:t> com fluxo periférico, mas sem componente cístico característico.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F5EEB5-09BE-A70B-C428-4399DFE13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5" y="2291508"/>
            <a:ext cx="7450505" cy="1951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6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19" y="681037"/>
            <a:ext cx="50698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34902" y="2917921"/>
            <a:ext cx="1070420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A categoria inclui a maioria dos cistos uniloculares com menos de 10 cm.</a:t>
            </a:r>
          </a:p>
          <a:p>
            <a:pPr marL="0" indent="0" algn="just">
              <a:buNone/>
            </a:pPr>
            <a:r>
              <a:rPr lang="pt-BR" sz="2000" dirty="0"/>
              <a:t>Cistos simples, cistos uniloculares não simples com paredes lisas e cistos que podem ser descritos usando lesões benignas clássicas e seus descritores se menores que 10 cm de diâmetro máximo.</a:t>
            </a:r>
          </a:p>
          <a:p>
            <a:pPr marL="0" indent="0" algn="just">
              <a:buNone/>
            </a:pPr>
            <a:r>
              <a:rPr lang="pt-BR" sz="2000" dirty="0"/>
              <a:t>Cisto Simples</a:t>
            </a:r>
          </a:p>
          <a:p>
            <a:pPr marL="0" indent="0" algn="just">
              <a:buNone/>
            </a:pPr>
            <a:r>
              <a:rPr lang="pt-BR" sz="2000" dirty="0"/>
              <a:t>&gt;3 - &lt; 10cm em mulheres na </a:t>
            </a:r>
            <a:r>
              <a:rPr lang="pt-BR" sz="2000" dirty="0" err="1"/>
              <a:t>pré</a:t>
            </a:r>
            <a:r>
              <a:rPr lang="pt-BR" sz="2000" dirty="0"/>
              <a:t>-menopausa</a:t>
            </a:r>
          </a:p>
          <a:p>
            <a:pPr marL="0" indent="0" algn="just">
              <a:buNone/>
            </a:pPr>
            <a:r>
              <a:rPr lang="pt-BR" sz="2000" dirty="0"/>
              <a:t>&lt; 10 cm em mulheres na pós-menopausa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1EB678-BDF2-062F-5E20-78C911370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9" y="4304268"/>
            <a:ext cx="4951037" cy="18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BEB11D8-8A97-7484-13B3-22CA939F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9" y="6176963"/>
            <a:ext cx="6366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Les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õ</a:t>
            </a:r>
            <a:r>
              <a:rPr kumimoji="0" lang="es-ES_tradnl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es benignas </a:t>
            </a:r>
            <a:r>
              <a:rPr kumimoji="0" lang="es-ES_tradnl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cl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ássicas – </a:t>
            </a:r>
            <a:r>
              <a:rPr kumimoji="0" lang="es-ES_tradnl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Cisto</a:t>
            </a:r>
            <a:r>
              <a:rPr kumimoji="0" lang="es-ES_tradnl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s-ES_tradnl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hemorr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á</a:t>
            </a:r>
            <a:r>
              <a:rPr kumimoji="0" lang="it-I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gico t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í</a:t>
            </a:r>
            <a:r>
              <a:rPr kumimoji="0" lang="it-I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pico, cisto derm</a:t>
            </a:r>
            <a:r>
              <a:rPr kumimoji="0" lang="pt-P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ó</a:t>
            </a:r>
            <a:r>
              <a:rPr kumimoji="0" lang="it-I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ide,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endometrioma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cisto de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paraovário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, cisto de inclusão peritoneal e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hidrossalpinge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r>
              <a:rPr kumimoji="0" lang="it-IT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kumimoji="0" lang="it-IT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27539A-221B-59A6-19C0-974EBA3F5D40}"/>
              </a:ext>
            </a:extLst>
          </p:cNvPr>
          <p:cNvSpPr txBox="1"/>
          <p:nvPr/>
        </p:nvSpPr>
        <p:spPr>
          <a:xfrm>
            <a:off x="4277360" y="1783823"/>
            <a:ext cx="6961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2 - QUASE CERTAMENTE BENIGNA.</a:t>
            </a:r>
          </a:p>
          <a:p>
            <a:pPr marL="0" indent="0" algn="just">
              <a:buNone/>
            </a:pPr>
            <a:r>
              <a:rPr lang="pt-BR" sz="2000" dirty="0"/>
              <a:t>Risco de malignidade &lt; 1%</a:t>
            </a:r>
          </a:p>
        </p:txBody>
      </p:sp>
    </p:spTree>
    <p:extLst>
      <p:ext uri="{BB962C8B-B14F-4D97-AF65-F5344CB8AC3E}">
        <p14:creationId xmlns:p14="http://schemas.microsoft.com/office/powerpoint/2010/main" val="3120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479" y="681037"/>
            <a:ext cx="51714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307840" y="1431007"/>
            <a:ext cx="707708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2 - QUASE CERTAMENTE BENIGNA.</a:t>
            </a:r>
          </a:p>
        </p:txBody>
      </p:sp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FC7C1C05-3565-9B64-666D-06CAC6E14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8635" y="2264058"/>
            <a:ext cx="7181850" cy="44224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80080BF-206C-FC02-C20B-AD009B7B95BD}"/>
              </a:ext>
            </a:extLst>
          </p:cNvPr>
          <p:cNvSpPr txBox="1"/>
          <p:nvPr/>
        </p:nvSpPr>
        <p:spPr>
          <a:xfrm>
            <a:off x="8081009" y="3509904"/>
            <a:ext cx="3831907" cy="3348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Cisto Hemorrágico Típico - 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As imagens mostram cistos hemorr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gicos t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í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picos. A, Cisto hemorr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gico ovariano com 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gulo</a:t>
            </a:r>
            <a:r>
              <a:rPr lang="es-ES_tradnl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retra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í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do demonstra margens c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ô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ncavas (setas) e padrão reticular interno (asterisco). B, Cisto hemorr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gico com padrão reticular (asterisco) em toda a extensão. C, Padrão reticular (asterisco) com finos ecos lineares descont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í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nuos e retração precoce do 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gulo na periferia (setas). D, 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gulo</a:t>
            </a:r>
            <a:r>
              <a:rPr lang="es-ES_tradnl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retra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í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do com padrão reticular (asterisco) e margem c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ô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ncava (seta). O fluxo do Doppler colorido </a:t>
            </a:r>
            <a:r>
              <a:rPr lang="fr-F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é 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observado no tecido ovariano circundante; no entanto, est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 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ausente nos produtos sangu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í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neos. E, Padrão reticular (asterisco), margens retas e c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ô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ncavas (setas) e sem fluxo na energia do Doppler colorido diferencia 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gulo</a:t>
            </a:r>
            <a:r>
              <a:rPr lang="es-ES_tradnl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retr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til de tecido s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ó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lido. F, Cisto hemorr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gico avascular com padrão reticular (asterisco) e margem c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ô</a:t>
            </a:r>
            <a:r>
              <a:rPr lang="pt-PT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ncava de 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gulo</a:t>
            </a:r>
            <a:r>
              <a:rPr lang="es-ES_tradnl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retr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átil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(seta).</a:t>
            </a:r>
          </a:p>
        </p:txBody>
      </p:sp>
    </p:spTree>
    <p:extLst>
      <p:ext uri="{BB962C8B-B14F-4D97-AF65-F5344CB8AC3E}">
        <p14:creationId xmlns:p14="http://schemas.microsoft.com/office/powerpoint/2010/main" val="1869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879" y="681037"/>
            <a:ext cx="51206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378960" y="1431007"/>
            <a:ext cx="700596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2 - QUASE CERTAMENTE BENIGNA.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0080BF-206C-FC02-C20B-AD009B7B95BD}"/>
              </a:ext>
            </a:extLst>
          </p:cNvPr>
          <p:cNvSpPr txBox="1"/>
          <p:nvPr/>
        </p:nvSpPr>
        <p:spPr>
          <a:xfrm>
            <a:off x="8180161" y="2812096"/>
            <a:ext cx="3831907" cy="364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Cisto Dermoide Típico -  Fig. As imagens mostram cistos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típicos. A,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com componente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(asterisco) com sombra acústica (seta) e linhas e pontos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(cabeça de seta). B, Linhas e pontos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e componente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em outro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. C, Imagem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transabdominal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de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demonstra nível fluido-líquido (seta preta) com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hiperecogenicidade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não dependente consistente com gordura líquida flutuante. Componente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(asterisco) com sombra acústica (seta) e linhas e pontos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sutis (cabeça de seta) também são vistos. D, Lesão cística com linhas e pontos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proeminentes (pontas de seta), que refletem o cabelo enrolado no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. E, Componente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hiperecóico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(asterisco) com sombra acústica (setas) em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contendo ecos internos. F, Estruturas esféricas ecogênicas flutuantes (asteriscos) não são comuns, mas são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patognomônicas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de cisto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dermóide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5155313A-3FCF-1A8D-EA26-15EAD8A11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8855" y="2180978"/>
            <a:ext cx="7211256" cy="42718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536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840" y="681037"/>
            <a:ext cx="508000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206240" y="1431007"/>
            <a:ext cx="7178684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2 - QUASE CERTAMENTE BENIGNA.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0080BF-206C-FC02-C20B-AD009B7B95BD}"/>
              </a:ext>
            </a:extLst>
          </p:cNvPr>
          <p:cNvSpPr txBox="1"/>
          <p:nvPr/>
        </p:nvSpPr>
        <p:spPr>
          <a:xfrm>
            <a:off x="8180160" y="2180977"/>
            <a:ext cx="3831907" cy="4431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Típicos - As imagens mostram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típicos. A, A aparência comum do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demonstra ecos internos homogêneos de baixo nível ou vidro fosco (asterisco); O parênquima ovariano circundante (seta) é observado. B, Características semelhantes de ecos homogêneos de baixo nível ou vidro fosco (asterisco) com tecido ovariano circundante (seta) e reforço acústico posterior (ponta de seta). C, Nenhum fluxo interno na imagem Doppler deve ser observado em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; ecos homogêneos de baixo nível (asterisco) e reforço acústico posterior (ponta de seta). D,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multiloculado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com ecos homogêneos de baixo nível (asteriscos) em cada componente; fluxo pode ser observado no septo interveniente (seta). E, Ocasionalmente, focos ecogênicos pontuados periféricos (setas) são observados com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endometriomas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; entretanto, ecos homogêneos de baixo nível (asterisco) são características mais específicas. F, Embora o sombreamento normalmente não esteja associado a focos ecogênicos pontuados periféricos (setas) ao redor do </a:t>
            </a:r>
            <a:r>
              <a:rPr lang="pt-BR" sz="12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endometrioma</a:t>
            </a:r>
            <a:r>
              <a:rPr lang="pt-BR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(asterisco), artefatos cintilantes podem ser observados com imagens Doppler (setas).</a:t>
            </a:r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773AF91C-FA07-963C-553B-73BBF42DF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5677" y="2180977"/>
            <a:ext cx="7364483" cy="45199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9056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9" y="681037"/>
            <a:ext cx="52730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71517" y="2731487"/>
            <a:ext cx="6195042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2 - QUASE CERTAMENTE BENIGNA.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2000" dirty="0"/>
              <a:t>Cistos uniloculares não simples – cistos com ecos internos ou septo incompleto.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2000" dirty="0"/>
              <a:t>Cisto Não-Simples*, unilocular com margem interna lisa &lt; 10cm  - Cisto “Não-Simples” aplica-se quando ecos internos ou septos incompletos estão presentes. Observe que um septo incompleto não é considerado irregularidade da parede se a margem interna for lisa.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5F72CAF-06F3-C1C5-5E1B-66079722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6" y="2368627"/>
            <a:ext cx="4755847" cy="3731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5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09359" y="772477"/>
            <a:ext cx="353961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2787390"/>
            <a:ext cx="10606289" cy="422744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câncer de ovário é o câncer ginecológico mais letal. Menos da metade dos pacientes sobrevivem por mais de cinco anos após o diagnóstico.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câncer de ovário afeta mulheres de todas as idades, mas é mais comumente diagnosticado após a menopausa.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Mais de 75% das mulheres afetadas são diagnosticadas em estágio avançado porque a doença em estágio inicial geralmente é assintomática e, os sintomas da doença em estágio avançado, são inespecíficos. 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865" y="681037"/>
            <a:ext cx="5076935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849756" y="2763520"/>
            <a:ext cx="5930636" cy="278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3 - BAIXO RISCO DE MALIGNIDADE (1% A 10%)</a:t>
            </a:r>
          </a:p>
          <a:p>
            <a:pPr marL="0" indent="0" algn="just">
              <a:buNone/>
            </a:pPr>
            <a:r>
              <a:rPr lang="pt-BR" sz="2000" dirty="0"/>
              <a:t>Cisto unilocular simples &gt; 10 cm.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Cisto unilocular de qualquer tamanho, com irregularidade de parede &lt; 03 mm de altura.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Lesões benignas clássicas &gt; 10 cm – Cistos </a:t>
            </a:r>
            <a:r>
              <a:rPr lang="pt-BR" sz="2000" dirty="0" err="1"/>
              <a:t>dermóides</a:t>
            </a:r>
            <a:r>
              <a:rPr lang="pt-BR" sz="2000" dirty="0"/>
              <a:t>, </a:t>
            </a:r>
            <a:r>
              <a:rPr lang="pt-BR" sz="2000" dirty="0" err="1"/>
              <a:t>endometriomas</a:t>
            </a:r>
            <a:r>
              <a:rPr lang="pt-BR" sz="2000" dirty="0"/>
              <a:t> ou hemorrágicos.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BF6DF9-C1C5-BB10-7711-544A39E9E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65" y="1633187"/>
            <a:ext cx="4234961" cy="159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0A3DFF0-5AD4-4A04-FFE3-E575D4B3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65" y="3304238"/>
            <a:ext cx="4234961" cy="16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92E4C90-CD36-385C-96CB-35FA34180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2" y="5732686"/>
            <a:ext cx="4693797" cy="888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1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271" y="681037"/>
            <a:ext cx="5066169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155440" y="1431007"/>
            <a:ext cx="607568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3 - BAIXO RISCO DE MALIGNIDADE (1% A 10%)</a:t>
            </a:r>
          </a:p>
          <a:p>
            <a:pPr marL="0" indent="0" algn="just">
              <a:buNone/>
            </a:pPr>
            <a:r>
              <a:rPr lang="pt-BR" sz="2000" dirty="0"/>
              <a:t>Cisto Hemorrágico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Cisto dermoides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4468B1-FCCE-BE72-2609-F23E040B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0" y="2533006"/>
            <a:ext cx="6999180" cy="144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C857E5E-6EF8-59E1-30A1-B86543CF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0" y="4315762"/>
            <a:ext cx="9453925" cy="175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4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9" y="681037"/>
            <a:ext cx="52222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873760" y="2885440"/>
            <a:ext cx="5835512" cy="271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 </a:t>
            </a:r>
            <a:r>
              <a:rPr lang="pt-BR" sz="2000" dirty="0" err="1"/>
              <a:t>Endometriomas</a:t>
            </a: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Lesão sólida, com o contorno liso, de qualquer tamanho, com pontuação de cor 1, sem fluxo.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Cisto multilocular &lt; 10 cm, com a parede interna lisa, com pontuação de cor 1-3.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8579C1-B5C6-2D4E-0A8E-F5E28B8C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1" y="2484483"/>
            <a:ext cx="4880473" cy="185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2FED8E-8268-1CDF-2DFB-076DB4EE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0" y="4777204"/>
            <a:ext cx="4880473" cy="1822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FFBD24D-66DC-FDD7-AC91-2B3A6E97C7AD}"/>
              </a:ext>
            </a:extLst>
          </p:cNvPr>
          <p:cNvSpPr txBox="1"/>
          <p:nvPr/>
        </p:nvSpPr>
        <p:spPr>
          <a:xfrm>
            <a:off x="4257040" y="1560278"/>
            <a:ext cx="649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/>
              <a:t>3.2 Classificação</a:t>
            </a:r>
          </a:p>
          <a:p>
            <a:pPr marL="0" indent="0" algn="just">
              <a:buNone/>
            </a:pPr>
            <a:r>
              <a:rPr lang="pt-BR" sz="1800" dirty="0"/>
              <a:t>O-RADS 3 - BAIXO RISCO DE MALIGNIDADE (1% A 10%)</a:t>
            </a:r>
          </a:p>
        </p:txBody>
      </p:sp>
    </p:spTree>
    <p:extLst>
      <p:ext uri="{BB962C8B-B14F-4D97-AF65-F5344CB8AC3E}">
        <p14:creationId xmlns:p14="http://schemas.microsoft.com/office/powerpoint/2010/main" val="3449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47" y="681037"/>
            <a:ext cx="5154813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152400" y="2791861"/>
            <a:ext cx="7595987" cy="2865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4 - RISCO INTERMEDIÁRIO DE MALIGNIDADE (10% A 50%)</a:t>
            </a:r>
          </a:p>
          <a:p>
            <a:pPr marL="0" indent="0" algn="just">
              <a:buNone/>
            </a:pPr>
            <a:r>
              <a:rPr lang="pt-BR" sz="2000" dirty="0"/>
              <a:t>Cisto unilocular com componente sólido – 1-3 projeções papilares (PP), ou componente sólido que não é PP. Qualquer tamanho e qualquer pontuação de cor.</a:t>
            </a:r>
          </a:p>
          <a:p>
            <a:pPr marL="0" indent="0" algn="just">
              <a:buNone/>
            </a:pPr>
            <a:r>
              <a:rPr lang="pt-BR" sz="2000" dirty="0"/>
              <a:t>  </a:t>
            </a:r>
          </a:p>
          <a:p>
            <a:pPr marL="0" indent="0" algn="just">
              <a:buNone/>
            </a:pPr>
            <a:r>
              <a:rPr lang="pt-BR" sz="2000" dirty="0"/>
              <a:t>Cisto multilocular com componente sólido. Qualquer tamanho. Pontuação de cor 1-2.</a:t>
            </a:r>
          </a:p>
          <a:p>
            <a:pPr marL="0" indent="0" algn="just">
              <a:buNone/>
            </a:pPr>
            <a:r>
              <a:rPr lang="pt-BR" sz="2000" dirty="0"/>
              <a:t> 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3119BD2-67D6-4819-8607-B76801C9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88" y="1821092"/>
            <a:ext cx="4351437" cy="160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37CCC39-6D1F-31F0-D77C-A60C28BC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88" y="3471516"/>
            <a:ext cx="4351436" cy="150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8D85897-11A9-CEB0-9389-A6D41A012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87" y="5049838"/>
            <a:ext cx="4351435" cy="1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BD05C1-8731-9A98-872F-2C485219E063}"/>
              </a:ext>
            </a:extLst>
          </p:cNvPr>
          <p:cNvSpPr txBox="1"/>
          <p:nvPr/>
        </p:nvSpPr>
        <p:spPr>
          <a:xfrm>
            <a:off x="3810000" y="5596698"/>
            <a:ext cx="384879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t-BR" sz="700" dirty="0"/>
          </a:p>
          <a:p>
            <a:pPr marL="0" indent="0" algn="just">
              <a:buNone/>
            </a:pPr>
            <a:r>
              <a:rPr lang="pt-BR" sz="1800" dirty="0"/>
              <a:t>Cisto multilocular sem componente sólido 10 cm. Parede interna lisa. Pontuação de cor 1-3.</a:t>
            </a:r>
          </a:p>
        </p:txBody>
      </p:sp>
    </p:spTree>
    <p:extLst>
      <p:ext uri="{BB962C8B-B14F-4D97-AF65-F5344CB8AC3E}">
        <p14:creationId xmlns:p14="http://schemas.microsoft.com/office/powerpoint/2010/main" val="2776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19" y="681037"/>
            <a:ext cx="50698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142240" y="2558767"/>
            <a:ext cx="7670800" cy="332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4 - RISCO INTERMEDIÁRIO DE MALIGNIDADE (10% A 50%)</a:t>
            </a:r>
          </a:p>
          <a:p>
            <a:pPr marL="0" indent="0" algn="just">
              <a:buNone/>
            </a:pPr>
            <a:r>
              <a:rPr lang="pt-BR" sz="2000" dirty="0"/>
              <a:t>Qualquer tamanho. Parede interna lisa. Pontuação de cor 4.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Qualquer tamanho. Parede interna irregular ou projeções papilares &lt; 03 mm de altura. Qualquer pontuação de cor.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Lesão sólida. Contorno liso. Qualquer tamanho. Pontuação de cor 2-3.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1EEA57-DB89-A6FE-F88F-4DAB9E9D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26" y="1560717"/>
            <a:ext cx="3491900" cy="131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5DFF22-F23C-6D90-38C9-3920BD443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26" y="3016562"/>
            <a:ext cx="3491900" cy="139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13ED7AD-28C3-ED61-61FB-A8038B023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53" y="4544569"/>
            <a:ext cx="2849245" cy="213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8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498496"/>
            <a:ext cx="5022466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203200" y="2319106"/>
            <a:ext cx="7524998" cy="323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Cisto unilocular com 4 ou mais projeções papilares. Qualquer tamanho. Pontuação de cor.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Cisto multilocular com componente sólido.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Lesão sólida, Contorno liso. Qualquer tamanho. Pontuação de cor 4.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9F2245-F0EA-12D7-FFA6-32EF4B6A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90" y="1294706"/>
            <a:ext cx="4343155" cy="162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5662978-01F1-9FC8-E2FB-53C0BB09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98" y="3120912"/>
            <a:ext cx="4343154" cy="163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05578FC-A6D4-4D43-9727-EB830AC1C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98" y="4818906"/>
            <a:ext cx="4294507" cy="1661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0E3322-B421-731E-14EE-AD1BDC622986}"/>
              </a:ext>
            </a:extLst>
          </p:cNvPr>
          <p:cNvSpPr txBox="1"/>
          <p:nvPr/>
        </p:nvSpPr>
        <p:spPr>
          <a:xfrm>
            <a:off x="4229154" y="1407728"/>
            <a:ext cx="3545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/>
              <a:t>3.2 Classificação</a:t>
            </a:r>
          </a:p>
          <a:p>
            <a:pPr marL="0" indent="0" algn="just">
              <a:buNone/>
            </a:pPr>
            <a:r>
              <a:rPr lang="pt-BR" sz="1800" dirty="0"/>
              <a:t>O-RADS 5 - Lesões com alto risco de malignidade (≥50%) </a:t>
            </a:r>
          </a:p>
        </p:txBody>
      </p:sp>
    </p:spTree>
    <p:extLst>
      <p:ext uri="{BB962C8B-B14F-4D97-AF65-F5344CB8AC3E}">
        <p14:creationId xmlns:p14="http://schemas.microsoft.com/office/powerpoint/2010/main" val="34840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599" y="681037"/>
            <a:ext cx="505968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182236" y="1431007"/>
            <a:ext cx="655859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3.2 Classificação</a:t>
            </a:r>
          </a:p>
          <a:p>
            <a:pPr marL="0" indent="0" algn="just">
              <a:buNone/>
            </a:pPr>
            <a:r>
              <a:rPr lang="pt-BR" sz="2000" dirty="0"/>
              <a:t>O-RADS 5 - Lesões com alto risco de malignidade (≥50%)</a:t>
            </a:r>
          </a:p>
          <a:p>
            <a:pPr marL="0" indent="0" algn="just">
              <a:buNone/>
            </a:pPr>
            <a:r>
              <a:rPr lang="pt-BR" sz="2000" dirty="0"/>
              <a:t>Lesão sólida irregular de qualquer tamanho.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Presença de ascite ou </a:t>
            </a:r>
            <a:r>
              <a:rPr lang="pt-BR" sz="2000" dirty="0" err="1"/>
              <a:t>nodularidade</a:t>
            </a:r>
            <a:r>
              <a:rPr lang="pt-BR" sz="2000" dirty="0"/>
              <a:t> peritoneal.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599F65-1B75-3EA1-E5A0-53FBC2FD7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46" y="2527250"/>
            <a:ext cx="3848024" cy="145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9112C0-A3B3-C196-5225-9F65D0C91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45" y="4364002"/>
            <a:ext cx="5384531" cy="2135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2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355601"/>
            <a:ext cx="5110480" cy="72135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5485225" y="1187167"/>
            <a:ext cx="655859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3.3 Indicador de pontuação de cor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900439-3A20-1975-8861-D0AA4D283BCC}"/>
              </a:ext>
            </a:extLst>
          </p:cNvPr>
          <p:cNvSpPr txBox="1"/>
          <p:nvPr/>
        </p:nvSpPr>
        <p:spPr>
          <a:xfrm>
            <a:off x="-101600" y="2995191"/>
            <a:ext cx="60393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O-RADS: pontuação de cor 1 a 4 (avaliação subjetiva do fluxo sanguíneo pelo </a:t>
            </a:r>
            <a:r>
              <a:rPr lang="pt-BR" dirty="0" err="1"/>
              <a:t>International</a:t>
            </a:r>
            <a:r>
              <a:rPr lang="pt-BR" dirty="0"/>
              <a:t> Tumor </a:t>
            </a:r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adotado como parte do O-RADS </a:t>
            </a:r>
            <a:r>
              <a:rPr lang="pt-BR" dirty="0" err="1"/>
              <a:t>Lexicon</a:t>
            </a:r>
            <a:r>
              <a:rPr lang="pt-BR" dirty="0"/>
              <a:t>): (A) A pontuação de cor 1 é dada quando nenhum fluxo sanguíneo é detectado em a parede do cisto, septos ou componente sólido. (B) A pontuação de cor 2 é dada quando apenas o fluxo mínimo é detectado. (C) A pontuação de cor 3 é dada quando o fluxo moderado está presente. (D) O escore de cor 4 é dado quando a lesão anexial é altamente vascularizada com fluxo sanguíneo acentuado.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2F8BAD6-AC4F-43B2-2D7B-439895C3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4" y="1598318"/>
            <a:ext cx="6106099" cy="461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6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599" y="681037"/>
            <a:ext cx="501904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093855" y="2020287"/>
            <a:ext cx="655859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3.3 Indicador de pontuação de cor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900439-3A20-1975-8861-D0AA4D283BCC}"/>
              </a:ext>
            </a:extLst>
          </p:cNvPr>
          <p:cNvSpPr txBox="1"/>
          <p:nvPr/>
        </p:nvSpPr>
        <p:spPr>
          <a:xfrm>
            <a:off x="602316" y="2842791"/>
            <a:ext cx="107565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presença de fluxo ao Doppler é diagnóstica de tecido sólido, mas sua ausência é menos informativa, e a lesão deve então ser considerada como de aparência sólida.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Projeção papilar (PP) é um tipo de componente sólido com altura maior ou igual a 3 mm que surge da parede ou septo do cisto e se projeta para a cavidade do cisto. Quando &lt; 03 mm de altura, não deve ser chamado de PP.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Lesão sólidas são assim consideradas quando possuem componente sólido &gt; 80%.</a:t>
            </a:r>
            <a:r>
              <a:rPr lang="pt-BR" baseline="30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27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0" y="681037"/>
            <a:ext cx="5110480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3968918" y="2078370"/>
            <a:ext cx="435864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3.3 Indicador de pontuação de cor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900439-3A20-1975-8861-D0AA4D283BCC}"/>
              </a:ext>
            </a:extLst>
          </p:cNvPr>
          <p:cNvSpPr txBox="1"/>
          <p:nvPr/>
        </p:nvSpPr>
        <p:spPr>
          <a:xfrm>
            <a:off x="267036" y="2692039"/>
            <a:ext cx="117624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2.4 AVALIAÇÃO DOS TESTE DO MODELO O-RADS</a:t>
            </a:r>
          </a:p>
          <a:p>
            <a:pPr algn="just"/>
            <a:r>
              <a:rPr lang="pt-BR" dirty="0"/>
              <a:t>Um estudo</a:t>
            </a:r>
            <a:r>
              <a:rPr lang="pt-BR" baseline="30000" dirty="0"/>
              <a:t>6</a:t>
            </a:r>
            <a:r>
              <a:rPr lang="pt-BR" dirty="0"/>
              <a:t> avaliou a precisão diagnóstica, a variabilidade </a:t>
            </a:r>
            <a:r>
              <a:rPr lang="pt-BR" dirty="0" err="1"/>
              <a:t>interobservador</a:t>
            </a:r>
            <a:r>
              <a:rPr lang="pt-BR" dirty="0"/>
              <a:t> e as armadilhas comuns do léxico do sistema de pontuação ACR O-RADS entre os radiologistas sem experiência, mesmo sem treinamento específico, leitores de ultrassom experientes podem alcançar excelente desempenho diagnóstico e alta confiabilidade.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Outro estudo</a:t>
            </a:r>
            <a:r>
              <a:rPr lang="pt-BR" baseline="30000" dirty="0"/>
              <a:t>7 </a:t>
            </a:r>
            <a:r>
              <a:rPr lang="pt-BR" dirty="0"/>
              <a:t>avaliou a concordância </a:t>
            </a:r>
            <a:r>
              <a:rPr lang="pt-BR" dirty="0" err="1"/>
              <a:t>interobservador</a:t>
            </a:r>
            <a:r>
              <a:rPr lang="pt-BR" dirty="0"/>
              <a:t> na atribuição de recursos de imagem e na classificação de massas anexiais usando as regras simples da IOTA versus o léxico O-RADS e identificar as causas da discrepância.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autores concluíram que o O-RADS apresentou concordância </a:t>
            </a:r>
            <a:r>
              <a:rPr lang="pt-BR" dirty="0" err="1"/>
              <a:t>interobservador</a:t>
            </a:r>
            <a:r>
              <a:rPr lang="pt-BR" dirty="0"/>
              <a:t> variável com boa concordância geral. As regras simples da IOTA tiveram uma concordância </a:t>
            </a:r>
            <a:r>
              <a:rPr lang="pt-BR" dirty="0" err="1"/>
              <a:t>interobservador</a:t>
            </a:r>
            <a:r>
              <a:rPr lang="pt-BR" dirty="0"/>
              <a:t> mais uniforme com excelente concordância geral. Uma maior experiência do leitor não melhorou a concordância </a:t>
            </a:r>
            <a:r>
              <a:rPr lang="pt-BR" dirty="0" err="1"/>
              <a:t>interobservador</a:t>
            </a:r>
            <a:r>
              <a:rPr lang="pt-BR" dirty="0"/>
              <a:t> com o O-RADS.</a:t>
            </a:r>
          </a:p>
        </p:txBody>
      </p:sp>
    </p:spTree>
    <p:extLst>
      <p:ext uri="{BB962C8B-B14F-4D97-AF65-F5344CB8AC3E}">
        <p14:creationId xmlns:p14="http://schemas.microsoft.com/office/powerpoint/2010/main" val="2097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80479" y="741997"/>
            <a:ext cx="342785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794000"/>
            <a:ext cx="10606289" cy="319467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Os fatores de risco para o câncer de ovário são idade avançada e história familiar de câncer de ovário e mama.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Mulheres com sintomas relacionados a câncer de ovário devem ser avaliadas com exame físico, ultrassonografia transvaginal e medição de biomarcadores como o antígeno 125 do câncer.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os resultados forem suspeitos de câncer de ovário, a paciente deve ser encaminhada a um oncologista ginecológico</a:t>
            </a:r>
            <a:r>
              <a:rPr lang="pt-BR" sz="2000" baseline="30000" dirty="0"/>
              <a:t>1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0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519" y="681037"/>
            <a:ext cx="511048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67360" y="2748597"/>
            <a:ext cx="6558598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3.3 Indicador de pontuação de cor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900439-3A20-1975-8861-D0AA4D283BCC}"/>
              </a:ext>
            </a:extLst>
          </p:cNvPr>
          <p:cNvSpPr txBox="1"/>
          <p:nvPr/>
        </p:nvSpPr>
        <p:spPr>
          <a:xfrm>
            <a:off x="467360" y="3271069"/>
            <a:ext cx="11440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2.4 AVALIAÇÃO DOS TESTE DO MODELO O-RADS</a:t>
            </a:r>
          </a:p>
          <a:p>
            <a:pPr algn="just"/>
            <a:r>
              <a:rPr lang="pt-BR" dirty="0"/>
              <a:t>Para avaliar o desempenho diagnóstico e a concordância </a:t>
            </a:r>
            <a:r>
              <a:rPr lang="pt-BR" dirty="0" err="1"/>
              <a:t>interobservador</a:t>
            </a:r>
            <a:r>
              <a:rPr lang="pt-BR" dirty="0"/>
              <a:t> do American </a:t>
            </a:r>
            <a:r>
              <a:rPr lang="pt-BR" dirty="0" err="1"/>
              <a:t>College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Radiology</a:t>
            </a:r>
            <a:r>
              <a:rPr lang="pt-BR" dirty="0"/>
              <a:t> (ACR) </a:t>
            </a:r>
            <a:r>
              <a:rPr lang="pt-BR" dirty="0" err="1"/>
              <a:t>Ovarian-Adnexal</a:t>
            </a:r>
            <a:r>
              <a:rPr lang="pt-BR" dirty="0"/>
              <a:t> </a:t>
            </a:r>
            <a:r>
              <a:rPr lang="pt-BR" dirty="0" err="1"/>
              <a:t>Reporting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Data System </a:t>
            </a:r>
            <a:r>
              <a:rPr lang="pt-BR" dirty="0" err="1"/>
              <a:t>Ultrasound</a:t>
            </a:r>
            <a:r>
              <a:rPr lang="pt-BR" dirty="0"/>
              <a:t> (O-RADS US), foi realizado um estudo</a:t>
            </a:r>
            <a:r>
              <a:rPr lang="pt-BR" baseline="30000" dirty="0"/>
              <a:t>9 </a:t>
            </a:r>
            <a:r>
              <a:rPr lang="pt-BR" dirty="0"/>
              <a:t>de janeiro de 2016 a dezembro de 2018, com 1035 pacientes com um total de 1.054 lesões anexiais.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autores concluíram que o US ACR O-RADS fornece estratificação de risco de malignidade eficaz para lesões anexiais com alta confiabilidade para radiologistas com experiência diferente. O </a:t>
            </a:r>
            <a:r>
              <a:rPr lang="pt-BR" dirty="0" err="1"/>
              <a:t>subagrupamento</a:t>
            </a:r>
            <a:r>
              <a:rPr lang="pt-BR" dirty="0"/>
              <a:t> das lesões O-RADS 4 em dois grupos facilitou uma melhor estratificação do risco intermediário.</a:t>
            </a:r>
          </a:p>
        </p:txBody>
      </p:sp>
    </p:spTree>
    <p:extLst>
      <p:ext uri="{BB962C8B-B14F-4D97-AF65-F5344CB8AC3E}">
        <p14:creationId xmlns:p14="http://schemas.microsoft.com/office/powerpoint/2010/main" val="17770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0EA67269-9E7D-4E28-987D-EC01B692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639" y="681037"/>
            <a:ext cx="265569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CONCLUSÃO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A61C42E-4740-4E8C-97C4-DEB5406D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834640"/>
            <a:ext cx="11551919" cy="35220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O-RADS foi projetado para fornecer interpretações consistentes, para diminuir ou eliminar a ambiguidade nos relatórios de US, resultando em uma maior probabilidade de precisão na atribuição de risco de malignidade aos ovários e outras massas anexiais e fornecer uma recomendação de manejo para cada categoria de risco.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8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Para estratificação de risco, o sistema O-RADS US recomenda seis categorias (O-RADS 0–5), incorporando a faixa de risco normal a alto de malignidade.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8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Arial" panose="020B0604020202020204" pitchFamily="34" charset="0"/>
              </a:rPr>
              <a:t>O-RADS US é o único léxico e sistema de classificação que abrange todas as categorias de risco com seus esquemas de gerenciamento associados.</a:t>
            </a:r>
          </a:p>
        </p:txBody>
      </p:sp>
    </p:spTree>
    <p:extLst>
      <p:ext uri="{BB962C8B-B14F-4D97-AF65-F5344CB8AC3E}">
        <p14:creationId xmlns:p14="http://schemas.microsoft.com/office/powerpoint/2010/main" val="24707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4C41968A-1BEB-4731-AD72-E0C7C84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239" y="681037"/>
            <a:ext cx="3169921" cy="613669"/>
          </a:xfrm>
        </p:spPr>
        <p:txBody>
          <a:bodyPr rtlCol="0">
            <a:normAutofit fontScale="90000"/>
          </a:bodyPr>
          <a:lstStyle/>
          <a:p>
            <a:r>
              <a:rPr lang="pt-BR" cap="all" dirty="0"/>
              <a:t>referências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7A4BF0A-CD91-45A8-8319-5624CC8A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55" y="1468192"/>
            <a:ext cx="11127396" cy="5061396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900" dirty="0" err="1"/>
              <a:t>Doubeni</a:t>
            </a:r>
            <a:r>
              <a:rPr lang="en-US" sz="900" dirty="0"/>
              <a:t> CA, </a:t>
            </a:r>
            <a:r>
              <a:rPr lang="en-US" sz="900" dirty="0" err="1"/>
              <a:t>Doubeni</a:t>
            </a:r>
            <a:r>
              <a:rPr lang="en-US" sz="900" dirty="0"/>
              <a:t> AR, Myers AE. Diagnosis and Management of Ovarian Cancer. Am Fam Physician. 2016 Jun 1;93(11):937-44. PMID: 27281838.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/>
              <a:t>Elias KM, Guo J, Bast RC Jr. Early Detection of Ovarian Cancer. </a:t>
            </a:r>
            <a:r>
              <a:rPr lang="en-US" sz="900" dirty="0" err="1"/>
              <a:t>Hematol</a:t>
            </a:r>
            <a:r>
              <a:rPr lang="en-US" sz="900" dirty="0"/>
              <a:t> Oncol Clin North Am. 2018 Dec;32(6):903-914. </a:t>
            </a:r>
            <a:r>
              <a:rPr lang="en-US" sz="900" dirty="0" err="1"/>
              <a:t>doi</a:t>
            </a:r>
            <a:r>
              <a:rPr lang="en-US" sz="900" dirty="0"/>
              <a:t>: 10.1016/j.hoc.2018.07.003. </a:t>
            </a:r>
            <a:r>
              <a:rPr lang="en-US" sz="900" dirty="0" err="1"/>
              <a:t>Epub</a:t>
            </a:r>
            <a:r>
              <a:rPr lang="en-US" sz="900" dirty="0"/>
              <a:t> 2018 Sep 28. PMID: 30390764; PMCID: PMC6376972.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/>
              <a:t>Mathis J, </a:t>
            </a:r>
            <a:r>
              <a:rPr lang="en-US" sz="900" dirty="0" err="1"/>
              <a:t>Jellouli</a:t>
            </a:r>
            <a:r>
              <a:rPr lang="en-US" sz="900" dirty="0"/>
              <a:t> MA, </a:t>
            </a:r>
            <a:r>
              <a:rPr lang="en-US" sz="900" dirty="0" err="1"/>
              <a:t>Sabiani</a:t>
            </a:r>
            <a:r>
              <a:rPr lang="en-US" sz="900" dirty="0"/>
              <a:t> L, Fest J, </a:t>
            </a:r>
            <a:r>
              <a:rPr lang="en-US" sz="900" dirty="0" err="1"/>
              <a:t>Blache</a:t>
            </a:r>
            <a:r>
              <a:rPr lang="en-US" sz="900" dirty="0"/>
              <a:t> G, </a:t>
            </a:r>
            <a:r>
              <a:rPr lang="en-US" sz="900" dirty="0" err="1"/>
              <a:t>Mathevet</a:t>
            </a:r>
            <a:r>
              <a:rPr lang="en-US" sz="900" dirty="0"/>
              <a:t> P. Ovarian cancer screening in the general population. </a:t>
            </a:r>
            <a:r>
              <a:rPr lang="en-US" sz="900" dirty="0" err="1"/>
              <a:t>Horm</a:t>
            </a:r>
            <a:r>
              <a:rPr lang="en-US" sz="900" dirty="0"/>
              <a:t> Mol Biol Clin </a:t>
            </a:r>
            <a:r>
              <a:rPr lang="en-US" sz="900" dirty="0" err="1"/>
              <a:t>Investig</a:t>
            </a:r>
            <a:r>
              <a:rPr lang="en-US" sz="900" dirty="0"/>
              <a:t>. 2019 Nov 6;41(3). </a:t>
            </a:r>
            <a:r>
              <a:rPr lang="en-US" sz="900" dirty="0" err="1"/>
              <a:t>doi</a:t>
            </a:r>
            <a:r>
              <a:rPr lang="en-US" sz="900" dirty="0"/>
              <a:t>: 10.1515/hmbci-2019-0038. PMID: 31693493.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/>
              <a:t>Baumgarten DA. O-RADS: Good Enough for Everyday Practice or a Work in Progress? </a:t>
            </a:r>
            <a:r>
              <a:rPr lang="en-US" sz="900" dirty="0" err="1"/>
              <a:t>Radiol</a:t>
            </a:r>
            <a:r>
              <a:rPr lang="en-US" sz="900" dirty="0"/>
              <a:t> Imaging Cancer. 2022 Sep;4(5):e220121. </a:t>
            </a:r>
            <a:r>
              <a:rPr lang="en-US" sz="900" dirty="0" err="1"/>
              <a:t>doi</a:t>
            </a:r>
            <a:r>
              <a:rPr lang="en-US" sz="900" dirty="0"/>
              <a:t>: 10.1148/rycan.220121. PMID: 36178353; PMCID: PMC9530757.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 err="1"/>
              <a:t>Strachowski</a:t>
            </a:r>
            <a:r>
              <a:rPr lang="en-US" sz="900" dirty="0"/>
              <a:t> LM, Jha P, Chawla TP, Davis KM, Dove CK, </a:t>
            </a:r>
            <a:r>
              <a:rPr lang="en-US" sz="900" dirty="0" err="1"/>
              <a:t>Glanc</a:t>
            </a:r>
            <a:r>
              <a:rPr lang="en-US" sz="900" dirty="0"/>
              <a:t> P, Morgan TA, Andreotti RF. O-RADS for Ultrasound: A User's Guide, From the AJR Special Series on Radiology Reporting and Data Systems. AJR Am J </a:t>
            </a:r>
            <a:r>
              <a:rPr lang="en-US" sz="900" dirty="0" err="1"/>
              <a:t>Roentgenol</a:t>
            </a:r>
            <a:r>
              <a:rPr lang="en-US" sz="900" dirty="0"/>
              <a:t>. 2021 May;216(5):1150-1165. </a:t>
            </a:r>
            <a:r>
              <a:rPr lang="en-US" sz="900" dirty="0" err="1"/>
              <a:t>doi</a:t>
            </a:r>
            <a:r>
              <a:rPr lang="en-US" sz="900" dirty="0"/>
              <a:t>: 10.2214/AJR.20.25064. </a:t>
            </a:r>
            <a:r>
              <a:rPr lang="en-US" sz="900" dirty="0" err="1"/>
              <a:t>Epub</a:t>
            </a:r>
            <a:r>
              <a:rPr lang="en-US" sz="900" dirty="0"/>
              <a:t> 2020 Dec 23. PMID: 33355485.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/>
              <a:t>Pi Y, Wilson MP, </a:t>
            </a:r>
            <a:r>
              <a:rPr lang="en-US" sz="900" dirty="0" err="1"/>
              <a:t>Katlariwala</a:t>
            </a:r>
            <a:r>
              <a:rPr lang="en-US" sz="900" dirty="0"/>
              <a:t> P, Sam M, Ackerman T, </a:t>
            </a:r>
            <a:r>
              <a:rPr lang="en-US" sz="900" dirty="0" err="1"/>
              <a:t>Paskar</a:t>
            </a:r>
            <a:r>
              <a:rPr lang="en-US" sz="900" dirty="0"/>
              <a:t> L, Patel V, Low G. Diagnostic accuracy and inter-observer reliability of the O-RADS scoring system among staff radiologists in a North American academic clinical setting. </a:t>
            </a:r>
            <a:r>
              <a:rPr lang="en-US" sz="900" dirty="0" err="1"/>
              <a:t>Abdom</a:t>
            </a:r>
            <a:r>
              <a:rPr lang="en-US" sz="900" dirty="0"/>
              <a:t> </a:t>
            </a:r>
            <a:r>
              <a:rPr lang="en-US" sz="900" dirty="0" err="1"/>
              <a:t>Radiol</a:t>
            </a:r>
            <a:r>
              <a:rPr lang="en-US" sz="900" dirty="0"/>
              <a:t> (NY). 2021 Oct;46(10):4967-4973. </a:t>
            </a:r>
            <a:r>
              <a:rPr lang="en-US" sz="900" dirty="0" err="1"/>
              <a:t>doi</a:t>
            </a:r>
            <a:r>
              <a:rPr lang="en-US" sz="900" dirty="0"/>
              <a:t>: 10.1007/s00261-021-03193-7. </a:t>
            </a:r>
            <a:r>
              <a:rPr lang="en-US" sz="900" dirty="0" err="1"/>
              <a:t>Epub</a:t>
            </a:r>
            <a:r>
              <a:rPr lang="en-US" sz="900" dirty="0"/>
              <a:t> 2021 Jun 29. PMID: 34185128.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 err="1"/>
              <a:t>Antil</a:t>
            </a:r>
            <a:r>
              <a:rPr lang="en-US" sz="900" dirty="0"/>
              <a:t> N, Raghu PR, Shen L, </a:t>
            </a:r>
            <a:r>
              <a:rPr lang="en-US" sz="900" dirty="0" err="1"/>
              <a:t>Tiyarattanachai</a:t>
            </a:r>
            <a:r>
              <a:rPr lang="en-US" sz="900" dirty="0"/>
              <a:t> T, Chang EM, Ferguson CWK, Ho AA, Lutz AM, Mariano AJ, Morimoto LN, Kamaya A. Interobserver agreement between eight observers using IOTA simple rules and O-RADS lexicon descriptors for adnexal masses. </a:t>
            </a:r>
            <a:r>
              <a:rPr lang="en-US" sz="900" dirty="0" err="1"/>
              <a:t>Abdom</a:t>
            </a:r>
            <a:r>
              <a:rPr lang="en-US" sz="900" dirty="0"/>
              <a:t> </a:t>
            </a:r>
            <a:r>
              <a:rPr lang="en-US" sz="900" dirty="0" err="1"/>
              <a:t>Radiol</a:t>
            </a:r>
            <a:r>
              <a:rPr lang="en-US" sz="900" dirty="0"/>
              <a:t> (NY). 2022 Sep;47(9):3318-3326. </a:t>
            </a:r>
            <a:r>
              <a:rPr lang="en-US" sz="900" dirty="0" err="1"/>
              <a:t>doi</a:t>
            </a:r>
            <a:r>
              <a:rPr lang="en-US" sz="900" dirty="0"/>
              <a:t>: 10.1007/s00261-022-03580-8. </a:t>
            </a:r>
            <a:r>
              <a:rPr lang="en-US" sz="900" dirty="0" err="1"/>
              <a:t>Epub</a:t>
            </a:r>
            <a:r>
              <a:rPr lang="en-US" sz="900" dirty="0"/>
              <a:t> 2022 Jun 28. PMID: 35763052; PMCID: PMC9388428.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 err="1"/>
              <a:t>Hiett</a:t>
            </a:r>
            <a:r>
              <a:rPr lang="en-US" sz="900" dirty="0"/>
              <a:t> AK, </a:t>
            </a:r>
            <a:r>
              <a:rPr lang="en-US" sz="900" dirty="0" err="1"/>
              <a:t>Sonek</a:t>
            </a:r>
            <a:r>
              <a:rPr lang="en-US" sz="900" dirty="0"/>
              <a:t> JD, Guy M, Reid TJ. Performance of IOTA Simple Rules, Simple Rules risk assessment, ADNEX model and O-RADS in differentiating between benign and malignant adnexal lesions in North American women. Ultrasound </a:t>
            </a:r>
            <a:r>
              <a:rPr lang="en-US" sz="900" dirty="0" err="1"/>
              <a:t>Obstet</a:t>
            </a:r>
            <a:r>
              <a:rPr lang="en-US" sz="900" dirty="0"/>
              <a:t> Gynecol. 2022 May;59(5):668-676. </a:t>
            </a:r>
            <a:r>
              <a:rPr lang="en-US" sz="900" dirty="0" err="1"/>
              <a:t>doi</a:t>
            </a:r>
            <a:r>
              <a:rPr lang="en-US" sz="900" dirty="0"/>
              <a:t>: 10.1002/uog.24777. </a:t>
            </a:r>
            <a:r>
              <a:rPr lang="en-US" sz="900" dirty="0" err="1"/>
              <a:t>Epub</a:t>
            </a:r>
            <a:r>
              <a:rPr lang="en-US" sz="900" dirty="0"/>
              <a:t> 2022 Apr 8. PMID: 34533862.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9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900" dirty="0"/>
              <a:t>Cao L, Wei M, Liu Y, Fu J, Zhang H, Huang J, Pei X, Zhou J. Validation of American College of Radiology Ovarian-Adnexal Reporting and Data System Ultrasound (O-RADS US): Analysis on 1054 adnexal masses. </a:t>
            </a:r>
            <a:r>
              <a:rPr lang="en-US" sz="900" dirty="0" err="1"/>
              <a:t>Gynecol</a:t>
            </a:r>
            <a:r>
              <a:rPr lang="en-US" sz="900" dirty="0"/>
              <a:t> Oncol. 2021 Jul;162(1):107-112. </a:t>
            </a:r>
            <a:r>
              <a:rPr lang="en-US" sz="900" dirty="0" err="1"/>
              <a:t>doi</a:t>
            </a:r>
            <a:r>
              <a:rPr lang="en-US" sz="900" dirty="0"/>
              <a:t>: 10.1016/j.ygyno.2021.04.031. </a:t>
            </a:r>
            <a:r>
              <a:rPr lang="en-US" sz="900" dirty="0" err="1"/>
              <a:t>Epub</a:t>
            </a:r>
            <a:r>
              <a:rPr lang="en-US" sz="900" dirty="0"/>
              <a:t> 2021 May 7. PMID: 33966893.</a:t>
            </a:r>
          </a:p>
          <a:p>
            <a:pPr algn="just">
              <a:buFont typeface="+mj-lt"/>
              <a:buAutoNum type="arabicPeriod"/>
            </a:pP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1481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482079" y="681037"/>
            <a:ext cx="307225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763520"/>
            <a:ext cx="10606289" cy="322515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Apesar da baixa taxa de diagnóstico precoce, as diretrizes não recomendam a triagem de rotina para câncer de ovário em mulheres de risco médio porque a triagem, incluindo exames pélvicos de rotina, é ineficaz e associada a danos.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Quando detectado em estágio I, pode ser curado em até 90%. Já no estágio II, a uma sobrevida de 5 anos de 70%. apenas 20% dos cânceres de ovário são diagnosticados no estágio I-II.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entanto, a doença que se espalhou além da pelve (estágio III-IV) tem uma taxa de sobrevivência a longo prazo de 20% ou menos.</a:t>
            </a:r>
          </a:p>
        </p:txBody>
      </p:sp>
    </p:spTree>
    <p:extLst>
      <p:ext uri="{BB962C8B-B14F-4D97-AF65-F5344CB8AC3E}">
        <p14:creationId xmlns:p14="http://schemas.microsoft.com/office/powerpoint/2010/main" val="4077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532879" y="681037"/>
            <a:ext cx="327545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794000"/>
            <a:ext cx="10606289" cy="319467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As simulações de computador sugerem que a detecção da doença pré-clínica em um estágio anterior poderia melhorar a sobrevida em 10–30%</a:t>
            </a:r>
            <a:r>
              <a:rPr lang="pt-BR" sz="2000" baseline="30000" dirty="0"/>
              <a:t>2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Atualmente, a combinação de um exame de ultrassom com um ensaio de antígeno de câncer (CA)-125 é a técnica de diagnóstico mais eficaz, mas ainda não é admitida como método de triagem</a:t>
            </a:r>
            <a:r>
              <a:rPr lang="pt-BR" sz="2000" baseline="30000" dirty="0"/>
              <a:t>3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extremamente importante ser capaz de diferenciar as massas ovarianas e anexiais suspeitas daquelas que podem ser ignoradas ou acompanhadas com segurança.</a:t>
            </a:r>
          </a:p>
        </p:txBody>
      </p:sp>
    </p:spTree>
    <p:extLst>
      <p:ext uri="{BB962C8B-B14F-4D97-AF65-F5344CB8AC3E}">
        <p14:creationId xmlns:p14="http://schemas.microsoft.com/office/powerpoint/2010/main" val="19066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49999" y="681037"/>
            <a:ext cx="345833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EE31F-F45C-4189-AC84-6B82D764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5" y="2987040"/>
            <a:ext cx="10606289" cy="3001638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O Colégio Americano de Radiologia (ACR) apoiou o desenvolvimento e a divulgação do Sistema </a:t>
            </a:r>
            <a:r>
              <a:rPr lang="pt-BR" sz="2000" dirty="0" err="1"/>
              <a:t>Ovarian-Adnexal</a:t>
            </a:r>
            <a:r>
              <a:rPr lang="pt-BR" sz="2000" dirty="0"/>
              <a:t> </a:t>
            </a:r>
            <a:r>
              <a:rPr lang="pt-BR" sz="2000" dirty="0" err="1"/>
              <a:t>Reporting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Data System para US (O-RADS US) e para MRI (O-RADS MRI).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Ao padronizar o léxico para descrever características de massas ovarianas e anexiais e atribuir categorias de risco para a probabilidade de malignidade com base na avaliação dessas características, as recomendações de manejo também são padronizadas</a:t>
            </a:r>
            <a:r>
              <a:rPr lang="pt-BR" sz="2000" baseline="30000" dirty="0"/>
              <a:t>4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9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2">
            <a:extLst>
              <a:ext uri="{FF2B5EF4-FFF2-40B4-BE49-F238E27FC236}">
                <a16:creationId xmlns:a16="http://schemas.microsoft.com/office/drawing/2014/main" id="{64820193-5C43-450D-8DBA-FEFFB539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359" y="681037"/>
            <a:ext cx="2990975" cy="613669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2. OBJETIVO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2AA156D-F908-434E-969A-BD4E75D34AF9}"/>
              </a:ext>
            </a:extLst>
          </p:cNvPr>
          <p:cNvSpPr txBox="1">
            <a:spLocks/>
          </p:cNvSpPr>
          <p:nvPr/>
        </p:nvSpPr>
        <p:spPr>
          <a:xfrm>
            <a:off x="792855" y="3087396"/>
            <a:ext cx="10606289" cy="414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20725" algn="just">
              <a:buNone/>
            </a:pPr>
            <a:r>
              <a:rPr lang="pt-BR" sz="2000" dirty="0">
                <a:cs typeface="Arial" panose="020B0604020202020204" pitchFamily="34" charset="0"/>
              </a:rPr>
              <a:t>Descrever o novo Sistema chamado </a:t>
            </a:r>
            <a:r>
              <a:rPr lang="pt-BR" sz="2000" dirty="0" err="1">
                <a:cs typeface="Arial" panose="020B0604020202020204" pitchFamily="34" charset="0"/>
              </a:rPr>
              <a:t>Ovarian-Adnexal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Reporting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and</a:t>
            </a:r>
            <a:r>
              <a:rPr lang="pt-BR" sz="2000" dirty="0">
                <a:cs typeface="Arial" panose="020B0604020202020204" pitchFamily="34" charset="0"/>
              </a:rPr>
              <a:t> Data System para US (O-RADS US) apoiado pelo Colégio Americano de Radiologia. </a:t>
            </a:r>
          </a:p>
        </p:txBody>
      </p:sp>
    </p:spTree>
    <p:extLst>
      <p:ext uri="{BB962C8B-B14F-4D97-AF65-F5344CB8AC3E}">
        <p14:creationId xmlns:p14="http://schemas.microsoft.com/office/powerpoint/2010/main" val="28315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1037"/>
            <a:ext cx="555752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233681" y="2629887"/>
            <a:ext cx="11704319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3.1 Conceito</a:t>
            </a:r>
          </a:p>
          <a:p>
            <a:pPr marL="0" indent="0" algn="just">
              <a:buNone/>
            </a:pPr>
            <a:r>
              <a:rPr lang="pt-BR" sz="2000" dirty="0"/>
              <a:t>O </a:t>
            </a:r>
            <a:r>
              <a:rPr lang="pt-BR" sz="2000" dirty="0" err="1"/>
              <a:t>Ovarian-Adnexal</a:t>
            </a:r>
            <a:r>
              <a:rPr lang="pt-BR" sz="2000" dirty="0"/>
              <a:t> </a:t>
            </a:r>
            <a:r>
              <a:rPr lang="pt-BR" sz="2000" dirty="0" err="1"/>
              <a:t>Reporting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Data System (O-RADS) léxico para US foi publicado em 2018, fornecendo um léxico padronizado que inclui todos os descritores e definições pertinentes da aparência característica de US de ovários normais e ovários ou outras lesões anexiais. 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2000" dirty="0"/>
              <a:t>O léxico é baseado no consenso do comitê. Levando em consideração as evidências de suporte para o desempenho de diferentes terminologias usadas na literatura para a classificação de uma massa como benigna ou maligna, os membros do comitê concordaram com termos semelhantes aos usados nos modelos IOTA. </a:t>
            </a:r>
          </a:p>
          <a:p>
            <a:pPr marL="0" indent="0" algn="just">
              <a:buNone/>
            </a:pPr>
            <a:endParaRPr lang="pt-BR" sz="800" dirty="0"/>
          </a:p>
          <a:p>
            <a:pPr marL="0" indent="0" algn="just">
              <a:buNone/>
            </a:pPr>
            <a:r>
              <a:rPr lang="pt-BR" sz="2000" dirty="0"/>
              <a:t>Os descritores usados no léxico O-RADS foram testados no grande conjunto de dados das fases 1–3 do estudo IOTA para atribuir um risco de malignidade a cada um deles. </a:t>
            </a:r>
          </a:p>
        </p:txBody>
      </p:sp>
    </p:spTree>
    <p:extLst>
      <p:ext uri="{BB962C8B-B14F-4D97-AF65-F5344CB8AC3E}">
        <p14:creationId xmlns:p14="http://schemas.microsoft.com/office/powerpoint/2010/main" val="24859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6A08A23F-E5EB-420D-A7B4-743D5215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39" y="681037"/>
            <a:ext cx="5090161" cy="613669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pt-BR" sz="3200" dirty="0"/>
              <a:t>3. PADRONIZAÇÃO O-RADS PARA OVÁRIOS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00B6C1-C28A-42FD-9CC5-0C86A5504989}"/>
              </a:ext>
            </a:extLst>
          </p:cNvPr>
          <p:cNvSpPr txBox="1">
            <a:spLocks/>
          </p:cNvSpPr>
          <p:nvPr/>
        </p:nvSpPr>
        <p:spPr>
          <a:xfrm>
            <a:off x="406401" y="2815331"/>
            <a:ext cx="11430000" cy="61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3.1 Conceito</a:t>
            </a:r>
          </a:p>
          <a:p>
            <a:pPr marL="0" indent="0" algn="just">
              <a:buNone/>
            </a:pPr>
            <a:r>
              <a:rPr lang="pt-BR" sz="2000" dirty="0"/>
              <a:t>Os termos que se mostraram úteis para designar o risco de malignidade foram colocados em uma tabela de léxico condensada para facilitar a estratificação do risco. 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Finalmente, com o uso de outros estudos de suporte baseados em evidências na literatura que oferecem orientação adicional diferenciando esquemas de tratamento em uma variedade de lesões quase certamente benignas que incluem: cistos simples, cistos hemorrágicos, cistos </a:t>
            </a:r>
            <a:r>
              <a:rPr lang="pt-BR" sz="2000" dirty="0" err="1"/>
              <a:t>dermóides</a:t>
            </a:r>
            <a:r>
              <a:rPr lang="pt-BR" sz="2000" dirty="0"/>
              <a:t>, </a:t>
            </a:r>
            <a:r>
              <a:rPr lang="pt-BR" sz="2000" dirty="0" err="1"/>
              <a:t>endometriomas</a:t>
            </a:r>
            <a:r>
              <a:rPr lang="pt-BR" sz="2000" dirty="0"/>
              <a:t>, cistos </a:t>
            </a:r>
            <a:r>
              <a:rPr lang="pt-BR" sz="2000" dirty="0" err="1"/>
              <a:t>paraovarianos</a:t>
            </a:r>
            <a:r>
              <a:rPr lang="pt-BR" sz="2000" dirty="0"/>
              <a:t>, cistos de inclusão peritoneal, </a:t>
            </a:r>
            <a:r>
              <a:rPr lang="pt-BR" sz="2000" dirty="0" err="1"/>
              <a:t>hidrossalpinges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99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3408</Words>
  <Application>Microsoft Office PowerPoint</Application>
  <PresentationFormat>Widescreen</PresentationFormat>
  <Paragraphs>261</Paragraphs>
  <Slides>32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1. INTRODUÇÃO</vt:lpstr>
      <vt:lpstr>1. INTRODUÇÃO</vt:lpstr>
      <vt:lpstr>1. INTRODUÇÃO</vt:lpstr>
      <vt:lpstr>1. INTRODUÇÃO</vt:lpstr>
      <vt:lpstr>1. INTRODUÇÃO</vt:lpstr>
      <vt:lpstr>2. OBJETIVO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3. PADRONIZAÇÃO O-RADS PARA OVÁRIOS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etevaldo marcal</dc:creator>
  <cp:lastModifiedBy>Camilla S. de Oliveria Gomes</cp:lastModifiedBy>
  <cp:revision>26</cp:revision>
  <dcterms:created xsi:type="dcterms:W3CDTF">2020-03-13T00:04:20Z</dcterms:created>
  <dcterms:modified xsi:type="dcterms:W3CDTF">2023-10-04T19:42:20Z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