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verag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hUKJO6jCBm59/LKfneA77c0xaa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12A046-4947-457C-B008-4FA36560E448}">
  <a:tblStyle styleId="{1A12A046-4947-457C-B008-4FA36560E44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Averag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91be5bb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91be5bb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88b68bb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e88b68bb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91be5bb6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91be5bb6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88b68bb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88b68bb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5.jpg"/><Relationship Id="rId5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24.jp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4264499" y="1843668"/>
            <a:ext cx="4544963" cy="27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Ultrassom dermatológico: </a:t>
            </a:r>
            <a:endParaRPr b="1" i="0" sz="4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Fatores importantes para um bom relatório</a:t>
            </a:r>
            <a:r>
              <a:rPr b="1" i="0" lang="en" sz="4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00325"/>
            <a:ext cx="2323356" cy="50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Retângulo&#10;&#10;Descrição gerada automaticamente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8707" y="1364166"/>
            <a:ext cx="2455104" cy="5280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066260" y="1430595"/>
            <a:ext cx="2088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b="1" i="0" lang="en" sz="1600" u="none" cap="none" strike="noStrik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0" y="2719996"/>
            <a:ext cx="243205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 b="0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04800" y="3217500"/>
            <a:ext cx="3166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Lívia Borges Tagliapietra.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 Marcele  Maranhão Maia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 Viviane Lopes Cardoso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 Viviane Vieira Francisco Habib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4810825" y="4303111"/>
            <a:ext cx="39138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3679" t="15952"/>
          <a:stretch/>
        </p:blipFill>
        <p:spPr>
          <a:xfrm>
            <a:off x="284127" y="1358921"/>
            <a:ext cx="4866100" cy="284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4">
            <a:alphaModFix/>
          </a:blip>
          <a:srcRect b="31007" l="17610" r="29568" t="24112"/>
          <a:stretch/>
        </p:blipFill>
        <p:spPr>
          <a:xfrm>
            <a:off x="5440937" y="2856839"/>
            <a:ext cx="3079725" cy="178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5">
            <a:alphaModFix/>
          </a:blip>
          <a:srcRect b="13706" l="16113" r="8833" t="22921"/>
          <a:stretch/>
        </p:blipFill>
        <p:spPr>
          <a:xfrm>
            <a:off x="5366054" y="730775"/>
            <a:ext cx="3229501" cy="1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 txBox="1"/>
          <p:nvPr/>
        </p:nvSpPr>
        <p:spPr>
          <a:xfrm>
            <a:off x="3965225" y="0"/>
            <a:ext cx="4555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</a:t>
            </a:r>
            <a:r>
              <a:rPr lang="en" sz="1200">
                <a:solidFill>
                  <a:schemeClr val="dk1"/>
                </a:solidFill>
              </a:rPr>
              <a:t>resença de material exógeno sugestivo de Ácido polilático  na transição derme/ hipoderme, com vascularização aumentada. Não podendo-se descartar completamente outros materiais.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91be5bb67_0_4"/>
          <p:cNvSpPr txBox="1"/>
          <p:nvPr>
            <p:ph idx="4294967295" type="title"/>
          </p:nvPr>
        </p:nvSpPr>
        <p:spPr>
          <a:xfrm>
            <a:off x="3374575" y="713275"/>
            <a:ext cx="57693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Resultados</a:t>
            </a:r>
            <a:endParaRPr b="1" sz="4000"/>
          </a:p>
        </p:txBody>
      </p:sp>
      <p:sp>
        <p:nvSpPr>
          <p:cNvPr id="166" name="Google Shape;166;g1e91be5bb67_0_4"/>
          <p:cNvSpPr txBox="1"/>
          <p:nvPr/>
        </p:nvSpPr>
        <p:spPr>
          <a:xfrm>
            <a:off x="5095175" y="1233175"/>
            <a:ext cx="53319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Mapeamento de preenchedor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e91be5bb67_0_4"/>
          <p:cNvPicPr preferRelativeResize="0"/>
          <p:nvPr/>
        </p:nvPicPr>
        <p:blipFill rotWithShape="1">
          <a:blip r:embed="rId3">
            <a:alphaModFix/>
          </a:blip>
          <a:srcRect b="0" l="6714" r="5288" t="13584"/>
          <a:stretch/>
        </p:blipFill>
        <p:spPr>
          <a:xfrm>
            <a:off x="4777375" y="1744100"/>
            <a:ext cx="3554550" cy="23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e91be5bb67_0_4"/>
          <p:cNvPicPr preferRelativeResize="0"/>
          <p:nvPr/>
        </p:nvPicPr>
        <p:blipFill rotWithShape="1">
          <a:blip r:embed="rId4">
            <a:alphaModFix/>
          </a:blip>
          <a:srcRect b="2796" l="7339" r="3692" t="11937"/>
          <a:stretch/>
        </p:blipFill>
        <p:spPr>
          <a:xfrm>
            <a:off x="878125" y="1744100"/>
            <a:ext cx="3554550" cy="237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e91be5bb67_0_4"/>
          <p:cNvSpPr txBox="1"/>
          <p:nvPr/>
        </p:nvSpPr>
        <p:spPr>
          <a:xfrm>
            <a:off x="2830650" y="4239625"/>
            <a:ext cx="4542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</a:t>
            </a:r>
            <a:r>
              <a:rPr lang="en" sz="1200"/>
              <a:t>resença de material exógeno sugestivo de ácido hialurônico na camada profunda da derme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3374568" y="774575"/>
            <a:ext cx="576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Resultados</a:t>
            </a:r>
            <a:endParaRPr b="1" sz="4000"/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104175" y="2208049"/>
            <a:ext cx="4902900" cy="2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Nas</a:t>
            </a:r>
            <a:r>
              <a:rPr b="1" lang="en" sz="1500">
                <a:solidFill>
                  <a:schemeClr val="dk1"/>
                </a:solidFill>
              </a:rPr>
              <a:t> lesões de pele</a:t>
            </a:r>
            <a:r>
              <a:rPr lang="en" sz="1500">
                <a:solidFill>
                  <a:schemeClr val="dk1"/>
                </a:solidFill>
              </a:rPr>
              <a:t>  descrevemos as características ultrassonográficas, suas relações com as camadas da pele e quais foram as características que podem auxiliar no diagnóstico.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4868872" y="4147136"/>
            <a:ext cx="3913800" cy="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Imagem nodular na região glútea esquerda,acometendo derme e camada superficial da hipoderme, distando 0,23 cmda epiderme 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9423" r="5295" t="15030"/>
          <a:stretch/>
        </p:blipFill>
        <p:spPr>
          <a:xfrm>
            <a:off x="5007087" y="1924375"/>
            <a:ext cx="3637376" cy="2163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88b68bbbb_0_0"/>
          <p:cNvSpPr txBox="1"/>
          <p:nvPr>
            <p:ph idx="4294967295" type="title"/>
          </p:nvPr>
        </p:nvSpPr>
        <p:spPr>
          <a:xfrm>
            <a:off x="3374568" y="774575"/>
            <a:ext cx="576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Resultados</a:t>
            </a:r>
            <a:endParaRPr b="1" sz="4000"/>
          </a:p>
        </p:txBody>
      </p:sp>
      <p:pic>
        <p:nvPicPr>
          <p:cNvPr id="183" name="Google Shape;183;g1e88b68bbbb_0_0"/>
          <p:cNvPicPr preferRelativeResize="0"/>
          <p:nvPr/>
        </p:nvPicPr>
        <p:blipFill rotWithShape="1">
          <a:blip r:embed="rId3">
            <a:alphaModFix/>
          </a:blip>
          <a:srcRect b="20367" l="15692" r="14809" t="26288"/>
          <a:stretch/>
        </p:blipFill>
        <p:spPr>
          <a:xfrm>
            <a:off x="603575" y="1695987"/>
            <a:ext cx="3707501" cy="214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e88b68bbbb_0_0"/>
          <p:cNvPicPr preferRelativeResize="0"/>
          <p:nvPr/>
        </p:nvPicPr>
        <p:blipFill rotWithShape="1">
          <a:blip r:embed="rId4">
            <a:alphaModFix/>
          </a:blip>
          <a:srcRect b="1232" l="17705" r="2966" t="35210"/>
          <a:stretch/>
        </p:blipFill>
        <p:spPr>
          <a:xfrm>
            <a:off x="4689700" y="1695975"/>
            <a:ext cx="3707501" cy="21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e88b68bbbb_0_0"/>
          <p:cNvSpPr txBox="1"/>
          <p:nvPr/>
        </p:nvSpPr>
        <p:spPr>
          <a:xfrm>
            <a:off x="5660150" y="1233275"/>
            <a:ext cx="53319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Lesão de unha: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e88b68bbbb_0_0"/>
          <p:cNvSpPr txBox="1"/>
          <p:nvPr/>
        </p:nvSpPr>
        <p:spPr>
          <a:xfrm>
            <a:off x="4378450" y="4020650"/>
            <a:ext cx="357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Lesão descamativa na unha que ao US não revelou nenhuma alterações. Atenção as </a:t>
            </a:r>
            <a:r>
              <a:rPr lang="en" sz="1100">
                <a:solidFill>
                  <a:schemeClr val="dk1"/>
                </a:solidFill>
              </a:rPr>
              <a:t>lâminas</a:t>
            </a:r>
            <a:r>
              <a:rPr lang="en" sz="1100">
                <a:solidFill>
                  <a:schemeClr val="dk1"/>
                </a:solidFill>
              </a:rPr>
              <a:t> ungueais e matriz da unha.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87" name="Google Shape;187;g1e88b68bbbb_0_0"/>
          <p:cNvPicPr preferRelativeResize="0"/>
          <p:nvPr/>
        </p:nvPicPr>
        <p:blipFill rotWithShape="1">
          <a:blip r:embed="rId5">
            <a:alphaModFix/>
          </a:blip>
          <a:srcRect b="-34733" l="-9718" r="-7942" t="17072"/>
          <a:stretch/>
        </p:blipFill>
        <p:spPr>
          <a:xfrm>
            <a:off x="603575" y="3942950"/>
            <a:ext cx="2707974" cy="18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91be5bb67_0_21"/>
          <p:cNvSpPr txBox="1"/>
          <p:nvPr/>
        </p:nvSpPr>
        <p:spPr>
          <a:xfrm>
            <a:off x="2930775" y="4175325"/>
            <a:ext cx="507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Coleções com aspecto sugestivo de hidradenite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 não supurativa.</a:t>
            </a:r>
            <a:endParaRPr/>
          </a:p>
        </p:txBody>
      </p:sp>
      <p:sp>
        <p:nvSpPr>
          <p:cNvPr id="193" name="Google Shape;193;g1e91be5bb67_0_21"/>
          <p:cNvSpPr txBox="1"/>
          <p:nvPr>
            <p:ph idx="4294967295" type="title"/>
          </p:nvPr>
        </p:nvSpPr>
        <p:spPr>
          <a:xfrm>
            <a:off x="3374693" y="221375"/>
            <a:ext cx="576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Resultados</a:t>
            </a:r>
            <a:endParaRPr b="1" sz="4000"/>
          </a:p>
        </p:txBody>
      </p:sp>
      <p:sp>
        <p:nvSpPr>
          <p:cNvPr id="194" name="Google Shape;194;g1e91be5bb67_0_21"/>
          <p:cNvSpPr txBox="1"/>
          <p:nvPr/>
        </p:nvSpPr>
        <p:spPr>
          <a:xfrm>
            <a:off x="5106950" y="903700"/>
            <a:ext cx="53319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Hidradenite: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1e91be5bb67_0_21"/>
          <p:cNvPicPr preferRelativeResize="0"/>
          <p:nvPr/>
        </p:nvPicPr>
        <p:blipFill rotWithShape="1">
          <a:blip r:embed="rId3">
            <a:alphaModFix/>
          </a:blip>
          <a:srcRect b="0" l="0" r="0" t="13517"/>
          <a:stretch/>
        </p:blipFill>
        <p:spPr>
          <a:xfrm>
            <a:off x="0" y="1410550"/>
            <a:ext cx="3941699" cy="232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e91be5bb67_0_21"/>
          <p:cNvPicPr preferRelativeResize="0"/>
          <p:nvPr/>
        </p:nvPicPr>
        <p:blipFill rotWithShape="1">
          <a:blip r:embed="rId4">
            <a:alphaModFix/>
          </a:blip>
          <a:srcRect b="0" l="0" r="0" t="11205"/>
          <a:stretch/>
        </p:blipFill>
        <p:spPr>
          <a:xfrm>
            <a:off x="4572000" y="1435313"/>
            <a:ext cx="3839072" cy="23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e91be5bb67_0_21"/>
          <p:cNvPicPr preferRelativeResize="0"/>
          <p:nvPr/>
        </p:nvPicPr>
        <p:blipFill rotWithShape="1">
          <a:blip r:embed="rId5">
            <a:alphaModFix/>
          </a:blip>
          <a:srcRect b="44030" l="4390" r="2386" t="15056"/>
          <a:stretch/>
        </p:blipFill>
        <p:spPr>
          <a:xfrm>
            <a:off x="187025" y="3869325"/>
            <a:ext cx="3187674" cy="95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type="title"/>
          </p:nvPr>
        </p:nvSpPr>
        <p:spPr>
          <a:xfrm>
            <a:off x="122064" y="7688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1400">
                <a:solidFill>
                  <a:srgbClr val="FFFFFF"/>
                </a:solidFill>
              </a:rPr>
              <a:t>Demonstração de um laudo bem estruturado</a:t>
            </a:r>
            <a:endParaRPr/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125" y="287550"/>
            <a:ext cx="3692025" cy="37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 b="41981" l="0" r="0" t="0"/>
          <a:stretch/>
        </p:blipFill>
        <p:spPr>
          <a:xfrm>
            <a:off x="537225" y="4062215"/>
            <a:ext cx="3692025" cy="7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5">
            <a:alphaModFix/>
          </a:blip>
          <a:srcRect b="29631" l="0" r="1980" t="0"/>
          <a:stretch/>
        </p:blipFill>
        <p:spPr>
          <a:xfrm>
            <a:off x="5019600" y="3523875"/>
            <a:ext cx="3572524" cy="13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5550" y="258625"/>
            <a:ext cx="3572525" cy="32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3232585" y="926374"/>
            <a:ext cx="60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/>
              <a:t>Discussão</a:t>
            </a:r>
            <a:endParaRPr b="1"/>
          </a:p>
        </p:txBody>
      </p:sp>
      <p:sp>
        <p:nvSpPr>
          <p:cNvPr id="212" name="Google Shape;212;p12"/>
          <p:cNvSpPr txBox="1"/>
          <p:nvPr>
            <p:ph idx="1" type="body"/>
          </p:nvPr>
        </p:nvSpPr>
        <p:spPr>
          <a:xfrm>
            <a:off x="311700" y="2072879"/>
            <a:ext cx="85206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-323611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3150"/>
              <a:t>As mudanças faciais relacionadas à idade são o resultado de efeitos da atrofia dos tecidos e perda de volume facial. </a:t>
            </a:r>
            <a:endParaRPr sz="3150"/>
          </a:p>
          <a:p>
            <a:pPr indent="-323611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3150"/>
              <a:t>Esses fatores </a:t>
            </a:r>
            <a:r>
              <a:rPr lang="en" sz="3150"/>
              <a:t>potencializados</a:t>
            </a:r>
            <a:r>
              <a:rPr lang="en" sz="3150"/>
              <a:t> pelo tabagismo, exposição ao sol, fatores nutricionais, desidratação dos tecidos e diminuição do colágeno, causam preocupação nos pacientes.</a:t>
            </a:r>
            <a:endParaRPr sz="3150"/>
          </a:p>
          <a:p>
            <a:pPr indent="-323611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3150"/>
              <a:t>Com o intuito de minimizar as diferentes distrofias faciais, pacientes recorrem a procedimentos minimamente invasivos, como os preenchimentos dérmicos e bioestimuladores. </a:t>
            </a:r>
            <a:endParaRPr sz="3150"/>
          </a:p>
          <a:p>
            <a:pPr indent="-323611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3150"/>
              <a:t>Atualmente, eles vêm ganhando destaque na prática médica, tanto pela praticidade, pouca invasividade e pela maior segurança dos produtos quando aplicados corretamente.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2794699" y="736800"/>
            <a:ext cx="69966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/>
              <a:t>Conclusão</a:t>
            </a:r>
            <a:endParaRPr b="1"/>
          </a:p>
        </p:txBody>
      </p:sp>
      <p:sp>
        <p:nvSpPr>
          <p:cNvPr id="218" name="Google Shape;218;p13"/>
          <p:cNvSpPr txBox="1"/>
          <p:nvPr>
            <p:ph idx="1" type="body"/>
          </p:nvPr>
        </p:nvSpPr>
        <p:spPr>
          <a:xfrm>
            <a:off x="311700" y="2092090"/>
            <a:ext cx="8520600" cy="25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2856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84"/>
              <a:buFont typeface="Arial"/>
              <a:buChar char="●"/>
            </a:pPr>
            <a:r>
              <a:rPr lang="en" sz="1299">
                <a:solidFill>
                  <a:schemeClr val="dk1"/>
                </a:solidFill>
              </a:rPr>
              <a:t>Neste estudo, demonstramos as principais indicações de us dermatológico</a:t>
            </a:r>
            <a:r>
              <a:rPr lang="en" sz="1299"/>
              <a:t>, </a:t>
            </a:r>
            <a:r>
              <a:rPr lang="en" sz="1299">
                <a:solidFill>
                  <a:schemeClr val="dk1"/>
                </a:solidFill>
              </a:rPr>
              <a:t>quais são os pontos relevantes e importantes  que devemos conhecer para a caracterização ultrassonográfica das lesões de pele e o que deve ser descrito no relatório.</a:t>
            </a:r>
            <a:endParaRPr sz="1299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299">
              <a:solidFill>
                <a:schemeClr val="dk1"/>
              </a:solidFill>
            </a:endParaRPr>
          </a:p>
          <a:p>
            <a:pPr indent="-311108" lvl="0" marL="4572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Calibri"/>
              <a:buChar char="●"/>
            </a:pPr>
            <a:r>
              <a:rPr lang="en" sz="1299">
                <a:solidFill>
                  <a:schemeClr val="dk1"/>
                </a:solidFill>
              </a:rPr>
              <a:t>A descrição das camadas da pele permitem a interpretação diagnóstica e diferenciação em lesões epidérmicas/ dérmicas e hipodérmicas</a:t>
            </a:r>
            <a:r>
              <a:rPr lang="en" sz="1299"/>
              <a:t>.</a:t>
            </a:r>
            <a:endParaRPr sz="1299"/>
          </a:p>
          <a:p>
            <a:pPr indent="0" lvl="0" marL="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299"/>
          </a:p>
          <a:p>
            <a:pPr indent="-311108" lvl="0" marL="4572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Calibri"/>
              <a:buChar char="●"/>
            </a:pPr>
            <a:r>
              <a:rPr lang="en" sz="1299">
                <a:solidFill>
                  <a:schemeClr val="dk1"/>
                </a:solidFill>
              </a:rPr>
              <a:t>A adequada avaliação das complicações com preenchedores,  permitem nortear uma melhor atuação multidisciplinar.</a:t>
            </a:r>
            <a:endParaRPr sz="129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8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2981092" y="742391"/>
            <a:ext cx="60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/>
              <a:t>Conclusão.</a:t>
            </a:r>
            <a:endParaRPr b="1"/>
          </a:p>
        </p:txBody>
      </p:sp>
      <p:sp>
        <p:nvSpPr>
          <p:cNvPr id="224" name="Google Shape;224;p14"/>
          <p:cNvSpPr txBox="1"/>
          <p:nvPr>
            <p:ph idx="1" type="body"/>
          </p:nvPr>
        </p:nvSpPr>
        <p:spPr>
          <a:xfrm>
            <a:off x="734850" y="2118000"/>
            <a:ext cx="7938300" cy="22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ultrassonografia hoje é uma ferramenta auxiliar para o estudo da pele.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vez mais os métodos diagnósticos se aproximam da avaliação histopatológica.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 futuro esperamos que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diminuem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número de biópsias e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 melhor entendimento de possíveis complicações</a:t>
            </a:r>
            <a:r>
              <a:rPr lang="en" sz="1500">
                <a:solidFill>
                  <a:schemeClr val="dk1"/>
                </a:solidFill>
              </a:rPr>
              <a:t>, 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isso uma maior segurança nos tratamentos da pele.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ctrTitle"/>
          </p:nvPr>
        </p:nvSpPr>
        <p:spPr>
          <a:xfrm>
            <a:off x="685800" y="225202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/>
              <a:t>Não há conflitos de  interesse nessa apresentação</a:t>
            </a:r>
            <a:endParaRPr sz="28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311700" y="2096429"/>
            <a:ext cx="6326993" cy="2472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Sabemos que o Ultrassom tem ganhado espaço na dermatologia nos últimos anos.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uso vem avançando devido a utilização de transdutores de alta frequência que permitem uma boa avaliação anatômica das camadas da pele, nódulos e o mapeamento de preenchedores, com isso é possível uma melhor avaliação e segurança nos diagnósticos encaminhados para os especialistas.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>
            <p:ph type="title"/>
          </p:nvPr>
        </p:nvSpPr>
        <p:spPr>
          <a:xfrm>
            <a:off x="2912475" y="73500"/>
            <a:ext cx="72657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4000"/>
              <a:t>Introdução</a:t>
            </a:r>
            <a:r>
              <a:rPr b="1" lang="en" sz="4000"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29057" t="0"/>
          <a:stretch/>
        </p:blipFill>
        <p:spPr>
          <a:xfrm>
            <a:off x="6073400" y="2571750"/>
            <a:ext cx="2758900" cy="26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8093025" y="3677000"/>
            <a:ext cx="232500" cy="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2576707" y="655619"/>
            <a:ext cx="64533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" sz="4000"/>
              <a:t>Introdução</a:t>
            </a:r>
            <a:r>
              <a:rPr b="1" lang="en" sz="4000"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311700" y="2185639"/>
            <a:ext cx="8520600" cy="2088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tecnologia alcançada com os aparelhos de Ultrassonografia, ampli</a:t>
            </a:r>
            <a:r>
              <a:rPr lang="en" sz="1300">
                <a:solidFill>
                  <a:schemeClr val="dk1"/>
                </a:solidFill>
              </a:rPr>
              <a:t>ou a utilização n</a:t>
            </a: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diferentes lesões dermatológicas e no mapeamento de preenchedores .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 utilização aproxima a avaliação US </a:t>
            </a:r>
            <a:r>
              <a:rPr lang="en" sz="1300">
                <a:solidFill>
                  <a:schemeClr val="dk1"/>
                </a:solidFill>
              </a:rPr>
              <a:t>do</a:t>
            </a: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estudo anatomopatológico, facilitando a  programação cirúrgica.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 associação com Doppler colorido permite o estudo da vascularização e  neovascularização, melhorando assim a  acurácia diagnóstica.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8093025" y="3677000"/>
            <a:ext cx="232500" cy="1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1788766" y="712592"/>
            <a:ext cx="796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Objetivos</a:t>
            </a:r>
            <a:endParaRPr b="1" sz="4000"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311700" y="2319453"/>
            <a:ext cx="8520600" cy="2533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nosso objetivo é descrever as principais indicações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e descrever</a:t>
            </a: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informações ultrassonográficas importantes para que o Dermatologista, cirurgião plástico e outros  profissionais habilitados,  possam realizar um adequado diagnóstico e seguimento.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311701" y="2086525"/>
            <a:ext cx="83850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99719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Estudo transversal e descritivo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avaliação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casos encaminhados p</a:t>
            </a:r>
            <a:r>
              <a:rPr lang="en" sz="1600"/>
              <a:t>ara a US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dermatológico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99719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 exames ultrassonográficos foram  realizados em um equipamento HS 70 da Samsung com transdutor de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235294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MHZ.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19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Dem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onstraremos as principais indicações e alterações ultrassonográficas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, com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informações pertinentes para um laudo completo.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235294"/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313725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235294"/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677504">
            <a:off x="7042804" y="3151955"/>
            <a:ext cx="2065067" cy="20650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>
            <p:ph type="title"/>
          </p:nvPr>
        </p:nvSpPr>
        <p:spPr>
          <a:xfrm>
            <a:off x="1608066" y="792192"/>
            <a:ext cx="796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Métodos </a:t>
            </a:r>
            <a:endParaRPr b="1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2178218" y="561050"/>
            <a:ext cx="688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Resultados</a:t>
            </a:r>
            <a:endParaRPr/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1439313" y="1546500"/>
            <a:ext cx="835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ctr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 sz="1400">
                <a:solidFill>
                  <a:schemeClr val="dk1"/>
                </a:solidFill>
              </a:rPr>
              <a:t>Em 12 meses avaliamos 25 exames</a:t>
            </a:r>
            <a:r>
              <a:rPr lang="en" sz="1400"/>
              <a:t>,</a:t>
            </a:r>
            <a:r>
              <a:rPr lang="en" sz="1400">
                <a:solidFill>
                  <a:schemeClr val="dk1"/>
                </a:solidFill>
              </a:rPr>
              <a:t> descritos na tabela a seguir: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graphicFrame>
        <p:nvGraphicFramePr>
          <p:cNvPr id="136" name="Google Shape;136;p7"/>
          <p:cNvGraphicFramePr/>
          <p:nvPr/>
        </p:nvGraphicFramePr>
        <p:xfrm>
          <a:off x="987150" y="201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{1A12A046-4947-457C-B008-4FA36560E448}</a:tableStyleId>
              </a:tblPr>
              <a:tblGrid>
                <a:gridCol w="5053125"/>
                <a:gridCol w="24238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dk1"/>
                          </a:solidFill>
                        </a:rPr>
                        <a:t>Mapeamento de preenchedores</a:t>
                      </a:r>
                      <a:endParaRPr b="1" sz="1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  <a:endParaRPr b="1" sz="1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lin ang="5400012" scaled="0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dk1"/>
                          </a:solidFill>
                        </a:rPr>
                        <a:t>Cistos/ nódulos epidérmicos/dérmicos</a:t>
                      </a:r>
                      <a:endParaRPr b="1" sz="1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1077D2"/>
                        </a:gs>
                        <a:gs pos="100000">
                          <a:srgbClr val="09315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b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1077D2"/>
                        </a:gs>
                        <a:gs pos="100000">
                          <a:srgbClr val="09315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dk1"/>
                          </a:solidFill>
                        </a:rPr>
                        <a:t>Lipomas/Lesões da hipoderme:</a:t>
                      </a:r>
                      <a:endParaRPr b="1" sz="1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sz="1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lin ang="5400012" scaled="0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dk1"/>
                          </a:solidFill>
                        </a:rPr>
                        <a:t>Lesões de unhas:</a:t>
                      </a:r>
                      <a:endParaRPr b="1" sz="1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1077D2"/>
                        </a:gs>
                        <a:gs pos="100000">
                          <a:srgbClr val="09315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1077D2"/>
                        </a:gs>
                        <a:gs pos="100000">
                          <a:srgbClr val="09315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dk1"/>
                          </a:solidFill>
                        </a:rPr>
                        <a:t>Hidradenites:</a:t>
                      </a:r>
                      <a:endParaRPr b="1"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lin ang="5400012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2899407" y="851949"/>
            <a:ext cx="632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Resultados</a:t>
            </a:r>
            <a:endParaRPr b="1" sz="4000"/>
          </a:p>
        </p:txBody>
      </p:sp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705450" y="2159175"/>
            <a:ext cx="79914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</a:rPr>
              <a:t>No mapeamento de preenchedores descrevemos as camadas acometidas a quantidade de material exógeno,  nódulos e complicações.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</a:rPr>
              <a:t>Para verificar a migração de produto e presença de vascularização sugerindo processo inflamatório, quando está aumentado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>
                <a:solidFill>
                  <a:schemeClr val="dk1"/>
                </a:solidFill>
              </a:rPr>
              <a:t>Exemplo: “</a:t>
            </a:r>
            <a:r>
              <a:rPr i="1" lang="en" sz="1400">
                <a:solidFill>
                  <a:schemeClr val="dk1"/>
                </a:solidFill>
              </a:rPr>
              <a:t>Região Mandibular Direita:  Nota -se a presença de imagem nodular hipoecogênica, bem delimitada na hipoderme,  medindo X cm, distando cerca de X cm  da epiderme e X cm do plano muscular sem neovascularização (provável PMMA).”</a:t>
            </a:r>
            <a:endParaRPr i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88b68bbbb_0_5"/>
          <p:cNvSpPr txBox="1"/>
          <p:nvPr>
            <p:ph idx="1" type="body"/>
          </p:nvPr>
        </p:nvSpPr>
        <p:spPr>
          <a:xfrm>
            <a:off x="5119800" y="3922975"/>
            <a:ext cx="33117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Preenchedor do tipo ácido hialurônico na camada profunda da derme</a:t>
            </a:r>
            <a:r>
              <a:rPr lang="en" sz="12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e88b68bbbb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000" y="1694100"/>
            <a:ext cx="3641999" cy="22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e88b68bbbb_0_5"/>
          <p:cNvPicPr preferRelativeResize="0"/>
          <p:nvPr/>
        </p:nvPicPr>
        <p:blipFill rotWithShape="1">
          <a:blip r:embed="rId4">
            <a:alphaModFix/>
          </a:blip>
          <a:srcRect b="0" l="11770" r="7218" t="7969"/>
          <a:stretch/>
        </p:blipFill>
        <p:spPr>
          <a:xfrm>
            <a:off x="5119800" y="1694100"/>
            <a:ext cx="3311699" cy="22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88b68bbbb_0_5"/>
          <p:cNvSpPr txBox="1"/>
          <p:nvPr>
            <p:ph type="title"/>
          </p:nvPr>
        </p:nvSpPr>
        <p:spPr>
          <a:xfrm>
            <a:off x="3228057" y="639399"/>
            <a:ext cx="632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89"/>
              <a:buNone/>
            </a:pPr>
            <a:r>
              <a:rPr b="1" lang="en" sz="4000"/>
              <a:t>Resultados</a:t>
            </a:r>
            <a:endParaRPr b="1" sz="4000"/>
          </a:p>
        </p:txBody>
      </p:sp>
      <p:sp>
        <p:nvSpPr>
          <p:cNvPr id="151" name="Google Shape;151;g1e88b68bbbb_0_5"/>
          <p:cNvSpPr txBox="1"/>
          <p:nvPr/>
        </p:nvSpPr>
        <p:spPr>
          <a:xfrm>
            <a:off x="1365000" y="3945475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Demonstração das camadas da pele no 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Vivi Habib</dc:creator>
</cp:coreProperties>
</file>