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77485" y="2264809"/>
            <a:ext cx="32588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D77300"/>
                </a:solidFill>
                <a:latin typeface="Calibri"/>
                <a:cs typeface="Calibri"/>
              </a:rPr>
              <a:t>OCORRÊNCIA</a:t>
            </a:r>
            <a:r>
              <a:rPr sz="1100" b="1" spc="25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D77300"/>
                </a:solidFill>
                <a:latin typeface="Calibri"/>
                <a:cs typeface="Calibri"/>
              </a:rPr>
              <a:t>DE </a:t>
            </a:r>
            <a:r>
              <a:rPr sz="1100" b="1" spc="-5" dirty="0">
                <a:solidFill>
                  <a:srgbClr val="D77300"/>
                </a:solidFill>
                <a:latin typeface="Calibri"/>
                <a:cs typeface="Calibri"/>
              </a:rPr>
              <a:t>PRÉ-ECLÂMPSIA</a:t>
            </a:r>
            <a:r>
              <a:rPr sz="1100" b="1" spc="30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D77300"/>
                </a:solidFill>
                <a:latin typeface="Calibri"/>
                <a:cs typeface="Calibri"/>
              </a:rPr>
              <a:t>GRAVE</a:t>
            </a:r>
            <a:r>
              <a:rPr sz="1100" b="1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D77300"/>
                </a:solidFill>
                <a:latin typeface="Calibri"/>
                <a:cs typeface="Calibri"/>
              </a:rPr>
              <a:t>EM</a:t>
            </a:r>
            <a:r>
              <a:rPr sz="1100" b="1" spc="15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D77300"/>
                </a:solidFill>
                <a:latin typeface="Calibri"/>
                <a:cs typeface="Calibri"/>
              </a:rPr>
              <a:t>UMA </a:t>
            </a:r>
            <a:r>
              <a:rPr sz="1100" b="1" spc="5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D77300"/>
                </a:solidFill>
                <a:latin typeface="Calibri"/>
                <a:cs typeface="Calibri"/>
              </a:rPr>
              <a:t>GESTAÇÃO </a:t>
            </a:r>
            <a:r>
              <a:rPr sz="1100" b="1" spc="5" dirty="0">
                <a:solidFill>
                  <a:srgbClr val="D77300"/>
                </a:solidFill>
                <a:latin typeface="Calibri"/>
                <a:cs typeface="Calibri"/>
              </a:rPr>
              <a:t>DE </a:t>
            </a:r>
            <a:r>
              <a:rPr sz="1100" b="1" dirty="0">
                <a:solidFill>
                  <a:srgbClr val="D77300"/>
                </a:solidFill>
                <a:latin typeface="Calibri"/>
                <a:cs typeface="Calibri"/>
              </a:rPr>
              <a:t>UM </a:t>
            </a:r>
            <a:r>
              <a:rPr sz="1100" b="1" spc="-10" dirty="0">
                <a:solidFill>
                  <a:srgbClr val="D77300"/>
                </a:solidFill>
                <a:latin typeface="Calibri"/>
                <a:cs typeface="Calibri"/>
              </a:rPr>
              <a:t>FETO </a:t>
            </a:r>
            <a:r>
              <a:rPr sz="1100" b="1" spc="-5" dirty="0">
                <a:solidFill>
                  <a:srgbClr val="D77300"/>
                </a:solidFill>
                <a:latin typeface="Calibri"/>
                <a:cs typeface="Calibri"/>
              </a:rPr>
              <a:t>COM </a:t>
            </a:r>
            <a:r>
              <a:rPr sz="1100" b="1" dirty="0">
                <a:solidFill>
                  <a:srgbClr val="D77300"/>
                </a:solidFill>
                <a:latin typeface="Calibri"/>
                <a:cs typeface="Calibri"/>
              </a:rPr>
              <a:t>SÍNDROME </a:t>
            </a:r>
            <a:r>
              <a:rPr sz="1100" b="1" spc="5" dirty="0">
                <a:solidFill>
                  <a:srgbClr val="D77300"/>
                </a:solidFill>
                <a:latin typeface="Calibri"/>
                <a:cs typeface="Calibri"/>
              </a:rPr>
              <a:t>DE </a:t>
            </a:r>
            <a:r>
              <a:rPr sz="1100" b="1" spc="-60" dirty="0">
                <a:solidFill>
                  <a:srgbClr val="D77300"/>
                </a:solidFill>
                <a:latin typeface="Calibri"/>
                <a:cs typeface="Calibri"/>
              </a:rPr>
              <a:t>PATAU </a:t>
            </a:r>
            <a:r>
              <a:rPr sz="1100" b="1" spc="-260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D77300"/>
                </a:solidFill>
                <a:latin typeface="Calibri"/>
                <a:cs typeface="Calibri"/>
              </a:rPr>
              <a:t>(TRISSOMIA</a:t>
            </a:r>
            <a:r>
              <a:rPr sz="1100" b="1" spc="-20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D77300"/>
                </a:solidFill>
                <a:latin typeface="Calibri"/>
                <a:cs typeface="Calibri"/>
              </a:rPr>
              <a:t>DO</a:t>
            </a:r>
            <a:r>
              <a:rPr sz="1100" b="1" spc="-5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D77300"/>
                </a:solidFill>
                <a:latin typeface="Calibri"/>
                <a:cs typeface="Calibri"/>
              </a:rPr>
              <a:t>CROMOSSOMO</a:t>
            </a:r>
            <a:r>
              <a:rPr sz="1100" b="1" spc="-30" dirty="0">
                <a:solidFill>
                  <a:srgbClr val="D7730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D77300"/>
                </a:solidFill>
                <a:latin typeface="Calibri"/>
                <a:cs typeface="Calibri"/>
              </a:rPr>
              <a:t>13)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680" y="3876294"/>
            <a:ext cx="1552575" cy="225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0"/>
              </a:spcBef>
            </a:pPr>
            <a:r>
              <a:rPr lang="pt-BR" sz="1400" b="1" spc="-20" dirty="0">
                <a:solidFill>
                  <a:srgbClr val="D77300"/>
                </a:solidFill>
                <a:latin typeface="Calibri"/>
                <a:cs typeface="Calibri"/>
              </a:rPr>
              <a:t>    </a:t>
            </a:r>
            <a:r>
              <a:rPr sz="1400" b="1" spc="-20" dirty="0">
                <a:solidFill>
                  <a:srgbClr val="D77300"/>
                </a:solidFill>
                <a:latin typeface="Calibri"/>
                <a:cs typeface="Calibri"/>
              </a:rPr>
              <a:t>AUTORES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14470"/>
                </a:solidFill>
                <a:latin typeface="Arial MT"/>
                <a:cs typeface="Arial MT"/>
              </a:rPr>
              <a:t>SOUZA, </a:t>
            </a:r>
            <a:r>
              <a:rPr sz="1800" spc="-45" dirty="0">
                <a:solidFill>
                  <a:srgbClr val="014470"/>
                </a:solidFill>
                <a:latin typeface="Arial MT"/>
                <a:cs typeface="Arial MT"/>
              </a:rPr>
              <a:t>V.R. </a:t>
            </a:r>
            <a:r>
              <a:rPr sz="1800" spc="-40" dirty="0">
                <a:solidFill>
                  <a:srgbClr val="0144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14470"/>
                </a:solidFill>
                <a:latin typeface="Arial MT"/>
                <a:cs typeface="Arial MT"/>
              </a:rPr>
              <a:t>TELLES,</a:t>
            </a:r>
            <a:r>
              <a:rPr sz="1800" spc="-60" dirty="0">
                <a:solidFill>
                  <a:srgbClr val="0144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14470"/>
                </a:solidFill>
                <a:latin typeface="Arial MT"/>
                <a:cs typeface="Arial MT"/>
              </a:rPr>
              <a:t>J.A.B </a:t>
            </a:r>
            <a:r>
              <a:rPr sz="1800" spc="-484" dirty="0">
                <a:solidFill>
                  <a:srgbClr val="0144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14470"/>
                </a:solidFill>
                <a:latin typeface="Arial MT"/>
                <a:cs typeface="Arial MT"/>
              </a:rPr>
              <a:t>ROSA, </a:t>
            </a:r>
            <a:r>
              <a:rPr sz="1800" spc="-40" dirty="0">
                <a:solidFill>
                  <a:srgbClr val="014470"/>
                </a:solidFill>
                <a:latin typeface="Arial MT"/>
                <a:cs typeface="Arial MT"/>
              </a:rPr>
              <a:t>R.F.M </a:t>
            </a:r>
            <a:r>
              <a:rPr sz="1800" spc="-35" dirty="0">
                <a:solidFill>
                  <a:srgbClr val="0144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14470"/>
                </a:solidFill>
                <a:latin typeface="Arial MT"/>
                <a:cs typeface="Arial MT"/>
              </a:rPr>
              <a:t>SANSON, </a:t>
            </a:r>
            <a:r>
              <a:rPr sz="1800" dirty="0">
                <a:solidFill>
                  <a:srgbClr val="014470"/>
                </a:solidFill>
                <a:latin typeface="Arial MT"/>
                <a:cs typeface="Arial MT"/>
              </a:rPr>
              <a:t>L.N. </a:t>
            </a:r>
            <a:r>
              <a:rPr sz="1800" spc="-490" dirty="0">
                <a:solidFill>
                  <a:srgbClr val="0144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14470"/>
                </a:solidFill>
                <a:latin typeface="Arial MT"/>
                <a:cs typeface="Arial MT"/>
              </a:rPr>
              <a:t>PIRES, </a:t>
            </a:r>
            <a:r>
              <a:rPr sz="1800" spc="-10" dirty="0">
                <a:solidFill>
                  <a:srgbClr val="014470"/>
                </a:solidFill>
                <a:latin typeface="Arial MT"/>
                <a:cs typeface="Arial MT"/>
              </a:rPr>
              <a:t>M.C. </a:t>
            </a:r>
            <a:r>
              <a:rPr sz="1800" spc="-5" dirty="0">
                <a:solidFill>
                  <a:srgbClr val="014470"/>
                </a:solidFill>
                <a:latin typeface="Arial MT"/>
                <a:cs typeface="Arial MT"/>
              </a:rPr>
              <a:t> JUNIOR,</a:t>
            </a:r>
            <a:r>
              <a:rPr sz="1800" spc="-20" dirty="0">
                <a:solidFill>
                  <a:srgbClr val="0144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14470"/>
                </a:solidFill>
                <a:latin typeface="Arial MT"/>
                <a:cs typeface="Arial MT"/>
              </a:rPr>
              <a:t>C.C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02152" y="1307591"/>
            <a:ext cx="0" cy="2395855"/>
          </a:xfrm>
          <a:custGeom>
            <a:avLst/>
            <a:gdLst/>
            <a:ahLst/>
            <a:cxnLst/>
            <a:rect l="l" t="t" r="r" b="b"/>
            <a:pathLst>
              <a:path h="2395854">
                <a:moveTo>
                  <a:pt x="0" y="0"/>
                </a:moveTo>
                <a:lnTo>
                  <a:pt x="0" y="2395855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680" y="1307591"/>
            <a:ext cx="0" cy="4083050"/>
          </a:xfrm>
          <a:custGeom>
            <a:avLst/>
            <a:gdLst/>
            <a:ahLst/>
            <a:cxnLst/>
            <a:rect l="l" t="t" r="r" b="b"/>
            <a:pathLst>
              <a:path h="4083050">
                <a:moveTo>
                  <a:pt x="0" y="0"/>
                </a:moveTo>
                <a:lnTo>
                  <a:pt x="0" y="4082923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456" y="3703320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>
                <a:moveTo>
                  <a:pt x="3136646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1023" y="5053584"/>
            <a:ext cx="3845560" cy="0"/>
          </a:xfrm>
          <a:custGeom>
            <a:avLst/>
            <a:gdLst/>
            <a:ahLst/>
            <a:cxnLst/>
            <a:rect l="l" t="t" r="r" b="b"/>
            <a:pathLst>
              <a:path w="3845559">
                <a:moveTo>
                  <a:pt x="3845432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2152" y="5556503"/>
            <a:ext cx="0" cy="1058545"/>
          </a:xfrm>
          <a:custGeom>
            <a:avLst/>
            <a:gdLst/>
            <a:ahLst/>
            <a:cxnLst/>
            <a:rect l="l" t="t" r="r" b="b"/>
            <a:pathLst>
              <a:path h="1058545">
                <a:moveTo>
                  <a:pt x="0" y="1058329"/>
                </a:moveTo>
                <a:lnTo>
                  <a:pt x="0" y="0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6240" y="2731007"/>
            <a:ext cx="3845560" cy="0"/>
          </a:xfrm>
          <a:custGeom>
            <a:avLst/>
            <a:gdLst/>
            <a:ahLst/>
            <a:cxnLst/>
            <a:rect l="l" t="t" r="r" b="b"/>
            <a:pathLst>
              <a:path w="3845559">
                <a:moveTo>
                  <a:pt x="3845432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4463" y="1365503"/>
            <a:ext cx="2185670" cy="277495"/>
          </a:xfrm>
          <a:prstGeom prst="rect">
            <a:avLst/>
          </a:prstGeom>
          <a:solidFill>
            <a:srgbClr val="4471C4"/>
          </a:solidFill>
          <a:ln w="12191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295"/>
              </a:spcBef>
            </a:pPr>
            <a:r>
              <a:rPr sz="1200" b="1" spc="-10" dirty="0">
                <a:latin typeface="Arial"/>
                <a:cs typeface="Arial"/>
              </a:rPr>
              <a:t>Introdução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Objetivos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47176" y="2791967"/>
            <a:ext cx="2185670" cy="27432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45"/>
              </a:spcBef>
            </a:pPr>
            <a:r>
              <a:rPr sz="1200" b="1" spc="-5" dirty="0">
                <a:latin typeface="Arial"/>
                <a:cs typeface="Arial"/>
              </a:rPr>
              <a:t>Referências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Bibliográficas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4231" y="1356360"/>
            <a:ext cx="2051685" cy="277495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latin typeface="Arial"/>
                <a:cs typeface="Arial"/>
              </a:rPr>
              <a:t>Conclusões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9223" y="5135879"/>
            <a:ext cx="2185670" cy="277495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latin typeface="Arial"/>
                <a:cs typeface="Arial"/>
              </a:rPr>
              <a:t>Diagnóstico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Discussão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9031" y="5187696"/>
            <a:ext cx="1630680" cy="277495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355"/>
              </a:spcBef>
            </a:pPr>
            <a:r>
              <a:rPr sz="1200" b="1" spc="-5" dirty="0">
                <a:latin typeface="Arial"/>
                <a:cs typeface="Arial"/>
              </a:rPr>
              <a:t>Palavras-chave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83295" y="5053584"/>
            <a:ext cx="3845560" cy="0"/>
          </a:xfrm>
          <a:custGeom>
            <a:avLst/>
            <a:gdLst/>
            <a:ahLst/>
            <a:cxnLst/>
            <a:rect l="l" t="t" r="r" b="b"/>
            <a:pathLst>
              <a:path w="3845559">
                <a:moveTo>
                  <a:pt x="3845432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0768" y="3858767"/>
            <a:ext cx="1816735" cy="277495"/>
          </a:xfrm>
          <a:prstGeom prst="rect">
            <a:avLst/>
          </a:prstGeom>
          <a:solidFill>
            <a:srgbClr val="4471C4"/>
          </a:solidFill>
          <a:ln w="12191">
            <a:solidFill>
              <a:srgbClr val="2E528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320"/>
              </a:spcBef>
            </a:pPr>
            <a:r>
              <a:rPr sz="1200" b="1" spc="-5" dirty="0">
                <a:latin typeface="Arial"/>
                <a:cs typeface="Arial"/>
              </a:rPr>
              <a:t>Descrição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</a:t>
            </a:r>
            <a:r>
              <a:rPr sz="1200" b="1" spc="-5" dirty="0">
                <a:latin typeface="Arial"/>
                <a:cs typeface="Arial"/>
              </a:rPr>
              <a:t> Caso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265" y="1795653"/>
            <a:ext cx="269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trissomia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cromossomo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13,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síndrome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Patau,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considerada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uma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265" y="2161413"/>
            <a:ext cx="269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644" algn="l"/>
                <a:tab pos="2405380" algn="l"/>
              </a:tabLst>
            </a:pPr>
            <a:r>
              <a:rPr sz="1200" spc="-5" dirty="0">
                <a:latin typeface="Arial MT"/>
                <a:cs typeface="Arial MT"/>
              </a:rPr>
              <a:t>do</a:t>
            </a:r>
            <a:r>
              <a:rPr sz="1200" spc="-2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nça</a:t>
            </a:r>
            <a:r>
              <a:rPr sz="1200" dirty="0">
                <a:latin typeface="Arial MT"/>
                <a:cs typeface="Arial MT"/>
              </a:rPr>
              <a:t>	c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ossô</a:t>
            </a:r>
            <a:r>
              <a:rPr sz="1200" spc="-45" dirty="0">
                <a:latin typeface="Arial MT"/>
                <a:cs typeface="Arial MT"/>
              </a:rPr>
              <a:t>m</a:t>
            </a:r>
            <a:r>
              <a:rPr sz="1200" spc="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265" y="2343988"/>
            <a:ext cx="2693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caracterizada</a:t>
            </a:r>
            <a:r>
              <a:rPr sz="1200" spc="4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por</a:t>
            </a:r>
            <a:r>
              <a:rPr sz="1200" spc="4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um</a:t>
            </a:r>
            <a:r>
              <a:rPr sz="1200" spc="4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quadro</a:t>
            </a:r>
            <a:r>
              <a:rPr sz="1200" spc="4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clínico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0265" y="2527553"/>
            <a:ext cx="269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  <a:tab pos="835660" algn="l"/>
                <a:tab pos="1289685" algn="l"/>
                <a:tab pos="1978660" algn="l"/>
              </a:tabLst>
            </a:pP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p</a:t>
            </a:r>
            <a:r>
              <a:rPr sz="1200" spc="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15" dirty="0">
                <a:latin typeface="Arial MT"/>
                <a:cs typeface="Arial MT"/>
              </a:rPr>
              <a:t>li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1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da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25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b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25" dirty="0">
                <a:latin typeface="Arial MT"/>
                <a:cs typeface="Arial MT"/>
              </a:rPr>
              <a:t>v</a:t>
            </a:r>
            <a:r>
              <a:rPr sz="1200" spc="-5" dirty="0">
                <a:latin typeface="Arial MT"/>
                <a:cs typeface="Arial MT"/>
              </a:rPr>
              <a:t>id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265" y="2710434"/>
            <a:ext cx="269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030" algn="l"/>
                <a:tab pos="1298575" algn="l"/>
                <a:tab pos="1643380" algn="l"/>
                <a:tab pos="2103755" algn="l"/>
                <a:tab pos="2408555" algn="l"/>
              </a:tabLst>
            </a:pP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30" dirty="0">
                <a:latin typeface="Arial MT"/>
                <a:cs typeface="Arial MT"/>
              </a:rPr>
              <a:t>e</a:t>
            </a:r>
            <a:r>
              <a:rPr sz="1200" spc="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s	</a:t>
            </a:r>
            <a:r>
              <a:rPr sz="1200" spc="-5" dirty="0">
                <a:latin typeface="Arial MT"/>
                <a:cs typeface="Arial MT"/>
              </a:rPr>
              <a:t>aq</a:t>
            </a:r>
            <a:r>
              <a:rPr sz="1200" spc="-2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um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caso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p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é-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265" y="2893009"/>
            <a:ext cx="2693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eclâmpsia grave </a:t>
            </a:r>
            <a:r>
              <a:rPr sz="1200" dirty="0">
                <a:latin typeface="Arial MT"/>
                <a:cs typeface="Arial MT"/>
              </a:rPr>
              <a:t>em </a:t>
            </a:r>
            <a:r>
              <a:rPr sz="1200" spc="-10" dirty="0">
                <a:latin typeface="Arial MT"/>
                <a:cs typeface="Arial MT"/>
              </a:rPr>
              <a:t>uma </a:t>
            </a:r>
            <a:r>
              <a:rPr sz="1200" dirty="0">
                <a:latin typeface="Arial MT"/>
                <a:cs typeface="Arial MT"/>
              </a:rPr>
              <a:t>gestação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um </a:t>
            </a:r>
            <a:r>
              <a:rPr sz="1200" dirty="0">
                <a:latin typeface="Arial MT"/>
                <a:cs typeface="Arial MT"/>
              </a:rPr>
              <a:t>feto </a:t>
            </a:r>
            <a:r>
              <a:rPr sz="1200" spc="5" dirty="0">
                <a:latin typeface="Arial MT"/>
                <a:cs typeface="Arial MT"/>
              </a:rPr>
              <a:t>com </a:t>
            </a:r>
            <a:r>
              <a:rPr sz="1200" dirty="0">
                <a:latin typeface="Arial MT"/>
                <a:cs typeface="Arial MT"/>
              </a:rPr>
              <a:t>trissomia </a:t>
            </a:r>
            <a:r>
              <a:rPr sz="1200" spc="-5" dirty="0">
                <a:latin typeface="Arial MT"/>
                <a:cs typeface="Arial MT"/>
              </a:rPr>
              <a:t>do </a:t>
            </a:r>
            <a:r>
              <a:rPr sz="1200" spc="-10" dirty="0">
                <a:latin typeface="Arial MT"/>
                <a:cs typeface="Arial MT"/>
              </a:rPr>
              <a:t>cromossomo </a:t>
            </a:r>
            <a:r>
              <a:rPr sz="1200" spc="-5" dirty="0">
                <a:latin typeface="Arial MT"/>
                <a:cs typeface="Arial MT"/>
              </a:rPr>
              <a:t> 13,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discutindo</a:t>
            </a:r>
            <a:r>
              <a:rPr sz="1200" spc="-5" dirty="0">
                <a:latin typeface="Arial MT"/>
                <a:cs typeface="Arial MT"/>
              </a:rPr>
              <a:t> sobre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associação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entre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ambas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 </a:t>
            </a:r>
            <a:r>
              <a:rPr sz="1200" dirty="0">
                <a:latin typeface="Arial MT"/>
                <a:cs typeface="Arial MT"/>
              </a:rPr>
              <a:t>condições.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0265" y="4278629"/>
            <a:ext cx="2693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Tratava-se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uma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gestante,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25 </a:t>
            </a:r>
            <a:r>
              <a:rPr sz="1200" dirty="0">
                <a:latin typeface="Arial MT"/>
                <a:cs typeface="Arial MT"/>
              </a:rPr>
              <a:t> anos,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-5" dirty="0">
                <a:latin typeface="Arial MT"/>
                <a:cs typeface="Arial MT"/>
              </a:rPr>
              <a:t> estava</a:t>
            </a:r>
            <a:r>
              <a:rPr sz="1200" dirty="0">
                <a:latin typeface="Arial MT"/>
                <a:cs typeface="Arial MT"/>
              </a:rPr>
              <a:t> em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terceira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gestação. Ela possuía história </a:t>
            </a:r>
            <a:r>
              <a:rPr sz="1200" spc="-15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um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abortamento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espontâneo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prévio,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0265" y="5010404"/>
            <a:ext cx="269367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ocorrido</a:t>
            </a:r>
            <a:r>
              <a:rPr sz="1200" dirty="0">
                <a:latin typeface="Arial MT"/>
                <a:cs typeface="Arial MT"/>
              </a:rPr>
              <a:t> 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primeira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gravidez</a:t>
            </a:r>
            <a:r>
              <a:rPr sz="1200" spc="-5" dirty="0">
                <a:latin typeface="Arial MT"/>
                <a:cs typeface="Arial MT"/>
              </a:rPr>
              <a:t> do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casamento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anterior.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Sua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segunda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gestação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havia</a:t>
            </a:r>
            <a:r>
              <a:rPr sz="1200" spc="-5" dirty="0">
                <a:latin typeface="Arial MT"/>
                <a:cs typeface="Arial MT"/>
              </a:rPr>
              <a:t> cursao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também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com 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pré-eclâmpsia.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Ela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veio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encaminhada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inicialmente</a:t>
            </a:r>
            <a:r>
              <a:rPr sz="1200" dirty="0">
                <a:latin typeface="Arial MT"/>
                <a:cs typeface="Arial MT"/>
              </a:rPr>
              <a:t> 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medicina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fetal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 13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semanas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0" dirty="0">
                <a:latin typeface="Arial MT"/>
                <a:cs typeface="Arial MT"/>
              </a:rPr>
              <a:t>gravidez por </a:t>
            </a:r>
            <a:r>
              <a:rPr sz="1200" spc="-5" dirty="0">
                <a:latin typeface="Arial MT"/>
                <a:cs typeface="Arial MT"/>
              </a:rPr>
              <a:t>aumento 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medida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translucência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nucal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(5,6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mm</a:t>
            </a:r>
            <a:endParaRPr sz="12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–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havia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descrição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de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higroma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cístico)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oligodrâmnio.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13759" y="1469593"/>
            <a:ext cx="35407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Ela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possuía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descrição</a:t>
            </a:r>
            <a:r>
              <a:rPr sz="1200" dirty="0">
                <a:latin typeface="Arial MT"/>
                <a:cs typeface="Arial MT"/>
              </a:rPr>
              <a:t> na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gravidez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atual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de 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sangramento vaginal </a:t>
            </a:r>
            <a:r>
              <a:rPr sz="1200" spc="-5" dirty="0">
                <a:latin typeface="Arial MT"/>
                <a:cs typeface="Arial MT"/>
              </a:rPr>
              <a:t>com </a:t>
            </a:r>
            <a:r>
              <a:rPr sz="1200" dirty="0">
                <a:latin typeface="Arial MT"/>
                <a:cs typeface="Arial MT"/>
              </a:rPr>
              <a:t>cerca </a:t>
            </a:r>
            <a:r>
              <a:rPr sz="1200" spc="-15" dirty="0">
                <a:latin typeface="Arial MT"/>
                <a:cs typeface="Arial MT"/>
              </a:rPr>
              <a:t>de </a:t>
            </a:r>
            <a:r>
              <a:rPr sz="1200" spc="-50" dirty="0">
                <a:latin typeface="Arial MT"/>
                <a:cs typeface="Arial MT"/>
              </a:rPr>
              <a:t>11 </a:t>
            </a:r>
            <a:r>
              <a:rPr sz="1200" spc="-10" dirty="0">
                <a:latin typeface="Arial MT"/>
                <a:cs typeface="Arial MT"/>
              </a:rPr>
              <a:t>semanas. </a:t>
            </a:r>
            <a:r>
              <a:rPr sz="1200" dirty="0">
                <a:latin typeface="Arial MT"/>
                <a:cs typeface="Arial MT"/>
              </a:rPr>
              <a:t>O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cariótipo </a:t>
            </a:r>
            <a:r>
              <a:rPr sz="1200" spc="-10" dirty="0">
                <a:latin typeface="Arial MT"/>
                <a:cs typeface="Arial MT"/>
              </a:rPr>
              <a:t>fetal foi compatível </a:t>
            </a:r>
            <a:r>
              <a:rPr sz="1200" spc="-5" dirty="0">
                <a:latin typeface="Arial MT"/>
                <a:cs typeface="Arial MT"/>
              </a:rPr>
              <a:t>com o diagnóstico de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síndrome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Patau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[47,XY,+13].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exames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ultrassom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realizados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16,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18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semanas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13759" y="2384805"/>
            <a:ext cx="3540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9975" algn="l"/>
                <a:tab pos="1777364" algn="l"/>
                <a:tab pos="2371725" algn="l"/>
                <a:tab pos="3119120" algn="l"/>
              </a:tabLst>
            </a:pPr>
            <a:r>
              <a:rPr sz="1200" spc="-5" dirty="0">
                <a:latin typeface="Arial MT"/>
                <a:cs typeface="Arial MT"/>
              </a:rPr>
              <a:t>evidenciaram	</a:t>
            </a:r>
            <a:r>
              <a:rPr sz="1200" dirty="0">
                <a:latin typeface="Arial MT"/>
                <a:cs typeface="Arial MT"/>
              </a:rPr>
              <a:t>também	artéria	</a:t>
            </a:r>
            <a:r>
              <a:rPr sz="1200" spc="-10" dirty="0">
                <a:latin typeface="Arial MT"/>
                <a:cs typeface="Arial MT"/>
              </a:rPr>
              <a:t>umbilical	</a:t>
            </a:r>
            <a:r>
              <a:rPr sz="1200" spc="-5" dirty="0">
                <a:latin typeface="Arial MT"/>
                <a:cs typeface="Arial MT"/>
              </a:rPr>
              <a:t>única,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3759" y="2567685"/>
            <a:ext cx="3539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onfalocele,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intestino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hiperecogênico,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cardiomegalia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e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ossos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longos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proporções</a:t>
            </a:r>
            <a:r>
              <a:rPr sz="1200" spc="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reduzidas.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13759" y="2933827"/>
            <a:ext cx="3540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semanas</a:t>
            </a:r>
            <a:r>
              <a:rPr sz="1200" spc="-5" dirty="0">
                <a:latin typeface="Arial MT"/>
                <a:cs typeface="Arial MT"/>
              </a:rPr>
              <a:t> 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gravidez,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paciente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veio</a:t>
            </a:r>
            <a:r>
              <a:rPr sz="1200" spc="-5" dirty="0">
                <a:latin typeface="Arial MT"/>
                <a:cs typeface="Arial MT"/>
              </a:rPr>
              <a:t> ao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centro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obstétrico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queixa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aumento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</a:t>
            </a:r>
            <a:r>
              <a:rPr sz="1200" spc="-10" dirty="0">
                <a:latin typeface="Arial MT"/>
                <a:cs typeface="Arial MT"/>
              </a:rPr>
              <a:t> pressão </a:t>
            </a:r>
            <a:r>
              <a:rPr sz="1200" spc="-5" dirty="0">
                <a:latin typeface="Arial MT"/>
                <a:cs typeface="Arial MT"/>
              </a:rPr>
              <a:t> arterial, além de </a:t>
            </a:r>
            <a:r>
              <a:rPr sz="1200" dirty="0">
                <a:latin typeface="Arial MT"/>
                <a:cs typeface="Arial MT"/>
              </a:rPr>
              <a:t>tontura, </a:t>
            </a:r>
            <a:r>
              <a:rPr sz="1200" spc="-5" dirty="0">
                <a:latin typeface="Arial MT"/>
                <a:cs typeface="Arial MT"/>
              </a:rPr>
              <a:t>cefaléia e escotomas. </a:t>
            </a:r>
            <a:r>
              <a:rPr sz="1200" dirty="0">
                <a:latin typeface="Arial MT"/>
                <a:cs typeface="Arial MT"/>
              </a:rPr>
              <a:t>Ela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foi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hospitalizada,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sendo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os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exames</a:t>
            </a:r>
            <a:r>
              <a:rPr sz="1200" spc="1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realizados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3759" y="3665601"/>
            <a:ext cx="3537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7905" algn="l"/>
                <a:tab pos="1265555" algn="l"/>
                <a:tab pos="2197735" algn="l"/>
                <a:tab pos="2530475" algn="l"/>
              </a:tabLst>
            </a:pPr>
            <a:r>
              <a:rPr sz="1200" spc="-5" dirty="0">
                <a:latin typeface="Arial MT"/>
                <a:cs typeface="Arial MT"/>
              </a:rPr>
              <a:t>confirmaram	o	diagnóstico	de	</a:t>
            </a:r>
            <a:r>
              <a:rPr sz="1200" spc="-10" dirty="0">
                <a:latin typeface="Arial MT"/>
                <a:cs typeface="Arial MT"/>
              </a:rPr>
              <a:t>pré-eclâmpsia.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13759" y="3848480"/>
            <a:ext cx="3540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Apresentava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proteinúria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de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24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horas</a:t>
            </a:r>
            <a:r>
              <a:rPr sz="1200" spc="1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6,42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13759" y="4031056"/>
            <a:ext cx="35401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650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mL.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Devido</a:t>
            </a:r>
            <a:r>
              <a:rPr sz="1200" dirty="0">
                <a:latin typeface="Arial MT"/>
                <a:cs typeface="Arial MT"/>
              </a:rPr>
              <a:t> ao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risco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vida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materno</a:t>
            </a:r>
            <a:r>
              <a:rPr sz="1200" dirty="0">
                <a:latin typeface="Arial MT"/>
                <a:cs typeface="Arial MT"/>
              </a:rPr>
              <a:t> 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à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gravidade </a:t>
            </a:r>
            <a:r>
              <a:rPr sz="1200" spc="-15" dirty="0">
                <a:latin typeface="Arial MT"/>
                <a:cs typeface="Arial MT"/>
              </a:rPr>
              <a:t>da </a:t>
            </a:r>
            <a:r>
              <a:rPr sz="1200" spc="-10" dirty="0">
                <a:latin typeface="Arial MT"/>
                <a:cs typeface="Arial MT"/>
              </a:rPr>
              <a:t>condição </a:t>
            </a:r>
            <a:r>
              <a:rPr sz="1200" spc="-5" dirty="0">
                <a:latin typeface="Arial MT"/>
                <a:cs typeface="Arial MT"/>
              </a:rPr>
              <a:t>fetal, </a:t>
            </a:r>
            <a:r>
              <a:rPr sz="1200" spc="-10" dirty="0">
                <a:latin typeface="Arial MT"/>
                <a:cs typeface="Arial MT"/>
              </a:rPr>
              <a:t>realizou-se </a:t>
            </a:r>
            <a:r>
              <a:rPr sz="1200" spc="-5" dirty="0">
                <a:latin typeface="Arial MT"/>
                <a:cs typeface="Arial MT"/>
              </a:rPr>
              <a:t>interrupção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gestação.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avaliação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externa</a:t>
            </a:r>
            <a:r>
              <a:rPr sz="1200" spc="-5" dirty="0">
                <a:latin typeface="Arial MT"/>
                <a:cs typeface="Arial MT"/>
              </a:rPr>
              <a:t> do</a:t>
            </a:r>
            <a:r>
              <a:rPr sz="1200" dirty="0">
                <a:latin typeface="Arial MT"/>
                <a:cs typeface="Arial MT"/>
              </a:rPr>
              <a:t> feto,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evidenciaram-se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também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uma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fenda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labial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 </a:t>
            </a:r>
            <a:r>
              <a:rPr sz="1200" dirty="0">
                <a:latin typeface="Arial MT"/>
                <a:cs typeface="Arial MT"/>
              </a:rPr>
              <a:t> sobreposição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dedos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pés.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47540" y="5525820"/>
            <a:ext cx="3507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59460" algn="l"/>
                <a:tab pos="1082675" algn="l"/>
                <a:tab pos="1533525" algn="l"/>
                <a:tab pos="2067560" algn="l"/>
                <a:tab pos="2899410" algn="l"/>
                <a:tab pos="3219450" algn="l"/>
              </a:tabLst>
            </a:pPr>
            <a:r>
              <a:rPr sz="1200" spc="-5" dirty="0">
                <a:latin typeface="Arial MT"/>
                <a:cs typeface="Arial MT"/>
              </a:rPr>
              <a:t>Esse</a:t>
            </a:r>
            <a:r>
              <a:rPr sz="1200" spc="29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relato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chama</a:t>
            </a:r>
            <a:r>
              <a:rPr sz="1200" spc="2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atenção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para</a:t>
            </a:r>
            <a:r>
              <a:rPr sz="1200" spc="2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2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descrição</a:t>
            </a:r>
            <a:r>
              <a:rPr sz="1200" spc="2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10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20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dirty="0">
                <a:latin typeface="Arial MT"/>
                <a:cs typeface="Arial MT"/>
              </a:rPr>
              <a:t>r	</a:t>
            </a:r>
            <a:r>
              <a:rPr sz="1200" spc="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id</a:t>
            </a:r>
            <a:r>
              <a:rPr sz="1200" spc="-25" dirty="0">
                <a:latin typeface="Arial MT"/>
                <a:cs typeface="Arial MT"/>
              </a:rPr>
              <a:t>ê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c</a:t>
            </a:r>
            <a:r>
              <a:rPr sz="1200" spc="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25" dirty="0">
                <a:latin typeface="Arial MT"/>
                <a:cs typeface="Arial MT"/>
              </a:rPr>
              <a:t>d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25" dirty="0">
                <a:latin typeface="Arial MT"/>
                <a:cs typeface="Arial MT"/>
              </a:rPr>
              <a:t>é</a:t>
            </a:r>
            <a:r>
              <a:rPr sz="1200" dirty="0">
                <a:latin typeface="Arial MT"/>
                <a:cs typeface="Arial MT"/>
              </a:rPr>
              <a:t>-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47540" y="5891580"/>
            <a:ext cx="3504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eclâmpsia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gestantes</a:t>
            </a:r>
            <a:r>
              <a:rPr sz="1200" spc="8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de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fetos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com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trissomia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47540" y="6074155"/>
            <a:ext cx="35071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1326515" algn="l"/>
                <a:tab pos="1670685" algn="l"/>
                <a:tab pos="2646680" algn="l"/>
                <a:tab pos="3067050" algn="l"/>
              </a:tabLst>
            </a:pPr>
            <a:r>
              <a:rPr sz="1200" dirty="0">
                <a:latin typeface="Arial MT"/>
                <a:cs typeface="Arial MT"/>
              </a:rPr>
              <a:t>cro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oss</a:t>
            </a:r>
            <a:r>
              <a:rPr sz="1200" spc="25" dirty="0">
                <a:latin typeface="Arial MT"/>
                <a:cs typeface="Arial MT"/>
              </a:rPr>
              <a:t>o</a:t>
            </a:r>
            <a:r>
              <a:rPr sz="1200" spc="-4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o	13	em	c</a:t>
            </a:r>
            <a:r>
              <a:rPr sz="1200" spc="2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ar</a:t>
            </a:r>
            <a:r>
              <a:rPr sz="1200" dirty="0">
                <a:latin typeface="Arial MT"/>
                <a:cs typeface="Arial MT"/>
              </a:rPr>
              <a:t>aç</a:t>
            </a:r>
            <a:r>
              <a:rPr sz="1200" spc="-20" dirty="0">
                <a:latin typeface="Arial MT"/>
                <a:cs typeface="Arial MT"/>
              </a:rPr>
              <a:t>ã</a:t>
            </a:r>
            <a:r>
              <a:rPr sz="1200" dirty="0">
                <a:latin typeface="Arial MT"/>
                <a:cs typeface="Arial MT"/>
              </a:rPr>
              <a:t>o	com	o</a:t>
            </a:r>
            <a:r>
              <a:rPr sz="1200" spc="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trissomias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pacientes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grávidas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controles.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13623" y="1649348"/>
            <a:ext cx="40862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presente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relato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evidencia</a:t>
            </a:r>
            <a:r>
              <a:rPr sz="1200" spc="-5" dirty="0">
                <a:latin typeface="Arial MT"/>
                <a:cs typeface="Arial MT"/>
              </a:rPr>
              <a:t> 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relação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trissomia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do 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cromossomo </a:t>
            </a:r>
            <a:r>
              <a:rPr sz="1200" spc="-5" dirty="0">
                <a:latin typeface="Arial MT"/>
                <a:cs typeface="Arial MT"/>
              </a:rPr>
              <a:t>13 e a ocorrência de pré-eclampsia, e </a:t>
            </a:r>
            <a:r>
              <a:rPr sz="1200" spc="-10" dirty="0">
                <a:latin typeface="Arial MT"/>
                <a:cs typeface="Arial MT"/>
              </a:rPr>
              <a:t>mostra </a:t>
            </a:r>
            <a:r>
              <a:rPr sz="1200" spc="-5" dirty="0">
                <a:latin typeface="Arial MT"/>
                <a:cs typeface="Arial MT"/>
              </a:rPr>
              <a:t> as</a:t>
            </a:r>
            <a:r>
              <a:rPr sz="1200" dirty="0">
                <a:latin typeface="Arial MT"/>
                <a:cs typeface="Arial MT"/>
              </a:rPr>
              <a:t> importantes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implicações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sobre</a:t>
            </a:r>
            <a:r>
              <a:rPr sz="1200" spc="-5" dirty="0">
                <a:latin typeface="Arial MT"/>
                <a:cs typeface="Arial MT"/>
              </a:rPr>
              <a:t> o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manejo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desses </a:t>
            </a:r>
            <a:r>
              <a:rPr sz="1200" spc="-5" dirty="0">
                <a:latin typeface="Arial MT"/>
                <a:cs typeface="Arial MT"/>
              </a:rPr>
              <a:t> pacientes, </a:t>
            </a:r>
            <a:r>
              <a:rPr sz="1200" spc="-15" dirty="0">
                <a:latin typeface="Arial MT"/>
                <a:cs typeface="Arial MT"/>
              </a:rPr>
              <a:t>uma </a:t>
            </a:r>
            <a:r>
              <a:rPr sz="1200" spc="-5" dirty="0">
                <a:latin typeface="Arial MT"/>
                <a:cs typeface="Arial MT"/>
              </a:rPr>
              <a:t>vez que a pré-eclampsia é </a:t>
            </a:r>
            <a:r>
              <a:rPr sz="1200" spc="-25" dirty="0">
                <a:latin typeface="Arial MT"/>
                <a:cs typeface="Arial MT"/>
              </a:rPr>
              <a:t>uma </a:t>
            </a:r>
            <a:r>
              <a:rPr sz="1200" spc="-5" dirty="0">
                <a:latin typeface="Arial MT"/>
                <a:cs typeface="Arial MT"/>
              </a:rPr>
              <a:t>importante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causa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óbito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materno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durante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gestação.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13623" y="3099308"/>
            <a:ext cx="40862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Chen </a:t>
            </a:r>
            <a:r>
              <a:rPr sz="1200" spc="-65" dirty="0">
                <a:latin typeface="Arial MT"/>
                <a:cs typeface="Arial MT"/>
              </a:rPr>
              <a:t>CP.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Placental </a:t>
            </a:r>
            <a:r>
              <a:rPr sz="1200" spc="-5" dirty="0">
                <a:latin typeface="Arial MT"/>
                <a:cs typeface="Arial MT"/>
              </a:rPr>
              <a:t>abnormalities </a:t>
            </a:r>
            <a:r>
              <a:rPr sz="1200" spc="-10" dirty="0">
                <a:latin typeface="Arial MT"/>
                <a:cs typeface="Arial MT"/>
              </a:rPr>
              <a:t>and preeclampsia in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trisomy </a:t>
            </a:r>
            <a:r>
              <a:rPr sz="1200" spc="-5" dirty="0">
                <a:latin typeface="Arial MT"/>
                <a:cs typeface="Arial MT"/>
              </a:rPr>
              <a:t>13 pregnancies. </a:t>
            </a:r>
            <a:r>
              <a:rPr sz="1200" spc="-30" dirty="0">
                <a:latin typeface="Arial MT"/>
                <a:cs typeface="Arial MT"/>
              </a:rPr>
              <a:t>Taiwan </a:t>
            </a:r>
            <a:r>
              <a:rPr sz="1200" dirty="0">
                <a:latin typeface="Arial MT"/>
                <a:cs typeface="Arial MT"/>
              </a:rPr>
              <a:t>J Obstet </a:t>
            </a:r>
            <a:r>
              <a:rPr sz="1200" spc="-5" dirty="0">
                <a:latin typeface="Arial MT"/>
                <a:cs typeface="Arial MT"/>
              </a:rPr>
              <a:t>Gynecol. </a:t>
            </a:r>
            <a:r>
              <a:rPr sz="1200" spc="-10" dirty="0">
                <a:latin typeface="Arial MT"/>
                <a:cs typeface="Arial MT"/>
              </a:rPr>
              <a:t>2009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Mar;48(1):3-8.</a:t>
            </a:r>
            <a:endParaRPr sz="1200">
              <a:latin typeface="Arial MT"/>
              <a:cs typeface="Arial MT"/>
            </a:endParaRP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2 </a:t>
            </a:r>
            <a:r>
              <a:rPr sz="1200" dirty="0">
                <a:latin typeface="Arial MT"/>
                <a:cs typeface="Arial MT"/>
              </a:rPr>
              <a:t>- Dotters-Katz </a:t>
            </a:r>
            <a:r>
              <a:rPr sz="1200" spc="-10" dirty="0">
                <a:latin typeface="Arial MT"/>
                <a:cs typeface="Arial MT"/>
              </a:rPr>
              <a:t>SK, </a:t>
            </a:r>
            <a:r>
              <a:rPr sz="1200" spc="-5" dirty="0">
                <a:latin typeface="Arial MT"/>
                <a:cs typeface="Arial MT"/>
              </a:rPr>
              <a:t>Humphrey </a:t>
            </a:r>
            <a:r>
              <a:rPr sz="1200" spc="15" dirty="0">
                <a:latin typeface="Arial MT"/>
                <a:cs typeface="Arial MT"/>
              </a:rPr>
              <a:t>WM, </a:t>
            </a:r>
            <a:r>
              <a:rPr sz="1200" spc="-5" dirty="0">
                <a:latin typeface="Arial MT"/>
                <a:cs typeface="Arial MT"/>
              </a:rPr>
              <a:t>Senz KL, Lee VR,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Shaffer BL, </a:t>
            </a:r>
            <a:r>
              <a:rPr sz="1200" spc="-10" dirty="0">
                <a:latin typeface="Arial MT"/>
                <a:cs typeface="Arial MT"/>
              </a:rPr>
              <a:t>Kuller </a:t>
            </a:r>
            <a:r>
              <a:rPr sz="1200" spc="-5" dirty="0">
                <a:latin typeface="Arial MT"/>
                <a:cs typeface="Arial MT"/>
              </a:rPr>
              <a:t>JA, </a:t>
            </a:r>
            <a:r>
              <a:rPr sz="1200" spc="-10" dirty="0">
                <a:latin typeface="Arial MT"/>
                <a:cs typeface="Arial MT"/>
              </a:rPr>
              <a:t>Caughey AB. </a:t>
            </a:r>
            <a:r>
              <a:rPr sz="1200" spc="-15" dirty="0">
                <a:latin typeface="Arial MT"/>
                <a:cs typeface="Arial MT"/>
              </a:rPr>
              <a:t>Trisomy </a:t>
            </a:r>
            <a:r>
              <a:rPr sz="1200" spc="-5" dirty="0">
                <a:latin typeface="Arial MT"/>
                <a:cs typeface="Arial MT"/>
              </a:rPr>
              <a:t>13 and </a:t>
            </a:r>
            <a:r>
              <a:rPr sz="1200" spc="-10" dirty="0">
                <a:latin typeface="Arial MT"/>
                <a:cs typeface="Arial MT"/>
              </a:rPr>
              <a:t>the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5" dirty="0">
                <a:latin typeface="Arial MT"/>
                <a:cs typeface="Arial MT"/>
              </a:rPr>
              <a:t>risk </a:t>
            </a:r>
            <a:r>
              <a:rPr sz="1200" dirty="0">
                <a:latin typeface="Arial MT"/>
                <a:cs typeface="Arial MT"/>
              </a:rPr>
              <a:t>of </a:t>
            </a:r>
            <a:r>
              <a:rPr sz="1200" spc="-10" dirty="0">
                <a:latin typeface="Arial MT"/>
                <a:cs typeface="Arial MT"/>
              </a:rPr>
              <a:t>gestational </a:t>
            </a:r>
            <a:r>
              <a:rPr sz="1200" spc="-5" dirty="0">
                <a:latin typeface="Arial MT"/>
                <a:cs typeface="Arial MT"/>
              </a:rPr>
              <a:t>hypertensive disorders: a population-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based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study.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Matern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Fetal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Neonatal</a:t>
            </a:r>
            <a:r>
              <a:rPr sz="1200" spc="-5" dirty="0">
                <a:latin typeface="Arial MT"/>
                <a:cs typeface="Arial MT"/>
              </a:rPr>
              <a:t> Med.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2018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Aug;31(15):1951-1955</a:t>
            </a:r>
            <a:endParaRPr sz="1200">
              <a:latin typeface="Arial MT"/>
              <a:cs typeface="Arial MT"/>
            </a:endParaRPr>
          </a:p>
          <a:p>
            <a:pPr marL="241300" marR="10160" indent="-2286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200" spc="-10" dirty="0">
                <a:latin typeface="Arial MT"/>
                <a:cs typeface="Arial MT"/>
              </a:rPr>
              <a:t>Tuohy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JF,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James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DK.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Pre-eclampsia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and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trisomy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13.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 Obstet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Gynaecol.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1992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Nov;99(11):891-4.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13623" y="5587695"/>
            <a:ext cx="4085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900" algn="l"/>
                <a:tab pos="1646555" algn="l"/>
                <a:tab pos="1957705" algn="l"/>
                <a:tab pos="2540000" algn="l"/>
                <a:tab pos="3649345" algn="l"/>
              </a:tabLst>
            </a:pPr>
            <a:r>
              <a:rPr sz="1200" dirty="0">
                <a:latin typeface="Arial MT"/>
                <a:cs typeface="Arial MT"/>
              </a:rPr>
              <a:t>G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st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ção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10" dirty="0">
                <a:latin typeface="Arial MT"/>
                <a:cs typeface="Arial MT"/>
              </a:rPr>
              <a:t>S</a:t>
            </a:r>
            <a:r>
              <a:rPr sz="1200" dirty="0">
                <a:latin typeface="Arial MT"/>
                <a:cs typeface="Arial MT"/>
              </a:rPr>
              <a:t>í</a:t>
            </a:r>
            <a:r>
              <a:rPr sz="1200" spc="-2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,	</a:t>
            </a:r>
            <a:r>
              <a:rPr sz="1200" spc="-10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é</a:t>
            </a:r>
            <a:r>
              <a:rPr sz="1200" spc="-15" dirty="0">
                <a:latin typeface="Arial MT"/>
                <a:cs typeface="Arial MT"/>
              </a:rPr>
              <a:t>-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25" dirty="0">
                <a:latin typeface="Arial MT"/>
                <a:cs typeface="Arial MT"/>
              </a:rPr>
              <a:t>c</a:t>
            </a:r>
            <a:r>
              <a:rPr sz="1200" spc="15" dirty="0">
                <a:latin typeface="Arial MT"/>
                <a:cs typeface="Arial MT"/>
              </a:rPr>
              <a:t>l</a:t>
            </a:r>
            <a:r>
              <a:rPr sz="1200" spc="-25" dirty="0">
                <a:latin typeface="Arial MT"/>
                <a:cs typeface="Arial MT"/>
              </a:rPr>
              <a:t>â</a:t>
            </a:r>
            <a:r>
              <a:rPr sz="1200" spc="-4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ps</a:t>
            </a:r>
            <a:r>
              <a:rPr sz="1200" spc="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g</a:t>
            </a:r>
            <a:r>
              <a:rPr sz="1200" spc="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av</a:t>
            </a:r>
            <a:r>
              <a:rPr sz="1200" spc="-2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,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Trissomia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 </a:t>
            </a:r>
            <a:r>
              <a:rPr sz="1200" spc="-10" dirty="0">
                <a:latin typeface="Arial MT"/>
                <a:cs typeface="Arial MT"/>
              </a:rPr>
              <a:t>cromossomo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13,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Feto.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Arial MT</vt:lpstr>
      <vt:lpstr>Calibri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R</dc:creator>
  <cp:lastModifiedBy>Rafael Rosa</cp:lastModifiedBy>
  <cp:revision>2</cp:revision>
  <dcterms:created xsi:type="dcterms:W3CDTF">2022-09-08T22:27:30Z</dcterms:created>
  <dcterms:modified xsi:type="dcterms:W3CDTF">2022-09-08T22:36:57Z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2022-09-08T00:00:00Z</vt:filetime>
  </property>
</Properties>
</file>