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4"/>
  </p:sldMasterIdLst>
  <p:notesMasterIdLst>
    <p:notesMasterId r:id="rId45"/>
  </p:notesMasterIdLst>
  <p:handoutMasterIdLst>
    <p:handoutMasterId r:id="rId46"/>
  </p:handoutMasterIdLst>
  <p:sldIdLst>
    <p:sldId id="265" r:id="rId5"/>
    <p:sldId id="340" r:id="rId6"/>
    <p:sldId id="317" r:id="rId7"/>
    <p:sldId id="271" r:id="rId8"/>
    <p:sldId id="343" r:id="rId9"/>
    <p:sldId id="341" r:id="rId10"/>
    <p:sldId id="360" r:id="rId11"/>
    <p:sldId id="361" r:id="rId12"/>
    <p:sldId id="362" r:id="rId13"/>
    <p:sldId id="363" r:id="rId14"/>
    <p:sldId id="324" r:id="rId15"/>
    <p:sldId id="364" r:id="rId16"/>
    <p:sldId id="365" r:id="rId17"/>
    <p:sldId id="366" r:id="rId18"/>
    <p:sldId id="367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68" r:id="rId30"/>
    <p:sldId id="369" r:id="rId31"/>
    <p:sldId id="370" r:id="rId32"/>
    <p:sldId id="371" r:id="rId33"/>
    <p:sldId id="372" r:id="rId34"/>
    <p:sldId id="354" r:id="rId35"/>
    <p:sldId id="355" r:id="rId36"/>
    <p:sldId id="356" r:id="rId37"/>
    <p:sldId id="357" r:id="rId38"/>
    <p:sldId id="358" r:id="rId39"/>
    <p:sldId id="359" r:id="rId40"/>
    <p:sldId id="284" r:id="rId41"/>
    <p:sldId id="285" r:id="rId42"/>
    <p:sldId id="342" r:id="rId43"/>
    <p:sldId id="333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AF891E-E818-40C5-8368-C3E17B3562D6}" type="datetime1">
              <a:rPr lang="pt-BR" smtClean="0"/>
              <a:t>03/10/2023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5BAA5F0-9DFE-488C-95CE-3AEE8424798E}" type="datetime1">
              <a:rPr lang="pt-BR" smtClean="0"/>
              <a:t>03/10/2023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39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7154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36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052DCF09-B88C-407B-9289-CAFBEBAE5E3E}" type="datetime1">
              <a:rPr lang="pt-BR" smtClean="0"/>
              <a:t>03/10/2023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5424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03/10/2023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668603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F277D8-A4B1-4467-9FF1-69EE907069E7}" type="datetime1">
              <a:rPr lang="pt-BR" smtClean="0"/>
              <a:t>03/10/2023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905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740199-15E3-4734-A68D-623E19EC7565}" type="datetime1">
              <a:rPr lang="pt-BR" smtClean="0"/>
              <a:t>03/10/2023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E8E6542-C062-49C3-8A82-1192EE09ECB8}" type="datetime1">
              <a:rPr lang="pt-BR" smtClean="0"/>
              <a:t>03/10/2023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41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03/10/2023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605345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03/10/2023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541583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469831-1247-4D59-B911-8994D0865FD5}" type="datetime1">
              <a:rPr lang="pt-BR" smtClean="0"/>
              <a:t>03/10/2023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056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03/10/2023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609326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03/10/2023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261536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03/10/2023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58089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03/10/2023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26075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52DCF09-B88C-407B-9289-CAFBEBAE5E3E}" type="datetime1">
              <a:rPr lang="pt-BR" smtClean="0"/>
              <a:t>03/10/2023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342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464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984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0" descr="Logo-Fértile-Schola - 3 - para email.png">
            <a:extLst>
              <a:ext uri="{FF2B5EF4-FFF2-40B4-BE49-F238E27FC236}">
                <a16:creationId xmlns:a16="http://schemas.microsoft.com/office/drawing/2014/main" id="{0D1A00F2-4B46-41D7-AC06-DA4C00ECD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43" y="123903"/>
            <a:ext cx="2064298" cy="63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m 10">
            <a:extLst>
              <a:ext uri="{FF2B5EF4-FFF2-40B4-BE49-F238E27FC236}">
                <a16:creationId xmlns:a16="http://schemas.microsoft.com/office/drawing/2014/main" id="{D693294F-00C2-466A-9E22-6E8A1E013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075" y="211531"/>
            <a:ext cx="1419762" cy="4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92B554A1-7513-4CDD-AF7C-A0FCEE09B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28" y="194471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D1356CB-01A8-4BE1-BEA8-43F1D462E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160" y="1505084"/>
            <a:ext cx="83718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FAMP – FACULDADE MORGANA POTRICH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SCHOLA FÉRTILE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CURSO DE PÓS-GRADUAÇÃO LATO SENSU EM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ULTRASSONOGRAFIA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51867A4-29D1-4464-A59D-DE9251255FEA}"/>
              </a:ext>
            </a:extLst>
          </p:cNvPr>
          <p:cNvSpPr/>
          <p:nvPr/>
        </p:nvSpPr>
        <p:spPr>
          <a:xfrm>
            <a:off x="4562444" y="3653178"/>
            <a:ext cx="7375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cap="all" dirty="0">
                <a:solidFill>
                  <a:srgbClr val="002060"/>
                </a:solidFill>
              </a:rPr>
              <a:t>ULTRASSOM NO LOCAL DE ATENDIMENTO (POCUS): </a:t>
            </a:r>
          </a:p>
          <a:p>
            <a:pPr algn="r"/>
            <a:r>
              <a:rPr lang="pt-BR" b="1" cap="all" dirty="0">
                <a:solidFill>
                  <a:srgbClr val="002060"/>
                </a:solidFill>
              </a:rPr>
              <a:t>MEDICINA BASEADA EM EVIDÊNCIAS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AD7E249-B3E3-4076-A436-01C830A23E80}"/>
              </a:ext>
            </a:extLst>
          </p:cNvPr>
          <p:cNvSpPr/>
          <p:nvPr/>
        </p:nvSpPr>
        <p:spPr>
          <a:xfrm>
            <a:off x="5146541" y="5014362"/>
            <a:ext cx="67914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b="1" kern="150" dirty="0">
                <a:solidFill>
                  <a:srgbClr val="002060"/>
                </a:solidFill>
                <a:ea typeface="SimSun" panose="02010600030101010101" pitchFamily="2" charset="-122"/>
              </a:rPr>
              <a:t>Orientadora:</a:t>
            </a:r>
            <a:r>
              <a:rPr lang="pt-BR" sz="1600" kern="150" dirty="0">
                <a:solidFill>
                  <a:srgbClr val="002060"/>
                </a:solidFill>
                <a:ea typeface="SimSun" panose="02010600030101010101" pitchFamily="2" charset="-122"/>
              </a:rPr>
              <a:t> Prof. Ariela </a:t>
            </a:r>
            <a:r>
              <a:rPr lang="pt-BR" sz="1600" kern="150" dirty="0" err="1">
                <a:solidFill>
                  <a:srgbClr val="002060"/>
                </a:solidFill>
                <a:ea typeface="SimSun" panose="02010600030101010101" pitchFamily="2" charset="-122"/>
              </a:rPr>
              <a:t>Mauller</a:t>
            </a:r>
            <a:endParaRPr lang="pt-BR" sz="1600" dirty="0">
              <a:solidFill>
                <a:srgbClr val="002060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68496BF-E571-469C-A18D-34A046253CD4}"/>
              </a:ext>
            </a:extLst>
          </p:cNvPr>
          <p:cNvSpPr/>
          <p:nvPr/>
        </p:nvSpPr>
        <p:spPr>
          <a:xfrm>
            <a:off x="3047998" y="5874761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b="1" cap="all" dirty="0">
                <a:ea typeface="Calibri" panose="020F0502020204030204" pitchFamily="34" charset="0"/>
              </a:rPr>
              <a:t>Goiânia – GO</a:t>
            </a:r>
            <a:endParaRPr lang="pt-BR" dirty="0">
              <a:ea typeface="Times New Roman" panose="02020603050405020304" pitchFamily="18" charset="0"/>
            </a:endParaRPr>
          </a:p>
          <a:p>
            <a:pPr algn="ctr"/>
            <a:r>
              <a:rPr lang="pt-BR" b="1" cap="all" dirty="0">
                <a:ea typeface="Calibri" panose="020F0502020204030204" pitchFamily="34" charset="0"/>
              </a:rPr>
              <a:t>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097899-C081-4DF2-F8F0-EB9027998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596" y="5783855"/>
            <a:ext cx="7419484" cy="80423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5 - Corte subcostal ( </a:t>
            </a:r>
            <a:r>
              <a:rPr lang="pt-B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subxifoide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 estruturas visualizadas (AD, Átrio Direito; VD, Ventrículo Direito; AE, Átrio Esquerdo; VE, Ventrículo Esquerdo)</a:t>
            </a:r>
            <a:r>
              <a:rPr lang="pt-BR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10C3336-2B18-DFC1-D156-4E1B28E49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597" y="839710"/>
            <a:ext cx="7341277" cy="4944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34" y="1165779"/>
            <a:ext cx="10346565" cy="886541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b="1" dirty="0"/>
              <a:t>PRINCÍPAIS PROTOCOLOS</a:t>
            </a:r>
            <a:br>
              <a:rPr lang="pt-BR" sz="3200" dirty="0"/>
            </a:br>
            <a:br>
              <a:rPr lang="pt-BR" sz="3200" dirty="0"/>
            </a:br>
            <a:r>
              <a:rPr lang="pt-BR" sz="3200" dirty="0"/>
              <a:t>Ultrassom no exame de trauma</a:t>
            </a:r>
            <a:br>
              <a:rPr lang="pt-BR" sz="3200" dirty="0"/>
            </a:br>
            <a:r>
              <a:rPr lang="pt-BR" sz="3200" dirty="0"/>
              <a:t> (FAST/ E-FAST)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514230" y="2783840"/>
            <a:ext cx="10117047" cy="219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/>
              <a:t>As visualizações do FAST foram definidas na Conferência Internacional de Consenso em Baltimore em 1997: o quadrante superior direito, o quadrante superior esquerdo e as visualizações sagital e transversal da pelve. </a:t>
            </a:r>
          </a:p>
          <a:p>
            <a:pPr algn="just"/>
            <a:endParaRPr lang="pt-BR" sz="1000" dirty="0"/>
          </a:p>
          <a:p>
            <a:pPr algn="just"/>
            <a:r>
              <a:rPr lang="pt-BR" sz="2000" dirty="0"/>
              <a:t>Essas janelas foram usadas para visualizar o líquido livre intra-abdominal. A visão subcostal do pericárdio também foi obtida; no entanto, o derrame pericárdico foi avaliado durante o exame cardíaco. </a:t>
            </a:r>
          </a:p>
          <a:p>
            <a:pPr algn="just"/>
            <a:endParaRPr lang="pt-BR" sz="1000" dirty="0"/>
          </a:p>
          <a:p>
            <a:pPr algn="just"/>
            <a:r>
              <a:rPr lang="pt-BR" sz="2000" dirty="0"/>
              <a:t>O exame FAST foi interpretado como positivo para líquido livre se áreas </a:t>
            </a:r>
            <a:r>
              <a:rPr lang="pt-BR" sz="2000" dirty="0" err="1"/>
              <a:t>anecóicas</a:t>
            </a:r>
            <a:r>
              <a:rPr lang="pt-BR" sz="2000" dirty="0"/>
              <a:t> de qualquer tamanho fossem observadas.  O protocolo FAST foi incluído por ser o protocolo de ultrassom mais difundido usado na medicina de emergência</a:t>
            </a:r>
            <a:r>
              <a:rPr lang="pt-BR" sz="2000" baseline="30000" dirty="0"/>
              <a:t>5</a:t>
            </a:r>
            <a:r>
              <a:rPr lang="pt-B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2097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34" y="1165779"/>
            <a:ext cx="10224645" cy="673635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b="1" dirty="0"/>
              <a:t>PRINCÍPAIS PROTOCOLOS</a:t>
            </a:r>
            <a:br>
              <a:rPr lang="pt-BR" sz="3200" dirty="0"/>
            </a:br>
            <a:br>
              <a:rPr lang="pt-BR" sz="3200" dirty="0"/>
            </a:br>
            <a:r>
              <a:rPr lang="pt-BR" sz="3200" dirty="0"/>
              <a:t>Ultrassom no exame de trauma</a:t>
            </a:r>
            <a:br>
              <a:rPr lang="pt-BR" sz="3200" dirty="0"/>
            </a:br>
            <a:r>
              <a:rPr lang="pt-BR" sz="3200" dirty="0"/>
              <a:t> (FAST/ E-FAST)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510069" y="2815331"/>
            <a:ext cx="5115388" cy="613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O protocolo FAST foi incluído por ser o protocolo de ultrassom mais difundido usado na medicina de emergência. Já o E-FAST foi desenvolvido no intuito de ampliar a avaliação do paciente para cavidade torácica, e não só para a cavidade cardíaca e abdominal. Com o EFAST é possível a detecção de pneumotórax, hemotórax e ruptura diafragmática.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5F6CE73-5496-702B-CDC1-2CE8EA58D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70" y="2014902"/>
            <a:ext cx="5314950" cy="47650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D0FE610-47C0-FE85-2DA0-3FE483FEEDBD}"/>
              </a:ext>
            </a:extLst>
          </p:cNvPr>
          <p:cNvSpPr txBox="1"/>
          <p:nvPr/>
        </p:nvSpPr>
        <p:spPr>
          <a:xfrm>
            <a:off x="-641456" y="6488900"/>
            <a:ext cx="8312800" cy="291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6 - Pontos anatômicos de avaliação do </a:t>
            </a:r>
            <a:r>
              <a:rPr lang="pt-BR" sz="1200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Fast (A) </a:t>
            </a:r>
            <a:r>
              <a:rPr lang="pt-B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1200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E-fast (B)</a:t>
            </a:r>
            <a:r>
              <a:rPr lang="pt-BR" sz="1200" cap="all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097899-C081-4DF2-F8F0-EB9027998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476" y="5858608"/>
            <a:ext cx="8595360" cy="80423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7 - Derrame Peritoneal</a:t>
            </a:r>
            <a:r>
              <a:rPr lang="pt-BR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CBF70EF-423E-CA7D-0322-0ED3633F0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45" y="269914"/>
            <a:ext cx="7316003" cy="5588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4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097899-C081-4DF2-F8F0-EB9027998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636" y="5901195"/>
            <a:ext cx="8595360" cy="80423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8 - Derrame Pericárdico</a:t>
            </a:r>
            <a:r>
              <a:rPr lang="pt-BR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396032E-1F61-ED65-4AA3-572D169A5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07" y="269914"/>
            <a:ext cx="7371057" cy="5631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17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097899-C081-4DF2-F8F0-EB9027998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436" y="5783855"/>
            <a:ext cx="8595360" cy="80423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9 - Derrame Pleural</a:t>
            </a:r>
            <a:r>
              <a:rPr lang="pt-BR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C0BF768-630E-A071-52C1-718DAA439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138" y="269914"/>
            <a:ext cx="7347471" cy="5613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715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640" y="518161"/>
            <a:ext cx="9418320" cy="1230153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b="1" dirty="0"/>
              <a:t>PRINCÍPAIS PROTOCOLOS</a:t>
            </a:r>
            <a:br>
              <a:rPr lang="pt-BR" sz="3200" dirty="0"/>
            </a:br>
            <a:r>
              <a:rPr lang="pt-BR" sz="3200" dirty="0"/>
              <a:t>Ultrassonografia abdominal focalizada </a:t>
            </a:r>
            <a:br>
              <a:rPr lang="pt-BR" sz="3200" dirty="0"/>
            </a:br>
            <a:r>
              <a:rPr lang="pt-BR" sz="3200" dirty="0"/>
              <a:t>(FAUS)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213360" y="2854960"/>
            <a:ext cx="7934960" cy="148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/>
              <a:t>São visualizados os rins em um plano longitudinal e uma varredura completa. </a:t>
            </a:r>
          </a:p>
          <a:p>
            <a:pPr algn="just"/>
            <a:endParaRPr lang="pt-BR" sz="1000" dirty="0"/>
          </a:p>
          <a:p>
            <a:pPr algn="just"/>
            <a:r>
              <a:rPr lang="pt-BR" sz="1800" dirty="0"/>
              <a:t>A varredura é considerada positiva quando é observado grande enchimento renal ou se fossem observadas obstruções focalizadas de som causando superfícies </a:t>
            </a:r>
            <a:r>
              <a:rPr lang="pt-BR" sz="1800" dirty="0" err="1"/>
              <a:t>hiperecóicas</a:t>
            </a:r>
            <a:r>
              <a:rPr lang="pt-BR" sz="1800" dirty="0"/>
              <a:t> com sombra acústica. </a:t>
            </a:r>
          </a:p>
          <a:p>
            <a:pPr algn="just"/>
            <a:endParaRPr lang="pt-BR" sz="1000" dirty="0"/>
          </a:p>
          <a:p>
            <a:pPr algn="just"/>
            <a:r>
              <a:rPr lang="pt-BR" sz="1800" dirty="0"/>
              <a:t>A aorta abdominal visualizada em 3 imagens transversais e uma sagital. A aorta foi medida no plano </a:t>
            </a:r>
            <a:r>
              <a:rPr lang="pt-BR" sz="1800" dirty="0" err="1"/>
              <a:t>ântero-posterior</a:t>
            </a:r>
            <a:r>
              <a:rPr lang="pt-BR" sz="1800" dirty="0"/>
              <a:t>, incluindo a parede do vaso, e o diâmetro inferior a 3 cm foi considerado normal, de acordo com a recomendação de Wanhanen</a:t>
            </a:r>
            <a:r>
              <a:rPr lang="pt-BR" sz="1800" baseline="30000" dirty="0"/>
              <a:t>6</a:t>
            </a:r>
            <a:r>
              <a:rPr lang="pt-BR" sz="1800" dirty="0"/>
              <a:t>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5283780-B040-3350-76A5-5BBC05BAD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240617" y="1748314"/>
            <a:ext cx="2477355" cy="472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2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34" y="1165779"/>
            <a:ext cx="10244965" cy="927181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b="1" dirty="0"/>
              <a:t>PRINCÍPAIS PROTOCOLOS</a:t>
            </a:r>
            <a:br>
              <a:rPr lang="pt-BR" sz="3200" dirty="0"/>
            </a:br>
            <a:br>
              <a:rPr lang="pt-BR" sz="3200" dirty="0"/>
            </a:br>
            <a:r>
              <a:rPr lang="pt-BR" sz="3200" dirty="0"/>
              <a:t>Ultrassonografia abdominal focalizada </a:t>
            </a:r>
            <a:br>
              <a:rPr lang="pt-BR" sz="3200" dirty="0"/>
            </a:br>
            <a:r>
              <a:rPr lang="pt-BR" sz="3200" dirty="0"/>
              <a:t>(FAUS)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514230" y="2712720"/>
            <a:ext cx="10377290" cy="25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/>
              <a:t>A vesícula biliar visualizada em um plano longitudinal e uma varredura. A parede da vesícula biliar medida no local mais delgado, com menos de 4 mm considerado normal. </a:t>
            </a:r>
          </a:p>
          <a:p>
            <a:pPr algn="just"/>
            <a:endParaRPr lang="pt-BR" sz="1000" dirty="0"/>
          </a:p>
          <a:p>
            <a:pPr algn="just"/>
            <a:r>
              <a:rPr lang="pt-BR" sz="2000" dirty="0"/>
              <a:t>Um achado intraluminal de 1 ou mais focos com superfície </a:t>
            </a:r>
            <a:r>
              <a:rPr lang="pt-BR" sz="2000" dirty="0" err="1"/>
              <a:t>hiperecóica</a:t>
            </a:r>
            <a:r>
              <a:rPr lang="pt-BR" sz="2000" dirty="0"/>
              <a:t> e sombra acústica considerado positivo para </a:t>
            </a:r>
            <a:r>
              <a:rPr lang="pt-BR" sz="2000" dirty="0" err="1"/>
              <a:t>colecistolitíase</a:t>
            </a:r>
            <a:r>
              <a:rPr lang="pt-BR" sz="2000" dirty="0"/>
              <a:t>, de acordo com a definição de </a:t>
            </a:r>
            <a:r>
              <a:rPr lang="pt-BR" sz="2000" dirty="0" err="1"/>
              <a:t>Popescu</a:t>
            </a:r>
            <a:r>
              <a:rPr lang="pt-BR" sz="2000" dirty="0"/>
              <a:t> et al.</a:t>
            </a:r>
            <a:r>
              <a:rPr lang="pt-BR" sz="2000" baseline="30000" dirty="0"/>
              <a:t>7 </a:t>
            </a:r>
          </a:p>
          <a:p>
            <a:pPr algn="just"/>
            <a:endParaRPr lang="pt-BR" sz="1000" dirty="0"/>
          </a:p>
          <a:p>
            <a:pPr algn="just"/>
            <a:r>
              <a:rPr lang="pt-BR" sz="2000" dirty="0"/>
              <a:t>A bexiga urinária medida e seu volume calculado pela fórmula volume = comprimento x largura x altura × 0,52, sendo considerados patológicos volumes maiores que 400 mL</a:t>
            </a:r>
            <a:r>
              <a:rPr lang="pt-BR" sz="2000" baseline="30000" dirty="0"/>
              <a:t>5</a:t>
            </a:r>
            <a:r>
              <a:rPr lang="pt-B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015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34" y="1165779"/>
            <a:ext cx="10282300" cy="835741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b="1" dirty="0"/>
              <a:t>PRINCÍPAIS PROTOCOLOS</a:t>
            </a:r>
            <a:br>
              <a:rPr lang="pt-BR" sz="3200" dirty="0"/>
            </a:br>
            <a:br>
              <a:rPr lang="pt-BR" sz="3200" dirty="0"/>
            </a:br>
            <a:r>
              <a:rPr lang="pt-BR" sz="3200" dirty="0"/>
              <a:t>Ultrassonografia abdominal focalizada </a:t>
            </a:r>
            <a:br>
              <a:rPr lang="pt-BR" sz="3200" dirty="0"/>
            </a:br>
            <a:r>
              <a:rPr lang="pt-BR" sz="3200" dirty="0"/>
              <a:t>(FAUS)</a:t>
            </a:r>
          </a:p>
        </p:txBody>
      </p:sp>
      <p:pic>
        <p:nvPicPr>
          <p:cNvPr id="2" name="Imagem 1" descr="Fig 2.">
            <a:extLst>
              <a:ext uri="{FF2B5EF4-FFF2-40B4-BE49-F238E27FC236}">
                <a16:creationId xmlns:a16="http://schemas.microsoft.com/office/drawing/2014/main" id="{B730D217-41CF-0620-9983-F702A061F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23925" y="1924606"/>
            <a:ext cx="6270089" cy="485903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2A24FDA-13FD-5E96-AB5C-BE0F91AACEB6}"/>
              </a:ext>
            </a:extLst>
          </p:cNvPr>
          <p:cNvSpPr txBox="1"/>
          <p:nvPr/>
        </p:nvSpPr>
        <p:spPr>
          <a:xfrm>
            <a:off x="7480452" y="5029310"/>
            <a:ext cx="35804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Figura 10 </a:t>
            </a:r>
          </a:p>
          <a:p>
            <a:pPr algn="ctr"/>
            <a:r>
              <a:rPr lang="pt-PT" sz="1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Exemplos de imagens vistas durante a ultrassonografia abdominal. No sentido horário a partir do canto superior esquerdo: fígado e rim normais; ascite ao redor da ponta do fígado e na bolsa de Morrison; vesícula biliar de paredes espessas com líquido pericolecístico e uma pedra no pescoço; hidronefrose grave com ureter dilatado e afinamento cortical renal</a:t>
            </a:r>
            <a:r>
              <a:rPr lang="pt-PT" sz="1200" baseline="300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r>
              <a:rPr lang="pt-PT" sz="1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t-BR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1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34" y="1165779"/>
            <a:ext cx="10244965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b="1" dirty="0"/>
              <a:t>PRINCÍPAIS PROTOCOLOS</a:t>
            </a:r>
            <a:br>
              <a:rPr lang="pt-BR" sz="3200" dirty="0"/>
            </a:br>
            <a:br>
              <a:rPr lang="pt-BR" sz="3200" dirty="0"/>
            </a:br>
            <a:r>
              <a:rPr lang="pt-BR" sz="3200" dirty="0"/>
              <a:t>Ultrassom pulmonar focalizado (FLUS)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514230" y="2743200"/>
            <a:ext cx="10244965" cy="284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/>
              <a:t>O ultrassom realizado nas 8 zonas anterolaterais de acordo com Volpicelli</a:t>
            </a:r>
            <a:r>
              <a:rPr lang="pt-BR" sz="2000" baseline="30000" dirty="0"/>
              <a:t>8</a:t>
            </a:r>
            <a:r>
              <a:rPr lang="pt-BR" sz="2000" dirty="0"/>
              <a:t>. Todas as 8 zonas foram avaliadas quanto ao deslizamento pulmonar, pulso pulmonar, linhas B em qualquer visualização, patologia visível do parênquima pulmonar e líquido pleural visível. </a:t>
            </a:r>
          </a:p>
          <a:p>
            <a:pPr algn="just"/>
            <a:endParaRPr lang="pt-BR" sz="1000" dirty="0"/>
          </a:p>
          <a:p>
            <a:pPr algn="just"/>
            <a:r>
              <a:rPr lang="pt-BR" sz="2000" dirty="0"/>
              <a:t>A síndrome intersticial foi definida como 3 ou mais linhas B em mais de 1 visualização. A patologia parenquimatosa consistia em imagens sem uma linha pleural clara e áreas </a:t>
            </a:r>
            <a:r>
              <a:rPr lang="pt-BR" sz="2000" dirty="0" err="1"/>
              <a:t>hipoecóicas</a:t>
            </a:r>
            <a:r>
              <a:rPr lang="pt-BR" sz="2000" dirty="0"/>
              <a:t> dentro do parênquima pulmonar. </a:t>
            </a:r>
          </a:p>
          <a:p>
            <a:pPr algn="just"/>
            <a:endParaRPr lang="pt-BR" sz="1000" dirty="0"/>
          </a:p>
          <a:p>
            <a:pPr algn="just"/>
            <a:r>
              <a:rPr lang="pt-BR" sz="2000" dirty="0"/>
              <a:t>Os achados foram interpretados como sendo positivos para pneumotórax se o deslizamento pulmonar estivesse ausente e um ponto pulmonar fosse localizado</a:t>
            </a:r>
            <a:r>
              <a:rPr lang="pt-BR" sz="2000" baseline="30000" dirty="0"/>
              <a:t>5</a:t>
            </a:r>
            <a:r>
              <a:rPr lang="pt-B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31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778635" y="681037"/>
            <a:ext cx="9029700" cy="613669"/>
          </a:xfrm>
        </p:spPr>
        <p:txBody>
          <a:bodyPr rtlCol="0">
            <a:normAutofit/>
          </a:bodyPr>
          <a:lstStyle/>
          <a:p>
            <a:pPr algn="r" rtl="0"/>
            <a:r>
              <a:rPr lang="pt-BR" sz="3200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FEE31F-F45C-4189-AC84-6B82D764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40" y="2794000"/>
            <a:ext cx="10180319" cy="3194678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A demanda por um dispositivo de diagnóstico seguro e oportuno, juntamente com a inovação tecnológica, levou ao advento da ultrassonografia point-</a:t>
            </a:r>
            <a:r>
              <a:rPr lang="pt-BR" sz="2000" dirty="0" err="1"/>
              <a:t>of</a:t>
            </a:r>
            <a:r>
              <a:rPr lang="pt-BR" sz="2000" dirty="0"/>
              <a:t>-</a:t>
            </a:r>
            <a:r>
              <a:rPr lang="pt-BR" sz="2000" dirty="0" err="1"/>
              <a:t>care</a:t>
            </a:r>
            <a:r>
              <a:rPr lang="pt-BR" sz="2000" dirty="0"/>
              <a:t> (POCUS). </a:t>
            </a:r>
          </a:p>
          <a:p>
            <a:pPr algn="just"/>
            <a:r>
              <a:rPr lang="pt-BR" sz="2000" dirty="0"/>
              <a:t>O POCUS é um exame de ultrassom realizado à beira do leito e interpretado diretamente pelo clínico. Portanto, o POCUS é um poderoso auxiliar na avaliação clínica. </a:t>
            </a:r>
          </a:p>
          <a:p>
            <a:pPr algn="just"/>
            <a:r>
              <a:rPr lang="pt-BR" sz="2000" dirty="0"/>
              <a:t>A certeza do diagnóstico presuntivo derivado do histórico médico e do exame físico pode ser confirmada pelas informações fornecidas pelo POCUS</a:t>
            </a:r>
            <a:r>
              <a:rPr lang="pt-BR" sz="2000" baseline="30000" dirty="0"/>
              <a:t>1</a:t>
            </a:r>
            <a:r>
              <a:rPr lang="pt-B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624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34" y="883921"/>
            <a:ext cx="10353675" cy="56895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b="1" dirty="0"/>
              <a:t>PRINCÍPAIS PROTOCOLOS</a:t>
            </a:r>
            <a:br>
              <a:rPr lang="pt-BR" sz="3200" dirty="0"/>
            </a:br>
            <a:br>
              <a:rPr lang="pt-BR" sz="3200" dirty="0"/>
            </a:br>
            <a:r>
              <a:rPr lang="pt-BR" sz="3200" dirty="0"/>
              <a:t>Ultrassom pulmonar focalizado (FLUS)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514231" y="2661920"/>
            <a:ext cx="6878088" cy="341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/>
              <a:t>Tradicionalmente, pensava-se que o ultrassom como ferramenta diagnóstica para a avaliação da insuficiência respiratória teria valor limitado devido à aeração do pulmão interagindo com o feixe de ultrassom e obliterando imagens úteis. </a:t>
            </a:r>
          </a:p>
          <a:p>
            <a:pPr algn="just"/>
            <a:endParaRPr lang="pt-BR" sz="1000" dirty="0"/>
          </a:p>
          <a:p>
            <a:pPr algn="just"/>
            <a:r>
              <a:rPr lang="pt-BR" sz="2000" dirty="0"/>
              <a:t>No entanto, tornou-se evidente que, como um número significativo de condições pulmonares patológicas substitui o pulmão aerado por fluidos como água, pus e sangue, informações clínicas úteis podem ser obtidas com o exame do pulmão com ultrassom.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FE58AA2-6C6E-688F-7A45-BD7EF53CB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92372" y="1377108"/>
            <a:ext cx="3439938" cy="51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3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34" y="619761"/>
            <a:ext cx="10353676" cy="843280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b="1" dirty="0"/>
              <a:t>PRINCÍPAIS PROTOCOLOS</a:t>
            </a:r>
            <a:br>
              <a:rPr lang="pt-BR" sz="3200" dirty="0"/>
            </a:br>
            <a:br>
              <a:rPr lang="pt-BR" sz="3200" dirty="0"/>
            </a:br>
            <a:r>
              <a:rPr lang="pt-BR" sz="3200" dirty="0"/>
              <a:t>Ultrassom pulmonar focalizado (FLUS)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513337" y="2925920"/>
            <a:ext cx="6878088" cy="613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/>
              <a:t>Curiosamente, não é apenas através da visualização direta da patologia pulmonar que os diagnósticos podem ser feitos; muitos diagnósticos serão por meio da compreensão da geração e distribuição de artefatos ultrassonográficos comuns e esse entendimento levou a uma revolução na ultrassonografia pulmonar à beira do leito para insuficiência respiratória4.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FE58AA2-6C6E-688F-7A45-BD7EF53CB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92372" y="1377108"/>
            <a:ext cx="3439938" cy="51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4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35" y="1165779"/>
            <a:ext cx="10161114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b="1" dirty="0"/>
              <a:t>PRINCÍPAIS PROTOCOLOS</a:t>
            </a:r>
            <a:br>
              <a:rPr lang="pt-BR" sz="3200" dirty="0"/>
            </a:br>
            <a:br>
              <a:rPr lang="pt-BR" sz="3200" dirty="0"/>
            </a:br>
            <a:r>
              <a:rPr lang="pt-BR" sz="3200" dirty="0"/>
              <a:t>Ultrassom pulmonar focalizado (FLUS)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2A24FDA-13FD-5E96-AB5C-BE0F91AACEB6}"/>
              </a:ext>
            </a:extLst>
          </p:cNvPr>
          <p:cNvSpPr txBox="1"/>
          <p:nvPr/>
        </p:nvSpPr>
        <p:spPr>
          <a:xfrm>
            <a:off x="7359267" y="4630392"/>
            <a:ext cx="358048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Figura </a:t>
            </a:r>
            <a:r>
              <a:rPr lang="pt-BR" sz="12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</a:t>
            </a:r>
            <a:endParaRPr lang="pt-BR" sz="1200" dirty="0">
              <a:solidFill>
                <a:srgbClr val="202124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pt-BR" sz="1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Exemplos de imagens vistas durante o ultrassom torácico. No sentido horário a partir do canto superior esquerdo: aparência de pulmão normal com artefatos da linha A horizontal; artefatos verticais da linha B vistos em várias condições; grande derrame pleural esquerdo com pulmão colapsado e ápice do coração visível; base pulmonar consolidada – o chamado ‘sinal do fragmento’ – com pequeno derrame parapneumônico</a:t>
            </a:r>
            <a:r>
              <a:rPr lang="pt-BR" sz="1200" baseline="300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</a:t>
            </a:r>
            <a:r>
              <a:rPr lang="pt-BR" sz="1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t-BR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Imagem 2" descr="Fig 1.">
            <a:extLst>
              <a:ext uri="{FF2B5EF4-FFF2-40B4-BE49-F238E27FC236}">
                <a16:creationId xmlns:a16="http://schemas.microsoft.com/office/drawing/2014/main" id="{FCFA8932-88B8-FB0F-7E2F-C40E4E271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21854" y="1999555"/>
            <a:ext cx="6173008" cy="47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0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35" y="1165779"/>
            <a:ext cx="10117046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b="1" dirty="0"/>
              <a:t>PRINCÍPAIS PROTOCOLOS</a:t>
            </a:r>
            <a:br>
              <a:rPr lang="pt-BR" sz="3200" dirty="0"/>
            </a:br>
            <a:br>
              <a:rPr lang="pt-BR" sz="3200" dirty="0"/>
            </a:br>
            <a:r>
              <a:rPr lang="pt-BR" sz="3200" dirty="0"/>
              <a:t>Ultrassom pulmonar focalizado (FLUS)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514230" y="2783840"/>
            <a:ext cx="10381451" cy="219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/>
              <a:t>Lichtenstein e </a:t>
            </a:r>
            <a:r>
              <a:rPr lang="pt-BR" sz="2000" dirty="0" err="1"/>
              <a:t>Mezière</a:t>
            </a:r>
            <a:r>
              <a:rPr lang="pt-BR" sz="2000" dirty="0"/>
              <a:t> examinaram 260 pacientes internados em unidade de terapia intensiva com insuficiência respiratória como diagnóstico principal e instituíram um pulmão protocolado e ultrassonografia venosa profunda em menos de 3 minutos. </a:t>
            </a:r>
          </a:p>
          <a:p>
            <a:pPr algn="just"/>
            <a:endParaRPr lang="pt-BR" sz="1000" dirty="0"/>
          </a:p>
          <a:p>
            <a:pPr algn="just"/>
            <a:r>
              <a:rPr lang="pt-BR" sz="2000" dirty="0"/>
              <a:t>Eles desconheciam qualquer história ou testes bioquímicos ou radiológicos anteriores e comparavam seu diagnóstico com o diagnóstico final confirmado gerado por meios tradicionais. </a:t>
            </a:r>
          </a:p>
          <a:p>
            <a:pPr algn="just"/>
            <a:endParaRPr lang="pt-BR" sz="1000" dirty="0"/>
          </a:p>
          <a:p>
            <a:pPr algn="just"/>
            <a:r>
              <a:rPr lang="pt-BR" sz="2000" dirty="0"/>
              <a:t>A combinação desses perfis deu uma precisão diagnóstica geral de 90,5%, o que é significativamente melhor do que a ausculta e a radiografia de tórax e se aproxima da TC</a:t>
            </a:r>
            <a:r>
              <a:rPr lang="pt-BR" sz="2000" baseline="30000" dirty="0"/>
              <a:t>9</a:t>
            </a:r>
            <a:r>
              <a:rPr lang="pt-BR" sz="2000" dirty="0"/>
              <a:t>.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71916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34" y="1165779"/>
            <a:ext cx="10255126" cy="876381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b="1" dirty="0"/>
              <a:t>PRINCÍPAIS PROTOCOLOS</a:t>
            </a:r>
            <a:br>
              <a:rPr lang="pt-BR" sz="3200" dirty="0"/>
            </a:br>
            <a:br>
              <a:rPr lang="pt-BR" sz="3200" dirty="0"/>
            </a:br>
            <a:r>
              <a:rPr lang="pt-BR" sz="3200" dirty="0" err="1"/>
              <a:t>Rapid</a:t>
            </a:r>
            <a:r>
              <a:rPr lang="pt-BR" sz="3200" dirty="0"/>
              <a:t> ultrassom em choque e hipotensão </a:t>
            </a:r>
            <a:br>
              <a:rPr lang="pt-BR" sz="3200" dirty="0"/>
            </a:br>
            <a:r>
              <a:rPr lang="pt-BR" sz="3200" dirty="0"/>
              <a:t>(RUSH) 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514230" y="2783840"/>
            <a:ext cx="10407770" cy="223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/>
              <a:t>Em 2010, foi publicado o protocolo RUSH (</a:t>
            </a:r>
            <a:r>
              <a:rPr lang="pt-BR" sz="2000" dirty="0" err="1"/>
              <a:t>Rapid</a:t>
            </a:r>
            <a:r>
              <a:rPr lang="pt-BR" sz="2000" dirty="0"/>
              <a:t> ultrassom em choque e hipotensão). Este combina ecocardiografia, ultrassom pulmonar, veia cava inferior (VCI)/aorta, pleura e janelas peritoneais e pode ajudar a discriminar entre hipovolêmico, obstrutivo, cardiogênico e choque distributivo. </a:t>
            </a:r>
          </a:p>
          <a:p>
            <a:pPr algn="just"/>
            <a:endParaRPr lang="pt-BR" sz="1000" dirty="0"/>
          </a:p>
          <a:p>
            <a:pPr algn="just"/>
            <a:r>
              <a:rPr lang="pt-BR" sz="2000" dirty="0"/>
              <a:t>Tratamentos específicos para diferentes etiologias de choque podem ser iniciados rapidamente. </a:t>
            </a:r>
          </a:p>
          <a:p>
            <a:pPr algn="just"/>
            <a:endParaRPr lang="pt-BR" sz="1000" dirty="0"/>
          </a:p>
          <a:p>
            <a:pPr algn="just"/>
            <a:r>
              <a:rPr lang="pt-BR" sz="2000" dirty="0"/>
              <a:t>Além disso, exames seriados para monitorar os efeitos do tratamento podem ser realizados várias vezes sem exposição repetida à irradiação. </a:t>
            </a:r>
          </a:p>
        </p:txBody>
      </p:sp>
    </p:spTree>
    <p:extLst>
      <p:ext uri="{BB962C8B-B14F-4D97-AF65-F5344CB8AC3E}">
        <p14:creationId xmlns:p14="http://schemas.microsoft.com/office/powerpoint/2010/main" val="340844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34" y="1165779"/>
            <a:ext cx="10295766" cy="886541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b="1" dirty="0"/>
              <a:t>PRINCÍPAIS PROTOCOLOS</a:t>
            </a:r>
            <a:br>
              <a:rPr lang="pt-BR" sz="3200" dirty="0"/>
            </a:br>
            <a:br>
              <a:rPr lang="pt-BR" sz="3200" dirty="0"/>
            </a:br>
            <a:r>
              <a:rPr lang="pt-BR" sz="3200" dirty="0" err="1"/>
              <a:t>Rapid</a:t>
            </a:r>
            <a:r>
              <a:rPr lang="pt-BR" sz="3200" dirty="0"/>
              <a:t> ultrassom em choque e hipotensão </a:t>
            </a:r>
            <a:br>
              <a:rPr lang="pt-BR" sz="3200" dirty="0"/>
            </a:br>
            <a:r>
              <a:rPr lang="pt-BR" sz="3200" dirty="0"/>
              <a:t>(RUSH) 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514230" y="2712720"/>
            <a:ext cx="10458570" cy="290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/>
              <a:t>Particularmente para pacientes com choque distributivo, a resposta a </a:t>
            </a:r>
            <a:r>
              <a:rPr lang="pt-BR" sz="2000" dirty="0" err="1"/>
              <a:t>bolus</a:t>
            </a:r>
            <a:r>
              <a:rPr lang="pt-BR" sz="2000" dirty="0"/>
              <a:t> de fluidos pode ser monitorada (procurando por sinais precoces de sobrecarga de fluidos na ultrassonografia de tórax) e a estratégia de tratamento pode ser alterada de acordo (vasopressores/inotrópicos precoces se sinais de vazamento no interstício pulmonar ou função cardíaca deficiente).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As evidências que apoiam o uso de ecocardiografia focalizada em choque são abrangentes e foram sintetizadas em um documento de consenso endossado pela Sociedade Americana de Ecocardiografia e pela Sociedade Britânica de Ecocardiografia5. </a:t>
            </a:r>
          </a:p>
        </p:txBody>
      </p:sp>
    </p:spTree>
    <p:extLst>
      <p:ext uri="{BB962C8B-B14F-4D97-AF65-F5344CB8AC3E}">
        <p14:creationId xmlns:p14="http://schemas.microsoft.com/office/powerpoint/2010/main" val="55821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097899-C081-4DF2-F8F0-EB9027998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556" y="5913409"/>
            <a:ext cx="8595360" cy="804231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14 – Avaliação RUSH</a:t>
            </a:r>
            <a:r>
              <a:rPr lang="pt-BR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CFEC706-1816-0B49-0E39-00F668413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9" name="Imagem 15" descr="Colocação da sonda para o exame rush-01">
            <a:extLst>
              <a:ext uri="{FF2B5EF4-FFF2-40B4-BE49-F238E27FC236}">
                <a16:creationId xmlns:a16="http://schemas.microsoft.com/office/drawing/2014/main" id="{B79455F3-9170-099E-F5E6-EBF9DCAC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735" y="457200"/>
            <a:ext cx="7061812" cy="54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CC9424F-5A40-1153-CC1F-0F6407CCA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1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2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CFEC706-1816-0B49-0E39-00F668413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CC9424F-5A40-1153-CC1F-0F6407CCA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1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B614725C-18DF-BEE8-B860-F032CAAA5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684" y="152102"/>
            <a:ext cx="3172268" cy="213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B01A849-4AC6-AD79-CB13-9096867DB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63" y="2555914"/>
            <a:ext cx="3159209" cy="2336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FBFDC01-A11D-D6D1-BECD-B37E32C56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75" y="3930321"/>
            <a:ext cx="4176081" cy="26972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C726491-D143-9C99-6833-D20D3DA5279A}"/>
              </a:ext>
            </a:extLst>
          </p:cNvPr>
          <p:cNvSpPr txBox="1"/>
          <p:nvPr/>
        </p:nvSpPr>
        <p:spPr>
          <a:xfrm>
            <a:off x="7235952" y="880433"/>
            <a:ext cx="3781604" cy="1934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15 - Visão </a:t>
            </a:r>
            <a:r>
              <a:rPr lang="pt-B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subxifoide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cardiomiopatia com coração aumentado. AE, átrio esquerdo; LV, ventrículo esquerdo; AD, átrio direito; VD, ventrículo direito</a:t>
            </a:r>
            <a:r>
              <a:rPr lang="pt-BR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0FCF8B7-C5E5-3715-2765-7B3FC52469B0}"/>
              </a:ext>
            </a:extLst>
          </p:cNvPr>
          <p:cNvSpPr txBox="1"/>
          <p:nvPr/>
        </p:nvSpPr>
        <p:spPr>
          <a:xfrm>
            <a:off x="3845477" y="6152225"/>
            <a:ext cx="3390475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17 - Visão apical: trombo flutuante no átrio direito</a:t>
            </a:r>
            <a:r>
              <a:rPr lang="pt-BR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7528273-C1EE-2D56-45EF-6594EC975C4E}"/>
              </a:ext>
            </a:extLst>
          </p:cNvPr>
          <p:cNvSpPr txBox="1"/>
          <p:nvPr/>
        </p:nvSpPr>
        <p:spPr>
          <a:xfrm>
            <a:off x="3543172" y="3930321"/>
            <a:ext cx="2912492" cy="1368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16 - Visão </a:t>
            </a:r>
            <a:r>
              <a:rPr lang="pt-B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paraesternal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eixo longo: grande derrame pericárdico</a:t>
            </a:r>
            <a:r>
              <a:rPr lang="pt-BR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38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CFEC706-1816-0B49-0E39-00F668413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CC9424F-5A40-1153-CC1F-0F6407CCA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1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C726491-D143-9C99-6833-D20D3DA5279A}"/>
              </a:ext>
            </a:extLst>
          </p:cNvPr>
          <p:cNvSpPr txBox="1"/>
          <p:nvPr/>
        </p:nvSpPr>
        <p:spPr>
          <a:xfrm>
            <a:off x="3668615" y="449503"/>
            <a:ext cx="7260117" cy="39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9AACBCF-FC9F-49AC-5AFF-B660882D3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13" y="257063"/>
            <a:ext cx="3499485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3874F0A-FA7C-08AE-F14C-C415F94A8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5" y="3593007"/>
            <a:ext cx="3428513" cy="234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E536E8F-CB6E-1B20-EE77-9A4032E75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81" y="204425"/>
            <a:ext cx="4241493" cy="220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2410876-DF59-E537-345C-770FCE96C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691" y="3227597"/>
            <a:ext cx="4023672" cy="279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710F15C7-52EA-E35B-85D9-02C1E76BAB1C}"/>
              </a:ext>
            </a:extLst>
          </p:cNvPr>
          <p:cNvSpPr txBox="1"/>
          <p:nvPr/>
        </p:nvSpPr>
        <p:spPr>
          <a:xfrm>
            <a:off x="6875781" y="6071099"/>
            <a:ext cx="4241493" cy="503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21 - Trombose venosa profunda da veia femoral com coágulo recente</a:t>
            </a:r>
            <a:r>
              <a:rPr lang="pt-BR" sz="12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14D9C07-ED76-E527-469C-39D55004370F}"/>
              </a:ext>
            </a:extLst>
          </p:cNvPr>
          <p:cNvSpPr txBox="1"/>
          <p:nvPr/>
        </p:nvSpPr>
        <p:spPr>
          <a:xfrm>
            <a:off x="5874832" y="2514375"/>
            <a:ext cx="6103344" cy="291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20 - Visão do eixo longo: pulmão normal</a:t>
            </a:r>
            <a:r>
              <a:rPr lang="pt-BR" sz="12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A503531-F57C-BB64-BFF4-F40745B92D28}"/>
              </a:ext>
            </a:extLst>
          </p:cNvPr>
          <p:cNvSpPr txBox="1"/>
          <p:nvPr/>
        </p:nvSpPr>
        <p:spPr>
          <a:xfrm>
            <a:off x="-654830" y="5965823"/>
            <a:ext cx="6103344" cy="291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19 - Quadrante superior esquerdo: derrame pleural</a:t>
            </a:r>
            <a:r>
              <a:rPr lang="pt-BR" sz="12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97BA84F-EBF5-4E72-7FD3-0A8BA2A90F38}"/>
              </a:ext>
            </a:extLst>
          </p:cNvPr>
          <p:cNvSpPr txBox="1"/>
          <p:nvPr/>
        </p:nvSpPr>
        <p:spPr>
          <a:xfrm>
            <a:off x="-880447" y="2833582"/>
            <a:ext cx="6428342" cy="631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18 - Teste de olfação da veia cava inferior: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baixas pressões de enchimento cardíaco</a:t>
            </a:r>
            <a:r>
              <a:rPr lang="pt-BR" sz="12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3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35" y="1165779"/>
            <a:ext cx="10304334" cy="246461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b="1" dirty="0"/>
              <a:t>PRINCÍPAIS PROTOCOLOS</a:t>
            </a:r>
            <a:br>
              <a:rPr lang="pt-BR" sz="3200" b="1" dirty="0"/>
            </a:br>
            <a:br>
              <a:rPr lang="pt-BR" sz="3200" dirty="0"/>
            </a:br>
            <a:r>
              <a:rPr lang="en-US" sz="3200" dirty="0"/>
              <a:t>Lung ultrasound in emergency (BLUE) </a:t>
            </a:r>
            <a:endParaRPr lang="pt-BR" sz="3200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3749040" y="1381760"/>
            <a:ext cx="7333929" cy="894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/>
              <a:t>O protocolo de ultrassonografia pulmonar à beira do leito em emergência (BLUE) faz uso exclusivo de ultrassonografia pulmonar e venosa. Seu uso como uma ferramenta de pesquisa primária no paciente com dispneia aguda ou hipoxemia fornece uma compreensão imediata do estado do pulmão e influencia as decisões terapêuticas25.</a:t>
            </a:r>
          </a:p>
        </p:txBody>
      </p:sp>
      <p:pic>
        <p:nvPicPr>
          <p:cNvPr id="2" name="Imagem 1" descr="figure 1">
            <a:extLst>
              <a:ext uri="{FF2B5EF4-FFF2-40B4-BE49-F238E27FC236}">
                <a16:creationId xmlns:a16="http://schemas.microsoft.com/office/drawing/2014/main" id="{CEE70827-3DE7-E473-6C1C-1B965514C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41" y="3086329"/>
            <a:ext cx="5963919" cy="24117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41EBCD4-6692-F38B-645F-BABCFB891791}"/>
              </a:ext>
            </a:extLst>
          </p:cNvPr>
          <p:cNvSpPr txBox="1"/>
          <p:nvPr/>
        </p:nvSpPr>
        <p:spPr>
          <a:xfrm>
            <a:off x="3677920" y="5441930"/>
            <a:ext cx="76809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Figura 22 - Áreas de investigação e os BLUE-points. Duas mãos colocadas desta forma (tamanho equivalente às mãos do paciente, mão superior tocando a clavícula, polegares excluídos) correspondem à localização do pulmão e permitem a definição de três pontos padronizados. O ponto AZUL superior está no meio da mão superior. O ponto AZUL inferior está no meio da palma da mão inferior. O ponto PLAPS é definido pela interseção de: uma linha horizontal no nível do ponto AZUL inferior; uma linha vertical na linha axilar posterior. Sondas pequenas, como esta </a:t>
            </a:r>
            <a:r>
              <a:rPr lang="pt-BR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microconvexa</a:t>
            </a:r>
            <a:r>
              <a:rPr lang="pt-BR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japonesa (1992), permitem o posicionamento posterior a esta linha o mais longe possível em pacientes em decúbito dorsal, proporcionando detecção mais sensível de síndromes alveolares ou pleurais póstero-laterais (PLAPS). O diafragma geralmente está na extremidade inferior da mão inferior</a:t>
            </a:r>
            <a:r>
              <a:rPr lang="pt-BR" sz="1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26</a:t>
            </a:r>
            <a:r>
              <a:rPr lang="pt-BR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t-BR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64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778635" y="681037"/>
            <a:ext cx="9029700" cy="613669"/>
          </a:xfrm>
        </p:spPr>
        <p:txBody>
          <a:bodyPr rtlCol="0">
            <a:normAutofit/>
          </a:bodyPr>
          <a:lstStyle/>
          <a:p>
            <a:pPr algn="r" rtl="0"/>
            <a:r>
              <a:rPr lang="pt-BR" sz="3200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FEE31F-F45C-4189-AC84-6B82D764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1" y="2651760"/>
            <a:ext cx="10657840" cy="3336918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O Colégio Americano de Medicina de Emergência (ACEP) emitiu um documento de posicionamento em 1990 apoiando o uso do POCUS e em 2001, o ACEP desenvolveu diretrizes de ultrassom de emergência  </a:t>
            </a:r>
          </a:p>
          <a:p>
            <a:pPr algn="just"/>
            <a:r>
              <a:rPr lang="pt-BR" sz="2000" dirty="0"/>
              <a:t>Para incluir sete competências de ultrassom: trauma, gravidez, aorta abdominal, cardíaca, biliar, trato urinário e procedimento.  Estes foram expandidos em 2009 para incluir trombose venosa profunda (TVP), ocular e tecidos moles/musculoesqueléticos</a:t>
            </a:r>
            <a:r>
              <a:rPr lang="pt-BR" sz="2000" baseline="30000" dirty="0"/>
              <a:t>2</a:t>
            </a:r>
            <a:r>
              <a:rPr lang="pt-BR" sz="2000" dirty="0"/>
              <a:t>. </a:t>
            </a:r>
          </a:p>
          <a:p>
            <a:pPr algn="just"/>
            <a:r>
              <a:rPr lang="pt-BR" sz="2000" dirty="0"/>
              <a:t>Para pacientes críticos, como aqueles com trauma </a:t>
            </a:r>
            <a:r>
              <a:rPr lang="pt-BR" sz="2000" dirty="0" err="1"/>
              <a:t>toracoabdominal</a:t>
            </a:r>
            <a:r>
              <a:rPr lang="pt-BR" sz="2000" dirty="0"/>
              <a:t>, parada cardíaca, dificuldade respiratória, dor torácica ou choque, POCUS de múltiplos órgãos à beira do leito agora é amplamente utilizado</a:t>
            </a:r>
            <a:r>
              <a:rPr lang="pt-BR" sz="2000" baseline="30000" dirty="0"/>
              <a:t>3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57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097899-C081-4DF2-F8F0-EB9027998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0082" y="264160"/>
            <a:ext cx="3027358" cy="4144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1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Figura 23 - Superfície pulmonar normal. Esquerda: Varredura do espaço intercostal. As costelas (setas verticais). As sombras das nervuras são exibidas abaixo. A linha pleural (superior, setas horizontais), uma linha hiperecóica horizontal, meio centímetro abaixo da linha das costelas em adultos. As proporções são as mesmas em neonatos. A associação de costelas e linha pleural faz um marco sólido chamado de sinal do morcego. A linha pleural indica a pleura parietal em todos os casos. Abaixo da linha pleural, esse artefato de repetição horizontal da linha pleural foi chamado de linha A (inferior, pequenas setas horizontais). A linha A indica que o ar (mais precisamente gás) é o componente visível abaixo da linha pleural. Direita: o modo M revela o sinal da praia, que indica que o pulmão se move na parede torácica. O sinal da praia, portanto, indica que a linha pleural também é a pleura visceral. Acima da linha pleural, a parede torácica imóvel exibe um padrão estratificado. Abaixo da linha pleural, a dinâmica do deslizamento pulmonar mostra esse padrão arenoso. Observe que ambas as imagens estão estritamente alinhadas, o que é importante em configurações críticas. Ambas as imagens, ou seja, deslizamento pulmonar mais linhas A formam o perfil A (quando encontrado na parede torácica anterior). Eles fornecem informações básicas sobre o nível de pressão capilar</a:t>
            </a:r>
            <a:r>
              <a:rPr lang="pt-PT" sz="1200" baseline="300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26</a:t>
            </a:r>
            <a:r>
              <a:rPr lang="pt-PT" sz="1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Imagem 1" descr="figure 2">
            <a:extLst>
              <a:ext uri="{FF2B5EF4-FFF2-40B4-BE49-F238E27FC236}">
                <a16:creationId xmlns:a16="http://schemas.microsoft.com/office/drawing/2014/main" id="{3D758F39-1BF3-47E2-F9EC-1FCE6439F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42" y="599441"/>
            <a:ext cx="8385945" cy="435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63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14" y="111760"/>
            <a:ext cx="10117047" cy="1036319"/>
          </a:xfrm>
        </p:spPr>
        <p:txBody>
          <a:bodyPr rtlCol="0">
            <a:normAutofit/>
          </a:bodyPr>
          <a:lstStyle/>
          <a:p>
            <a:pPr algn="r" rtl="0"/>
            <a:r>
              <a:rPr lang="pt-BR" sz="3200" b="1" dirty="0"/>
              <a:t>MEDICINA BASEADA EM </a:t>
            </a:r>
            <a:br>
              <a:rPr lang="pt-BR" sz="3200" b="1" dirty="0"/>
            </a:br>
            <a:r>
              <a:rPr lang="pt-BR" sz="3200" b="1" dirty="0"/>
              <a:t>EVIDÊNCIAS</a:t>
            </a:r>
            <a:endParaRPr lang="pt-BR" sz="3200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3891280" y="1148079"/>
            <a:ext cx="7223760" cy="4531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/>
              <a:t>O POCUS foi uma ferramenta muito utilizada durante a Pandemia e tem muitas vantagens práticas sobre outros métodos de imagem pois é usado à beira do leito; portanto, pode ser concluído sem retirar o paciente da UTI ou enfermaria. </a:t>
            </a:r>
          </a:p>
          <a:p>
            <a:pPr algn="just"/>
            <a:endParaRPr lang="pt-BR" sz="1000" dirty="0"/>
          </a:p>
          <a:p>
            <a:pPr algn="just"/>
            <a:r>
              <a:rPr lang="pt-BR" sz="2000" dirty="0"/>
              <a:t>A falta de transferência reduz a exposição de outros profissionais de saúde, pacientes e visitantes ao vírus. Além disso, a transferência de pacientes intubados e gravemente indispostos é repleta de riscos; O POCUS evita esse risco, além de ser um teste barato, não usa radiação ionizante e os resultados estão disponíveis instantaneamente</a:t>
            </a:r>
            <a:r>
              <a:rPr lang="pt-BR" sz="2000" baseline="30000" dirty="0"/>
              <a:t>10</a:t>
            </a:r>
            <a:r>
              <a:rPr lang="pt-BR" sz="2000" dirty="0"/>
              <a:t>.</a:t>
            </a:r>
          </a:p>
          <a:p>
            <a:pPr algn="just"/>
            <a:endParaRPr lang="pt-BR" sz="1000" dirty="0"/>
          </a:p>
          <a:p>
            <a:pPr algn="just"/>
            <a:r>
              <a:rPr lang="pt-BR" sz="2000" dirty="0"/>
              <a:t>Um estudo multicêntrico, prospectivo e observacional incluiu pacientes adultos com COVID-19 onde o objetivo foi calcular as medidas de precisão diagnóstica para LUS e TC usando diagnóstico de PCR e equipe multidisciplinar (MDT) como referência. Foram avaliados 187 pacientes. </a:t>
            </a:r>
          </a:p>
        </p:txBody>
      </p:sp>
    </p:spTree>
    <p:extLst>
      <p:ext uri="{BB962C8B-B14F-4D97-AF65-F5344CB8AC3E}">
        <p14:creationId xmlns:p14="http://schemas.microsoft.com/office/powerpoint/2010/main" val="424659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040" y="254000"/>
            <a:ext cx="5628640" cy="941555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b="1" dirty="0"/>
              <a:t>MEDICINA BASEADA EM EVIDÊNCIAS</a:t>
            </a:r>
            <a:endParaRPr lang="pt-BR" sz="3200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4003040" y="1195555"/>
            <a:ext cx="6898640" cy="970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/>
              <a:t>A sensibilidade e especificidade para LUS foram 91,9% e 71,0%, respectivamente, versus 88,4% e 82,0% para TC.  Portanto, pode excluir com segurança pneumonia por COVID-19 clinicamente relevante e pode auxiliar no diagnóstico de COVID-19 em situações de alta prevalência</a:t>
            </a:r>
            <a:r>
              <a:rPr lang="pt-BR" sz="2000" baseline="30000" dirty="0"/>
              <a:t>11</a:t>
            </a:r>
            <a:r>
              <a:rPr lang="pt-BR" sz="2000" dirty="0"/>
              <a:t>.</a:t>
            </a:r>
          </a:p>
          <a:p>
            <a:pPr algn="just"/>
            <a:endParaRPr lang="pt-BR" sz="1000" dirty="0"/>
          </a:p>
          <a:p>
            <a:pPr algn="just"/>
            <a:r>
              <a:rPr lang="pt-BR" sz="2000" dirty="0"/>
              <a:t>Em um estudo observacional exploratório prospectivo com 405 pacientes revelou achados positivos em mais de um terço dos pacientes na emergência, revelando patologias baseadas no uso de ultrassom. </a:t>
            </a:r>
          </a:p>
          <a:p>
            <a:pPr algn="just"/>
            <a:endParaRPr lang="pt-BR" sz="1000" dirty="0"/>
          </a:p>
          <a:p>
            <a:pPr algn="just"/>
            <a:r>
              <a:rPr lang="pt-BR" sz="2000" dirty="0"/>
              <a:t>A ultrassonografia abdominal focalizada revelou a maior parte dos achados neste estudo, revelando achados positivos para </a:t>
            </a:r>
            <a:r>
              <a:rPr lang="pt-BR" sz="2000" dirty="0" err="1"/>
              <a:t>colecistolitíase</a:t>
            </a:r>
            <a:r>
              <a:rPr lang="pt-BR" sz="2000" dirty="0"/>
              <a:t> e bexiga. Ambos podem causar doença potencialmente fatal. Os autores concluem que o uso do POCUS como ferramenta de triagem pode levar ao diagnóstico e tratamento precoce de patologias ocultas</a:t>
            </a:r>
            <a:r>
              <a:rPr lang="pt-BR" sz="2000" baseline="30000" dirty="0"/>
              <a:t>12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849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720" y="581885"/>
            <a:ext cx="5455920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b="1" dirty="0"/>
              <a:t>MEDICINA BASEADA EM EVIDÊNCIAS</a:t>
            </a:r>
            <a:endParaRPr lang="pt-BR" sz="3200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3495040" y="1300480"/>
            <a:ext cx="7813040" cy="865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/>
              <a:t>Uma pesquisa realizada na Catalunha, Espanha, a principal utilização foram:  Exploração abdominal (87,9%), torácica (72,7%) e vascular (69,7%). </a:t>
            </a:r>
          </a:p>
          <a:p>
            <a:pPr algn="just"/>
            <a:endParaRPr lang="pt-BR" sz="1000" dirty="0"/>
          </a:p>
          <a:p>
            <a:pPr algn="just"/>
            <a:r>
              <a:rPr lang="pt-BR" sz="2000" dirty="0"/>
              <a:t>Foi verificado ainda que 63,5% dos médicos da emergência utilizam a US a beira leito, porém, a realização da US foi considerada de alto grau de dificuldade. Verificou-se que o uso de protocolos e registros da atividade é escasso e que não há uma formação uniforme entre os médicos plantonistas</a:t>
            </a:r>
            <a:r>
              <a:rPr lang="pt-BR" sz="2000" baseline="30000" dirty="0"/>
              <a:t>13</a:t>
            </a:r>
            <a:r>
              <a:rPr lang="pt-BR" sz="2000" dirty="0"/>
              <a:t>.</a:t>
            </a:r>
          </a:p>
          <a:p>
            <a:pPr algn="just"/>
            <a:endParaRPr lang="pt-BR" sz="1000" dirty="0"/>
          </a:p>
          <a:p>
            <a:pPr algn="just"/>
            <a:r>
              <a:rPr lang="pt-BR" sz="2000" dirty="0"/>
              <a:t>Um estudo realizado em Seoul, avaliou a eficácia do uso do POCUS na emergência em pacientes com cólica renal. Verificou-se que o POCUS pode reduzir o tempo de permanência no Pronto-Socorro e reduzir o custo na prática clínica usual. </a:t>
            </a:r>
          </a:p>
          <a:p>
            <a:pPr algn="just"/>
            <a:endParaRPr lang="pt-BR" sz="1000" dirty="0"/>
          </a:p>
          <a:p>
            <a:pPr algn="just"/>
            <a:r>
              <a:rPr lang="pt-BR" sz="2000" dirty="0"/>
              <a:t>A US à beira leito pode identificar hidronefrose em pacientes com cólica renal aguda, encurtando o tempo para diagnosticar pedras no ureter, reduzindo significativamente o tempo de internação e tratamento médico na emergência</a:t>
            </a:r>
            <a:r>
              <a:rPr lang="pt-BR" sz="2000" baseline="30000" dirty="0"/>
              <a:t>14</a:t>
            </a:r>
            <a:r>
              <a:rPr lang="pt-BR" sz="2000" dirty="0"/>
              <a:t>.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4811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0" y="477521"/>
            <a:ext cx="5415280" cy="579120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b="1" dirty="0"/>
              <a:t>MEDICINA BASEADA EM EVIDÊNCIAS</a:t>
            </a:r>
            <a:endParaRPr lang="pt-BR" sz="3200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4003040" y="1056641"/>
            <a:ext cx="7112000" cy="1109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/>
              <a:t>Em relação a disponibilidade um estudo avaliou 56 hospitais no Missouri, EUA, sobre a disponibilidade dos equipamentos de ultrassom e os fatores que podem aumentar o uso da ultrassonografia na emergência. </a:t>
            </a:r>
          </a:p>
          <a:p>
            <a:pPr algn="just"/>
            <a:endParaRPr lang="pt-BR" sz="1000" dirty="0"/>
          </a:p>
          <a:p>
            <a:pPr algn="just"/>
            <a:r>
              <a:rPr lang="pt-BR" sz="2000" dirty="0"/>
              <a:t>Os resultados apontam que 100% dos hospitais de grande porte no Missouri foram equipados com ultrassonografia na emergência. No entanto, apenas 42% dos hospitais de pequeno porte estavam equipados de forma semelhante</a:t>
            </a:r>
            <a:r>
              <a:rPr lang="pt-BR" sz="2000" baseline="30000" dirty="0"/>
              <a:t>15</a:t>
            </a:r>
            <a:r>
              <a:rPr lang="pt-BR" sz="2000" dirty="0"/>
              <a:t>. </a:t>
            </a:r>
          </a:p>
          <a:p>
            <a:pPr algn="just"/>
            <a:endParaRPr lang="pt-BR" sz="1000" dirty="0"/>
          </a:p>
          <a:p>
            <a:pPr algn="just"/>
            <a:r>
              <a:rPr lang="pt-BR" sz="2000" dirty="0"/>
              <a:t>No entanto, o uso da ultrassonografia no local de atendimento requer que o médico da emergência tenha as habilidades necessárias para aquisição e interpretação das imagens</a:t>
            </a:r>
            <a:r>
              <a:rPr lang="pt-BR" sz="2000" baseline="30000" dirty="0"/>
              <a:t>15</a:t>
            </a:r>
            <a:r>
              <a:rPr lang="pt-BR" sz="2000" dirty="0"/>
              <a:t>. </a:t>
            </a:r>
          </a:p>
          <a:p>
            <a:pPr algn="just"/>
            <a:endParaRPr lang="pt-BR" sz="1000" dirty="0"/>
          </a:p>
          <a:p>
            <a:pPr algn="just"/>
            <a:r>
              <a:rPr lang="pt-BR" sz="2000" dirty="0"/>
              <a:t>O POCUS amplia a proporção de diagnósticos adequados, reduz o tempo para início do tratamento e aumenta a  sobrevida dos pacientes da enfermaria que podem desenvolver insuficiência respiratória ou circulatória aguda</a:t>
            </a:r>
            <a:r>
              <a:rPr lang="pt-BR" sz="2000" baseline="30000" dirty="0"/>
              <a:t>17</a:t>
            </a:r>
            <a:r>
              <a:rPr lang="pt-BR" sz="2000" dirty="0"/>
              <a:t>.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162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040" y="581885"/>
            <a:ext cx="5181600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b="1" dirty="0"/>
              <a:t>MEDICINA BASEADA EM EVIDÊNCIAS</a:t>
            </a:r>
            <a:endParaRPr lang="pt-BR" sz="3200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4114800" y="1371601"/>
            <a:ext cx="6847840" cy="794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/>
              <a:t>Sob a perspectiva dos pacientes, um estudo verificou que 92% dos pacientes participantes da pesquisa referiram que se sentiram avaliados de forma mais detalhada na consulta quando utilizado o POCUS. 82% sentiu que compreendeu melhor o problema de saúde, 86% se sentiu mais seguro e 65% relatou que aumentou a confiança na avaliação do médico quando o POCUS fazia parte da consulta.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Além disso, a maioria (94%) relatou que a qualidade do atendimento na clínica geral melhorou após o uso do POCUS.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Os autores concluem que o uso do POCUS na prática clínica corresponde a uma experiência positiva para a maioria dos pacientes</a:t>
            </a:r>
            <a:r>
              <a:rPr lang="pt-BR" sz="2000" baseline="30000" dirty="0"/>
              <a:t>16</a:t>
            </a:r>
            <a:r>
              <a:rPr lang="pt-BR" sz="2000" dirty="0"/>
              <a:t>. 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978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240" y="581885"/>
            <a:ext cx="5435600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b="1" dirty="0"/>
              <a:t>MEDICINA BASEADA EM EVIDÊNCIAS</a:t>
            </a:r>
            <a:endParaRPr lang="pt-BR" sz="3200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3982720" y="1195555"/>
            <a:ext cx="7010400" cy="970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/>
              <a:t>Na Dinamarca, resultados semelhantes podem ser encontrados em um estudo realizado em consultórios de clínica geral, sobre o uso do POCUS na atenção básica. </a:t>
            </a:r>
          </a:p>
          <a:p>
            <a:pPr algn="just"/>
            <a:endParaRPr lang="pt-BR" sz="1000" dirty="0"/>
          </a:p>
          <a:p>
            <a:pPr algn="just"/>
            <a:r>
              <a:rPr lang="pt-BR" sz="2000" dirty="0"/>
              <a:t>Os resultados apontam que o POCUS teve um grande impacto no processo diagnóstico na clínica geral, mudando os diagnósticos provisórios em quase metade dos casos (49,4%), e com aumento de confiança na tentativa de diagnóstico principal em 89,2% dos pacientes. </a:t>
            </a:r>
          </a:p>
          <a:p>
            <a:pPr algn="just"/>
            <a:endParaRPr lang="pt-BR" sz="1000" dirty="0"/>
          </a:p>
          <a:p>
            <a:pPr algn="just"/>
            <a:r>
              <a:rPr lang="pt-BR" sz="2000" dirty="0"/>
              <a:t>O POCUS alterou o plano de gerenciamento inicial de metade dos pacientes, e mudança no tratamento pretendido de 26,5% dos pacientes. </a:t>
            </a:r>
          </a:p>
          <a:p>
            <a:pPr algn="just"/>
            <a:endParaRPr lang="pt-BR" sz="1000" dirty="0"/>
          </a:p>
          <a:p>
            <a:pPr algn="just"/>
            <a:r>
              <a:rPr lang="pt-BR" sz="2000" dirty="0"/>
              <a:t>Na prática clínica geral o uso do POCUS aumentou a garantia diagnóstica e mudança no diagnóstico ou tratamento em 71,8% dos pacientes, demonstrando o potencial impacto do POCUS na clínica geral</a:t>
            </a:r>
            <a:r>
              <a:rPr lang="pt-BR" sz="2000" baseline="30000" dirty="0"/>
              <a:t>19</a:t>
            </a:r>
            <a:r>
              <a:rPr lang="pt-BR" sz="2000" dirty="0"/>
              <a:t>.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71126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0EA67269-9E7D-4E28-987D-EC01B6922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9" y="681037"/>
            <a:ext cx="4917441" cy="613669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3200" dirty="0"/>
              <a:t>CONSIDERAÇÕES FINAIS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FA61C42E-4740-4E8C-97C4-DEB5406D2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720" y="1483361"/>
            <a:ext cx="6431280" cy="4873372"/>
          </a:xfrm>
        </p:spPr>
        <p:txBody>
          <a:bodyPr>
            <a:noAutofit/>
          </a:bodyPr>
          <a:lstStyle/>
          <a:p>
            <a:pPr lvl="0" algn="just"/>
            <a:r>
              <a:rPr lang="pt-BR" sz="2400" dirty="0"/>
              <a:t>Os estudos analisados indicam que a utilização do POCUS seja em emergência, em enfermaria ou na rede básica poderá auxiliar o médico na identificação precoce de diagnóstico.</a:t>
            </a:r>
          </a:p>
          <a:p>
            <a:pPr lvl="0" algn="just"/>
            <a:endParaRPr lang="pt-BR" dirty="0"/>
          </a:p>
          <a:p>
            <a:pPr lvl="0" algn="just"/>
            <a:r>
              <a:rPr lang="pt-BR" sz="2400" dirty="0"/>
              <a:t>Diminuindo o tempo para o tratamento inicial e, provavelmente, também aumentando a sobrevivência dos pacientes.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75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4C41968A-1BEB-4731-AD72-E0C7C8432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119" y="681037"/>
            <a:ext cx="4836161" cy="613669"/>
          </a:xfrm>
        </p:spPr>
        <p:txBody>
          <a:bodyPr rtlCol="0">
            <a:normAutofit fontScale="90000"/>
          </a:bodyPr>
          <a:lstStyle/>
          <a:p>
            <a:r>
              <a:rPr lang="pt-BR" cap="all" dirty="0"/>
              <a:t>referências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8F7CB7-AEE6-4713-909C-889D4830F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635" y="1388349"/>
            <a:ext cx="10267719" cy="539253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050" dirty="0"/>
              <a:t>1. Chen L, Malek T. Point-</a:t>
            </a:r>
            <a:r>
              <a:rPr lang="pt-BR" sz="1050" dirty="0" err="1"/>
              <a:t>of</a:t>
            </a:r>
            <a:r>
              <a:rPr lang="pt-BR" sz="1050" dirty="0"/>
              <a:t>-</a:t>
            </a:r>
            <a:r>
              <a:rPr lang="pt-BR" sz="1050" dirty="0" err="1"/>
              <a:t>Care</a:t>
            </a:r>
            <a:r>
              <a:rPr lang="pt-BR" sz="1050" dirty="0"/>
              <a:t> </a:t>
            </a:r>
            <a:r>
              <a:rPr lang="pt-BR" sz="1050" dirty="0" err="1"/>
              <a:t>Ultrasonography</a:t>
            </a:r>
            <a:r>
              <a:rPr lang="pt-BR" sz="1050" dirty="0"/>
              <a:t> in </a:t>
            </a:r>
            <a:r>
              <a:rPr lang="pt-BR" sz="1050" dirty="0" err="1"/>
              <a:t>Emergency</a:t>
            </a:r>
            <a:r>
              <a:rPr lang="pt-BR" sz="1050" dirty="0"/>
              <a:t> </a:t>
            </a:r>
            <a:r>
              <a:rPr lang="pt-BR" sz="1050" dirty="0" err="1"/>
              <a:t>and</a:t>
            </a:r>
            <a:r>
              <a:rPr lang="pt-BR" sz="1050" dirty="0"/>
              <a:t> </a:t>
            </a:r>
            <a:r>
              <a:rPr lang="pt-BR" sz="1050" dirty="0" err="1"/>
              <a:t>Critical</a:t>
            </a:r>
            <a:r>
              <a:rPr lang="pt-BR" sz="1050" dirty="0"/>
              <a:t> </a:t>
            </a:r>
            <a:r>
              <a:rPr lang="pt-BR" sz="1050" dirty="0" err="1"/>
              <a:t>Care</a:t>
            </a:r>
            <a:r>
              <a:rPr lang="pt-BR" sz="1050" dirty="0"/>
              <a:t> Medicine. </a:t>
            </a:r>
            <a:r>
              <a:rPr lang="pt-BR" sz="1050" dirty="0" err="1"/>
              <a:t>Crit</a:t>
            </a:r>
            <a:r>
              <a:rPr lang="pt-BR" sz="1050" dirty="0"/>
              <a:t> </a:t>
            </a:r>
            <a:r>
              <a:rPr lang="pt-BR" sz="1050" dirty="0" err="1"/>
              <a:t>Care</a:t>
            </a:r>
            <a:r>
              <a:rPr lang="pt-BR" sz="1050" dirty="0"/>
              <a:t> </a:t>
            </a:r>
            <a:r>
              <a:rPr lang="pt-BR" sz="1050" dirty="0" err="1"/>
              <a:t>Nurs</a:t>
            </a:r>
            <a:r>
              <a:rPr lang="pt-BR" sz="1050" dirty="0"/>
              <a:t> Q. 2018 </a:t>
            </a:r>
            <a:r>
              <a:rPr lang="pt-BR" sz="1050" dirty="0" err="1"/>
              <a:t>Apr</a:t>
            </a:r>
            <a:r>
              <a:rPr lang="pt-BR" sz="1050" dirty="0"/>
              <a:t>/Jun;41(2):94-101. </a:t>
            </a:r>
            <a:r>
              <a:rPr lang="pt-BR" sz="1050" dirty="0" err="1"/>
              <a:t>doi</a:t>
            </a:r>
            <a:r>
              <a:rPr lang="pt-BR" sz="1050" dirty="0"/>
              <a:t>: 10.1097/CNQ.0000000000000190. PMID: 29494365.</a:t>
            </a:r>
          </a:p>
          <a:p>
            <a:pPr marL="0" indent="0" algn="just">
              <a:buNone/>
            </a:pPr>
            <a:r>
              <a:rPr lang="pt-BR" sz="1050" dirty="0"/>
              <a:t>2. </a:t>
            </a:r>
            <a:r>
              <a:rPr lang="pt-BR" sz="1050" dirty="0" err="1"/>
              <a:t>Whitson</a:t>
            </a:r>
            <a:r>
              <a:rPr lang="pt-BR" sz="1050" dirty="0"/>
              <a:t> MR, </a:t>
            </a:r>
            <a:r>
              <a:rPr lang="pt-BR" sz="1050" dirty="0" err="1"/>
              <a:t>Mayo</a:t>
            </a:r>
            <a:r>
              <a:rPr lang="pt-BR" sz="1050" dirty="0"/>
              <a:t> PH. </a:t>
            </a:r>
            <a:r>
              <a:rPr lang="pt-BR" sz="1050" dirty="0" err="1"/>
              <a:t>Ultrasonography</a:t>
            </a:r>
            <a:r>
              <a:rPr lang="pt-BR" sz="1050" dirty="0"/>
              <a:t> in </a:t>
            </a:r>
            <a:r>
              <a:rPr lang="pt-BR" sz="1050" dirty="0" err="1"/>
              <a:t>the</a:t>
            </a:r>
            <a:r>
              <a:rPr lang="pt-BR" sz="1050" dirty="0"/>
              <a:t> </a:t>
            </a:r>
            <a:r>
              <a:rPr lang="pt-BR" sz="1050" dirty="0" err="1"/>
              <a:t>emergency</a:t>
            </a:r>
            <a:r>
              <a:rPr lang="pt-BR" sz="1050" dirty="0"/>
              <a:t> </a:t>
            </a:r>
            <a:r>
              <a:rPr lang="pt-BR" sz="1050" dirty="0" err="1"/>
              <a:t>department</a:t>
            </a:r>
            <a:r>
              <a:rPr lang="pt-BR" sz="1050" dirty="0"/>
              <a:t>. </a:t>
            </a:r>
            <a:r>
              <a:rPr lang="pt-BR" sz="1050" dirty="0" err="1"/>
              <a:t>Crit</a:t>
            </a:r>
            <a:r>
              <a:rPr lang="pt-BR" sz="1050" dirty="0"/>
              <a:t> </a:t>
            </a:r>
            <a:r>
              <a:rPr lang="pt-BR" sz="1050" dirty="0" err="1"/>
              <a:t>Care</a:t>
            </a:r>
            <a:r>
              <a:rPr lang="pt-BR" sz="1050" dirty="0"/>
              <a:t>. 2016 </a:t>
            </a:r>
            <a:r>
              <a:rPr lang="pt-BR" sz="1050" dirty="0" err="1"/>
              <a:t>Aug</a:t>
            </a:r>
            <a:r>
              <a:rPr lang="pt-BR" sz="1050" dirty="0"/>
              <a:t> 15;20(1):227. </a:t>
            </a:r>
            <a:r>
              <a:rPr lang="pt-BR" sz="1050" dirty="0" err="1"/>
              <a:t>doi</a:t>
            </a:r>
            <a:r>
              <a:rPr lang="pt-BR" sz="1050" dirty="0"/>
              <a:t>: 10.1186/s13054-016-1399-x. PMID: 27523885; PMCID: PMC4983783. </a:t>
            </a:r>
          </a:p>
          <a:p>
            <a:pPr marL="0" indent="0" algn="just">
              <a:buNone/>
            </a:pPr>
            <a:r>
              <a:rPr lang="pt-BR" sz="1050" dirty="0"/>
              <a:t>3. Choi WJ, Ha YR, Oh JH, Cho YS, Lee WW, Sohn YD, Cho GC, Koh CY, Do HH, Jeong WJ, </a:t>
            </a:r>
            <a:r>
              <a:rPr lang="pt-BR" sz="1050" dirty="0" err="1"/>
              <a:t>Ryoo</a:t>
            </a:r>
            <a:r>
              <a:rPr lang="pt-BR" sz="1050" dirty="0"/>
              <a:t> SM, Kwon JH, Kim HM, Kim SJ, Park CY, Lee JH, Lee JH, Lee DH, Park SY, Kang BS. Clinical </a:t>
            </a:r>
            <a:r>
              <a:rPr lang="pt-BR" sz="1050" dirty="0" err="1"/>
              <a:t>Guidance</a:t>
            </a:r>
            <a:r>
              <a:rPr lang="pt-BR" sz="1050" dirty="0"/>
              <a:t> for Point-</a:t>
            </a:r>
            <a:r>
              <a:rPr lang="pt-BR" sz="1050" dirty="0" err="1"/>
              <a:t>of</a:t>
            </a:r>
            <a:r>
              <a:rPr lang="pt-BR" sz="1050" dirty="0"/>
              <a:t>-</a:t>
            </a:r>
            <a:r>
              <a:rPr lang="pt-BR" sz="1050" dirty="0" err="1"/>
              <a:t>Care</a:t>
            </a:r>
            <a:r>
              <a:rPr lang="pt-BR" sz="1050" dirty="0"/>
              <a:t> </a:t>
            </a:r>
            <a:r>
              <a:rPr lang="pt-BR" sz="1050" dirty="0" err="1"/>
              <a:t>Ultrasound</a:t>
            </a:r>
            <a:r>
              <a:rPr lang="pt-BR" sz="1050" dirty="0"/>
              <a:t> in </a:t>
            </a:r>
            <a:r>
              <a:rPr lang="pt-BR" sz="1050" dirty="0" err="1"/>
              <a:t>the</a:t>
            </a:r>
            <a:r>
              <a:rPr lang="pt-BR" sz="1050" dirty="0"/>
              <a:t> </a:t>
            </a:r>
            <a:r>
              <a:rPr lang="pt-BR" sz="1050" dirty="0" err="1"/>
              <a:t>Emergency</a:t>
            </a:r>
            <a:r>
              <a:rPr lang="pt-BR" sz="1050" dirty="0"/>
              <a:t> </a:t>
            </a:r>
            <a:r>
              <a:rPr lang="pt-BR" sz="1050" dirty="0" err="1"/>
              <a:t>and</a:t>
            </a:r>
            <a:r>
              <a:rPr lang="pt-BR" sz="1050" dirty="0"/>
              <a:t> </a:t>
            </a:r>
            <a:r>
              <a:rPr lang="pt-BR" sz="1050" dirty="0" err="1"/>
              <a:t>Critical</a:t>
            </a:r>
            <a:r>
              <a:rPr lang="pt-BR" sz="1050" dirty="0"/>
              <a:t> </a:t>
            </a:r>
            <a:r>
              <a:rPr lang="pt-BR" sz="1050" dirty="0" err="1"/>
              <a:t>Care</a:t>
            </a:r>
            <a:r>
              <a:rPr lang="pt-BR" sz="1050" dirty="0"/>
              <a:t> </a:t>
            </a:r>
            <a:r>
              <a:rPr lang="pt-BR" sz="1050" dirty="0" err="1"/>
              <a:t>Areas</a:t>
            </a:r>
            <a:r>
              <a:rPr lang="pt-BR" sz="1050" dirty="0"/>
              <a:t> </a:t>
            </a:r>
            <a:r>
              <a:rPr lang="pt-BR" sz="1050" dirty="0" err="1"/>
              <a:t>after</a:t>
            </a:r>
            <a:r>
              <a:rPr lang="pt-BR" sz="1050" dirty="0"/>
              <a:t> </a:t>
            </a:r>
            <a:r>
              <a:rPr lang="pt-BR" sz="1050" dirty="0" err="1"/>
              <a:t>Implementing</a:t>
            </a:r>
            <a:r>
              <a:rPr lang="pt-BR" sz="1050" dirty="0"/>
              <a:t> </a:t>
            </a:r>
            <a:r>
              <a:rPr lang="pt-BR" sz="1050" dirty="0" err="1"/>
              <a:t>Insurance</a:t>
            </a:r>
            <a:r>
              <a:rPr lang="pt-BR" sz="1050" dirty="0"/>
              <a:t> </a:t>
            </a:r>
            <a:r>
              <a:rPr lang="pt-BR" sz="1050" dirty="0" err="1"/>
              <a:t>Coverage</a:t>
            </a:r>
            <a:r>
              <a:rPr lang="pt-BR" sz="1050" dirty="0"/>
              <a:t> in Korea. J Korean Med </a:t>
            </a:r>
            <a:r>
              <a:rPr lang="pt-BR" sz="1050" dirty="0" err="1"/>
              <a:t>Sci</a:t>
            </a:r>
            <a:r>
              <a:rPr lang="pt-BR" sz="1050" dirty="0"/>
              <a:t>. 2020 </a:t>
            </a:r>
            <a:r>
              <a:rPr lang="pt-BR" sz="1050" dirty="0" err="1"/>
              <a:t>Feb</a:t>
            </a:r>
            <a:r>
              <a:rPr lang="pt-BR" sz="1050" dirty="0"/>
              <a:t> 24;35(7):e54. </a:t>
            </a:r>
            <a:r>
              <a:rPr lang="pt-BR" sz="1050" dirty="0" err="1"/>
              <a:t>doi</a:t>
            </a:r>
            <a:r>
              <a:rPr lang="pt-BR" sz="1050" dirty="0"/>
              <a:t>: 10.3346/jkms.2020.35.e54. PMID: 32080988; PMCID: PMC7036340.</a:t>
            </a:r>
          </a:p>
          <a:p>
            <a:pPr marL="0" indent="0" algn="just">
              <a:buNone/>
            </a:pPr>
            <a:r>
              <a:rPr lang="pt-BR" sz="1050" dirty="0"/>
              <a:t>4.Choi WJ, Ha YR, Oh JH, Cho YS, Lee WW, Sohn YD, Cho GC, Koh CY, Do HH, Jeong WJ, </a:t>
            </a:r>
            <a:r>
              <a:rPr lang="pt-BR" sz="1050" dirty="0" err="1"/>
              <a:t>Ryoo</a:t>
            </a:r>
            <a:r>
              <a:rPr lang="pt-BR" sz="1050" dirty="0"/>
              <a:t> SM, Kwon JH, Kim HM, Kim SJ, Park CY, Lee JH, Lee JH, Lee DH, Park SY, Kang BS. Clinical </a:t>
            </a:r>
            <a:r>
              <a:rPr lang="pt-BR" sz="1050" dirty="0" err="1"/>
              <a:t>Guidance</a:t>
            </a:r>
            <a:r>
              <a:rPr lang="pt-BR" sz="1050" dirty="0"/>
              <a:t> for Point-</a:t>
            </a:r>
            <a:r>
              <a:rPr lang="pt-BR" sz="1050" dirty="0" err="1"/>
              <a:t>of</a:t>
            </a:r>
            <a:r>
              <a:rPr lang="pt-BR" sz="1050" dirty="0"/>
              <a:t>-</a:t>
            </a:r>
            <a:r>
              <a:rPr lang="pt-BR" sz="1050" dirty="0" err="1"/>
              <a:t>Care</a:t>
            </a:r>
            <a:r>
              <a:rPr lang="pt-BR" sz="1050" dirty="0"/>
              <a:t> </a:t>
            </a:r>
            <a:r>
              <a:rPr lang="pt-BR" sz="1050" dirty="0" err="1"/>
              <a:t>Ultrasound</a:t>
            </a:r>
            <a:r>
              <a:rPr lang="pt-BR" sz="1050" dirty="0"/>
              <a:t> in </a:t>
            </a:r>
            <a:r>
              <a:rPr lang="pt-BR" sz="1050" dirty="0" err="1"/>
              <a:t>the</a:t>
            </a:r>
            <a:r>
              <a:rPr lang="pt-BR" sz="1050" dirty="0"/>
              <a:t> </a:t>
            </a:r>
            <a:r>
              <a:rPr lang="pt-BR" sz="1050" dirty="0" err="1"/>
              <a:t>Emergency</a:t>
            </a:r>
            <a:r>
              <a:rPr lang="pt-BR" sz="1050" dirty="0"/>
              <a:t> </a:t>
            </a:r>
            <a:r>
              <a:rPr lang="pt-BR" sz="1050" dirty="0" err="1"/>
              <a:t>and</a:t>
            </a:r>
            <a:r>
              <a:rPr lang="pt-BR" sz="1050" dirty="0"/>
              <a:t> </a:t>
            </a:r>
            <a:r>
              <a:rPr lang="pt-BR" sz="1050" dirty="0" err="1"/>
              <a:t>Critical</a:t>
            </a:r>
            <a:r>
              <a:rPr lang="pt-BR" sz="1050" dirty="0"/>
              <a:t> </a:t>
            </a:r>
            <a:r>
              <a:rPr lang="pt-BR" sz="1050" dirty="0" err="1"/>
              <a:t>Care</a:t>
            </a:r>
            <a:r>
              <a:rPr lang="pt-BR" sz="1050" dirty="0"/>
              <a:t> </a:t>
            </a:r>
            <a:r>
              <a:rPr lang="pt-BR" sz="1050" dirty="0" err="1"/>
              <a:t>Areas</a:t>
            </a:r>
            <a:r>
              <a:rPr lang="pt-BR" sz="1050" dirty="0"/>
              <a:t> </a:t>
            </a:r>
            <a:r>
              <a:rPr lang="pt-BR" sz="1050" dirty="0" err="1"/>
              <a:t>after</a:t>
            </a:r>
            <a:r>
              <a:rPr lang="pt-BR" sz="1050" dirty="0"/>
              <a:t> </a:t>
            </a:r>
            <a:r>
              <a:rPr lang="pt-BR" sz="1050" dirty="0" err="1"/>
              <a:t>Implementing</a:t>
            </a:r>
            <a:r>
              <a:rPr lang="pt-BR" sz="1050" dirty="0"/>
              <a:t> </a:t>
            </a:r>
            <a:r>
              <a:rPr lang="pt-BR" sz="1050" dirty="0" err="1"/>
              <a:t>Insurance</a:t>
            </a:r>
            <a:r>
              <a:rPr lang="pt-BR" sz="1050" dirty="0"/>
              <a:t> </a:t>
            </a:r>
            <a:r>
              <a:rPr lang="pt-BR" sz="1050" dirty="0" err="1"/>
              <a:t>Coverage</a:t>
            </a:r>
            <a:r>
              <a:rPr lang="pt-BR" sz="1050" dirty="0"/>
              <a:t> in Korea. J Korean Med </a:t>
            </a:r>
            <a:r>
              <a:rPr lang="pt-BR" sz="1050" dirty="0" err="1"/>
              <a:t>Sci</a:t>
            </a:r>
            <a:r>
              <a:rPr lang="pt-BR" sz="1050" dirty="0"/>
              <a:t>. 2020 </a:t>
            </a:r>
            <a:r>
              <a:rPr lang="pt-BR" sz="1050" dirty="0" err="1"/>
              <a:t>Feb</a:t>
            </a:r>
            <a:r>
              <a:rPr lang="pt-BR" sz="1050" dirty="0"/>
              <a:t> 24;35(7):e54. </a:t>
            </a:r>
            <a:r>
              <a:rPr lang="pt-BR" sz="1050" dirty="0" err="1"/>
              <a:t>doi</a:t>
            </a:r>
            <a:r>
              <a:rPr lang="pt-BR" sz="1050" dirty="0"/>
              <a:t>: 10.3346/jkms.2020.35.e54. PMID: 32080988; PMCID: PMC7036340.</a:t>
            </a:r>
          </a:p>
          <a:p>
            <a:pPr marL="0" indent="0" algn="just">
              <a:buNone/>
            </a:pPr>
            <a:r>
              <a:rPr lang="pt-BR" sz="1050" dirty="0"/>
              <a:t>5.Weile J, </a:t>
            </a:r>
            <a:r>
              <a:rPr lang="pt-BR" sz="1050" dirty="0" err="1"/>
              <a:t>Laursen</a:t>
            </a:r>
            <a:r>
              <a:rPr lang="pt-BR" sz="1050" dirty="0"/>
              <a:t> CB, </a:t>
            </a:r>
            <a:r>
              <a:rPr lang="pt-BR" sz="1050" dirty="0" err="1"/>
              <a:t>Frederiksen</a:t>
            </a:r>
            <a:r>
              <a:rPr lang="pt-BR" sz="1050" dirty="0"/>
              <a:t> CA, </a:t>
            </a:r>
            <a:r>
              <a:rPr lang="pt-BR" sz="1050" dirty="0" err="1"/>
              <a:t>Graumann</a:t>
            </a:r>
            <a:r>
              <a:rPr lang="pt-BR" sz="1050" dirty="0"/>
              <a:t> O, </a:t>
            </a:r>
            <a:r>
              <a:rPr lang="pt-BR" sz="1050" dirty="0" err="1"/>
              <a:t>Sloth</a:t>
            </a:r>
            <a:r>
              <a:rPr lang="pt-BR" sz="1050" dirty="0"/>
              <a:t> E, </a:t>
            </a:r>
            <a:r>
              <a:rPr lang="pt-BR" sz="1050" dirty="0" err="1"/>
              <a:t>Kirkegaard</a:t>
            </a:r>
            <a:r>
              <a:rPr lang="pt-BR" sz="1050" dirty="0"/>
              <a:t> H. Point-</a:t>
            </a:r>
            <a:r>
              <a:rPr lang="pt-BR" sz="1050" dirty="0" err="1"/>
              <a:t>of</a:t>
            </a:r>
            <a:r>
              <a:rPr lang="pt-BR" sz="1050" dirty="0"/>
              <a:t>-</a:t>
            </a:r>
            <a:r>
              <a:rPr lang="pt-BR" sz="1050" dirty="0" err="1"/>
              <a:t>care</a:t>
            </a:r>
            <a:r>
              <a:rPr lang="pt-BR" sz="1050" dirty="0"/>
              <a:t> </a:t>
            </a:r>
            <a:r>
              <a:rPr lang="pt-BR" sz="1050" dirty="0" err="1"/>
              <a:t>ultrasound</a:t>
            </a:r>
            <a:r>
              <a:rPr lang="pt-BR" sz="1050" dirty="0"/>
              <a:t> </a:t>
            </a:r>
            <a:r>
              <a:rPr lang="pt-BR" sz="1050" dirty="0" err="1"/>
              <a:t>findings</a:t>
            </a:r>
            <a:r>
              <a:rPr lang="pt-BR" sz="1050" dirty="0"/>
              <a:t> in </a:t>
            </a:r>
            <a:r>
              <a:rPr lang="pt-BR" sz="1050" dirty="0" err="1"/>
              <a:t>unselected</a:t>
            </a:r>
            <a:r>
              <a:rPr lang="pt-BR" sz="1050" dirty="0"/>
              <a:t> </a:t>
            </a:r>
            <a:r>
              <a:rPr lang="pt-BR" sz="1050" dirty="0" err="1"/>
              <a:t>patients</a:t>
            </a:r>
            <a:r>
              <a:rPr lang="pt-BR" sz="1050" dirty="0"/>
              <a:t> in </a:t>
            </a:r>
            <a:r>
              <a:rPr lang="pt-BR" sz="1050" dirty="0" err="1"/>
              <a:t>an</a:t>
            </a:r>
            <a:r>
              <a:rPr lang="pt-BR" sz="1050" dirty="0"/>
              <a:t> </a:t>
            </a:r>
            <a:r>
              <a:rPr lang="pt-BR" sz="1050" dirty="0" err="1"/>
              <a:t>emergency</a:t>
            </a:r>
            <a:r>
              <a:rPr lang="pt-BR" sz="1050" dirty="0"/>
              <a:t> </a:t>
            </a:r>
            <a:r>
              <a:rPr lang="pt-BR" sz="1050" dirty="0" err="1"/>
              <a:t>department</a:t>
            </a:r>
            <a:r>
              <a:rPr lang="pt-BR" sz="1050" dirty="0"/>
              <a:t> -</a:t>
            </a:r>
            <a:r>
              <a:rPr lang="pt-BR" sz="1050" dirty="0" err="1"/>
              <a:t>results</a:t>
            </a:r>
            <a:r>
              <a:rPr lang="pt-BR" sz="1050" dirty="0"/>
              <a:t> </a:t>
            </a:r>
            <a:r>
              <a:rPr lang="pt-BR" sz="1050" dirty="0" err="1"/>
              <a:t>from</a:t>
            </a:r>
            <a:r>
              <a:rPr lang="pt-BR" sz="1050" dirty="0"/>
              <a:t> a </a:t>
            </a:r>
            <a:r>
              <a:rPr lang="pt-BR" sz="1050" dirty="0" err="1"/>
              <a:t>prospective</a:t>
            </a:r>
            <a:r>
              <a:rPr lang="pt-BR" sz="1050" dirty="0"/>
              <a:t> </a:t>
            </a:r>
            <a:r>
              <a:rPr lang="pt-BR" sz="1050" dirty="0" err="1"/>
              <a:t>observational</a:t>
            </a:r>
            <a:r>
              <a:rPr lang="pt-BR" sz="1050" dirty="0"/>
              <a:t> </a:t>
            </a:r>
            <a:r>
              <a:rPr lang="pt-BR" sz="1050" dirty="0" err="1"/>
              <a:t>trial</a:t>
            </a:r>
            <a:r>
              <a:rPr lang="pt-BR" sz="1050" dirty="0"/>
              <a:t>. BMC </a:t>
            </a:r>
            <a:r>
              <a:rPr lang="pt-BR" sz="1050" dirty="0" err="1"/>
              <a:t>Emerg</a:t>
            </a:r>
            <a:r>
              <a:rPr lang="pt-BR" sz="1050" dirty="0"/>
              <a:t> Med. 2018 </a:t>
            </a:r>
            <a:r>
              <a:rPr lang="pt-BR" sz="1050" dirty="0" err="1"/>
              <a:t>Dec</a:t>
            </a:r>
            <a:r>
              <a:rPr lang="pt-BR" sz="1050" dirty="0"/>
              <a:t> 27;18(1):60. </a:t>
            </a:r>
            <a:r>
              <a:rPr lang="pt-BR" sz="1050" dirty="0" err="1"/>
              <a:t>doi</a:t>
            </a:r>
            <a:r>
              <a:rPr lang="pt-BR" sz="1050" dirty="0"/>
              <a:t>: 10.1186/s12873-018-0211-4. PMID: 30587153; PMCID: PMC6307264.</a:t>
            </a:r>
          </a:p>
          <a:p>
            <a:pPr marL="0" indent="0" algn="just">
              <a:buNone/>
            </a:pPr>
            <a:r>
              <a:rPr lang="pt-BR" sz="1050" dirty="0"/>
              <a:t>6.Wanhainen A. </a:t>
            </a:r>
            <a:r>
              <a:rPr lang="pt-BR" sz="1050" dirty="0" err="1"/>
              <a:t>How</a:t>
            </a:r>
            <a:r>
              <a:rPr lang="pt-BR" sz="1050" dirty="0"/>
              <a:t> </a:t>
            </a:r>
            <a:r>
              <a:rPr lang="pt-BR" sz="1050" dirty="0" err="1"/>
              <a:t>to</a:t>
            </a:r>
            <a:r>
              <a:rPr lang="pt-BR" sz="1050" dirty="0"/>
              <a:t> define </a:t>
            </a:r>
            <a:r>
              <a:rPr lang="pt-BR" sz="1050" dirty="0" err="1"/>
              <a:t>an</a:t>
            </a:r>
            <a:r>
              <a:rPr lang="pt-BR" sz="1050" dirty="0"/>
              <a:t> abdominal </a:t>
            </a:r>
            <a:r>
              <a:rPr lang="pt-BR" sz="1050" dirty="0" err="1"/>
              <a:t>aortic</a:t>
            </a:r>
            <a:r>
              <a:rPr lang="pt-BR" sz="1050" dirty="0"/>
              <a:t> </a:t>
            </a:r>
            <a:r>
              <a:rPr lang="pt-BR" sz="1050" dirty="0" err="1"/>
              <a:t>aneurysm</a:t>
            </a:r>
            <a:r>
              <a:rPr lang="pt-BR" sz="1050" dirty="0"/>
              <a:t>--</a:t>
            </a:r>
            <a:r>
              <a:rPr lang="pt-BR" sz="1050" dirty="0" err="1"/>
              <a:t>influence</a:t>
            </a:r>
            <a:r>
              <a:rPr lang="pt-BR" sz="1050" dirty="0"/>
              <a:t> </a:t>
            </a:r>
            <a:r>
              <a:rPr lang="pt-BR" sz="1050" dirty="0" err="1"/>
              <a:t>on</a:t>
            </a:r>
            <a:r>
              <a:rPr lang="pt-BR" sz="1050" dirty="0"/>
              <a:t> </a:t>
            </a:r>
            <a:r>
              <a:rPr lang="pt-BR" sz="1050" dirty="0" err="1"/>
              <a:t>epidemiology</a:t>
            </a:r>
            <a:r>
              <a:rPr lang="pt-BR" sz="1050" dirty="0"/>
              <a:t> </a:t>
            </a:r>
            <a:r>
              <a:rPr lang="pt-BR" sz="1050" dirty="0" err="1"/>
              <a:t>and</a:t>
            </a:r>
            <a:r>
              <a:rPr lang="pt-BR" sz="1050" dirty="0"/>
              <a:t> </a:t>
            </a:r>
            <a:r>
              <a:rPr lang="pt-BR" sz="1050" dirty="0" err="1"/>
              <a:t>clinical</a:t>
            </a:r>
            <a:r>
              <a:rPr lang="pt-BR" sz="1050" dirty="0"/>
              <a:t> </a:t>
            </a:r>
            <a:r>
              <a:rPr lang="pt-BR" sz="1050" dirty="0" err="1"/>
              <a:t>practice</a:t>
            </a:r>
            <a:r>
              <a:rPr lang="pt-BR" sz="1050" dirty="0"/>
              <a:t>. </a:t>
            </a:r>
            <a:r>
              <a:rPr lang="pt-BR" sz="1050" dirty="0" err="1"/>
              <a:t>Scand</a:t>
            </a:r>
            <a:r>
              <a:rPr lang="pt-BR" sz="1050" dirty="0"/>
              <a:t> J </a:t>
            </a:r>
            <a:r>
              <a:rPr lang="pt-BR" sz="1050" dirty="0" err="1"/>
              <a:t>Surg</a:t>
            </a:r>
            <a:r>
              <a:rPr lang="pt-BR" sz="1050" dirty="0"/>
              <a:t>. 2008;97:105–109. </a:t>
            </a:r>
            <a:r>
              <a:rPr lang="pt-BR" sz="1050" dirty="0" err="1"/>
              <a:t>doi</a:t>
            </a:r>
            <a:r>
              <a:rPr lang="pt-BR" sz="1050" dirty="0"/>
              <a:t>: 10.1177/145749690809700204. </a:t>
            </a:r>
          </a:p>
          <a:p>
            <a:pPr marL="0" indent="0" algn="just">
              <a:buNone/>
            </a:pPr>
            <a:r>
              <a:rPr lang="pt-BR" sz="1050" dirty="0"/>
              <a:t>7.Popescu A, </a:t>
            </a:r>
            <a:r>
              <a:rPr lang="pt-BR" sz="1050" dirty="0" err="1"/>
              <a:t>Sporea</a:t>
            </a:r>
            <a:r>
              <a:rPr lang="pt-BR" sz="1050" dirty="0"/>
              <a:t> I. </a:t>
            </a:r>
            <a:r>
              <a:rPr lang="pt-BR" sz="1050" dirty="0" err="1"/>
              <a:t>Ultrasound</a:t>
            </a:r>
            <a:r>
              <a:rPr lang="pt-BR" sz="1050" dirty="0"/>
              <a:t> </a:t>
            </a:r>
            <a:r>
              <a:rPr lang="pt-BR" sz="1050" dirty="0" err="1"/>
              <a:t>examination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normal </a:t>
            </a:r>
            <a:r>
              <a:rPr lang="pt-BR" sz="1050" dirty="0" err="1"/>
              <a:t>gall</a:t>
            </a:r>
            <a:r>
              <a:rPr lang="pt-BR" sz="1050" dirty="0"/>
              <a:t> </a:t>
            </a:r>
            <a:r>
              <a:rPr lang="pt-BR" sz="1050" dirty="0" err="1"/>
              <a:t>bladder</a:t>
            </a:r>
            <a:r>
              <a:rPr lang="pt-BR" sz="1050" dirty="0"/>
              <a:t> </a:t>
            </a:r>
            <a:r>
              <a:rPr lang="pt-BR" sz="1050" dirty="0" err="1"/>
              <a:t>and</a:t>
            </a:r>
            <a:r>
              <a:rPr lang="pt-BR" sz="1050" dirty="0"/>
              <a:t> </a:t>
            </a:r>
            <a:r>
              <a:rPr lang="pt-BR" sz="1050" dirty="0" err="1"/>
              <a:t>biliary</a:t>
            </a:r>
            <a:r>
              <a:rPr lang="pt-BR" sz="1050" dirty="0"/>
              <a:t> system. Med </a:t>
            </a:r>
            <a:r>
              <a:rPr lang="pt-BR" sz="1050" dirty="0" err="1"/>
              <a:t>Ultrason</a:t>
            </a:r>
            <a:r>
              <a:rPr lang="pt-BR" sz="1050" dirty="0"/>
              <a:t>. 2010;12:150–152. </a:t>
            </a:r>
          </a:p>
          <a:p>
            <a:pPr marL="0" indent="0" algn="just">
              <a:buNone/>
            </a:pPr>
            <a:r>
              <a:rPr lang="pt-BR" sz="1050" dirty="0"/>
              <a:t>8.Volpicelli G, et al. </a:t>
            </a:r>
            <a:r>
              <a:rPr lang="pt-BR" sz="1050" dirty="0" err="1"/>
              <a:t>Bedside</a:t>
            </a:r>
            <a:r>
              <a:rPr lang="pt-BR" sz="1050" dirty="0"/>
              <a:t> </a:t>
            </a:r>
            <a:r>
              <a:rPr lang="pt-BR" sz="1050" dirty="0" err="1"/>
              <a:t>lung</a:t>
            </a:r>
            <a:r>
              <a:rPr lang="pt-BR" sz="1050" dirty="0"/>
              <a:t> </a:t>
            </a:r>
            <a:r>
              <a:rPr lang="pt-BR" sz="1050" dirty="0" err="1"/>
              <a:t>ultrasound</a:t>
            </a:r>
            <a:r>
              <a:rPr lang="pt-BR" sz="1050" dirty="0"/>
              <a:t> in </a:t>
            </a:r>
            <a:r>
              <a:rPr lang="pt-BR" sz="1050" dirty="0" err="1"/>
              <a:t>the</a:t>
            </a:r>
            <a:r>
              <a:rPr lang="pt-BR" sz="1050" dirty="0"/>
              <a:t> assessment </a:t>
            </a:r>
            <a:r>
              <a:rPr lang="pt-BR" sz="1050" dirty="0" err="1"/>
              <a:t>of</a:t>
            </a:r>
            <a:r>
              <a:rPr lang="pt-BR" sz="1050" dirty="0"/>
              <a:t> alveolar-</a:t>
            </a:r>
            <a:r>
              <a:rPr lang="pt-BR" sz="1050" dirty="0" err="1"/>
              <a:t>interstitial</a:t>
            </a:r>
            <a:r>
              <a:rPr lang="pt-BR" sz="1050" dirty="0"/>
              <a:t> </a:t>
            </a:r>
            <a:r>
              <a:rPr lang="pt-BR" sz="1050" dirty="0" err="1"/>
              <a:t>syndrome</a:t>
            </a:r>
            <a:r>
              <a:rPr lang="pt-BR" sz="1050" dirty="0"/>
              <a:t>. Am J </a:t>
            </a:r>
            <a:r>
              <a:rPr lang="pt-BR" sz="1050" dirty="0" err="1"/>
              <a:t>Emerg</a:t>
            </a:r>
            <a:r>
              <a:rPr lang="pt-BR" sz="1050" dirty="0"/>
              <a:t> Med. 2006;24:689–696. </a:t>
            </a:r>
            <a:r>
              <a:rPr lang="pt-BR" sz="1050" dirty="0" err="1"/>
              <a:t>doi</a:t>
            </a:r>
            <a:r>
              <a:rPr lang="pt-BR" sz="1050" dirty="0"/>
              <a:t>: 10.1016/j.ajem.2006.02.013. </a:t>
            </a:r>
          </a:p>
          <a:p>
            <a:pPr marL="0" indent="0" algn="just">
              <a:buNone/>
            </a:pPr>
            <a:r>
              <a:rPr lang="pt-BR" sz="1050" dirty="0"/>
              <a:t>9.Lichtenstein DA, </a:t>
            </a:r>
            <a:r>
              <a:rPr lang="pt-BR" sz="1050" dirty="0" err="1"/>
              <a:t>Meziere</a:t>
            </a:r>
            <a:r>
              <a:rPr lang="pt-BR" sz="1050" dirty="0"/>
              <a:t> GA. </a:t>
            </a:r>
            <a:r>
              <a:rPr lang="pt-BR" sz="1050" dirty="0" err="1"/>
              <a:t>Relevance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</a:t>
            </a:r>
            <a:r>
              <a:rPr lang="pt-BR" sz="1050" dirty="0" err="1"/>
              <a:t>lung</a:t>
            </a:r>
            <a:r>
              <a:rPr lang="pt-BR" sz="1050" dirty="0"/>
              <a:t> </a:t>
            </a:r>
            <a:r>
              <a:rPr lang="pt-BR" sz="1050" dirty="0" err="1"/>
              <a:t>ultrasound</a:t>
            </a:r>
            <a:r>
              <a:rPr lang="pt-BR" sz="1050" dirty="0"/>
              <a:t> in </a:t>
            </a:r>
            <a:r>
              <a:rPr lang="pt-BR" sz="1050" dirty="0" err="1"/>
              <a:t>the</a:t>
            </a:r>
            <a:r>
              <a:rPr lang="pt-BR" sz="1050" dirty="0"/>
              <a:t> </a:t>
            </a:r>
            <a:r>
              <a:rPr lang="pt-BR" sz="1050" dirty="0" err="1"/>
              <a:t>diagnosis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</a:t>
            </a:r>
            <a:r>
              <a:rPr lang="pt-BR" sz="1050" dirty="0" err="1"/>
              <a:t>acute</a:t>
            </a:r>
            <a:r>
              <a:rPr lang="pt-BR" sz="1050" dirty="0"/>
              <a:t> </a:t>
            </a:r>
            <a:r>
              <a:rPr lang="pt-BR" sz="1050" dirty="0" err="1"/>
              <a:t>respiratory</a:t>
            </a:r>
            <a:r>
              <a:rPr lang="pt-BR" sz="1050" dirty="0"/>
              <a:t> </a:t>
            </a:r>
            <a:r>
              <a:rPr lang="pt-BR" sz="1050" dirty="0" err="1"/>
              <a:t>failure</a:t>
            </a:r>
            <a:r>
              <a:rPr lang="pt-BR" sz="1050" dirty="0"/>
              <a:t>: </a:t>
            </a:r>
            <a:r>
              <a:rPr lang="pt-BR" sz="1050" dirty="0" err="1"/>
              <a:t>the</a:t>
            </a:r>
            <a:r>
              <a:rPr lang="pt-BR" sz="1050" dirty="0"/>
              <a:t> BLUE </a:t>
            </a:r>
            <a:r>
              <a:rPr lang="pt-BR" sz="1050" dirty="0" err="1"/>
              <a:t>protocol</a:t>
            </a:r>
            <a:r>
              <a:rPr lang="pt-BR" sz="1050" dirty="0"/>
              <a:t>. </a:t>
            </a:r>
            <a:r>
              <a:rPr lang="pt-BR" sz="1050" dirty="0" err="1"/>
              <a:t>Chest</a:t>
            </a:r>
            <a:r>
              <a:rPr lang="pt-BR" sz="1050" dirty="0"/>
              <a:t>. 2008;134:117–125. </a:t>
            </a:r>
            <a:r>
              <a:rPr lang="pt-BR" sz="1050" dirty="0" err="1"/>
              <a:t>doi</a:t>
            </a:r>
            <a:r>
              <a:rPr lang="pt-BR" sz="1050" dirty="0"/>
              <a:t>: 10.1378/chest.07-2800.  </a:t>
            </a:r>
          </a:p>
          <a:p>
            <a:pPr marL="0" indent="0" algn="just">
              <a:buNone/>
            </a:pPr>
            <a:r>
              <a:rPr lang="pt-BR" sz="1050" dirty="0"/>
              <a:t>10 </a:t>
            </a:r>
            <a:r>
              <a:rPr lang="pt-BR" sz="1050" dirty="0" err="1"/>
              <a:t>Kulkarni</a:t>
            </a:r>
            <a:r>
              <a:rPr lang="pt-BR" sz="1050" dirty="0"/>
              <a:t> S, Down B, </a:t>
            </a:r>
            <a:r>
              <a:rPr lang="pt-BR" sz="1050" dirty="0" err="1"/>
              <a:t>Jha</a:t>
            </a:r>
            <a:r>
              <a:rPr lang="pt-BR" sz="1050" dirty="0"/>
              <a:t> S. Point-</a:t>
            </a:r>
            <a:r>
              <a:rPr lang="pt-BR" sz="1050" dirty="0" err="1"/>
              <a:t>of</a:t>
            </a:r>
            <a:r>
              <a:rPr lang="pt-BR" sz="1050" dirty="0"/>
              <a:t>-</a:t>
            </a:r>
            <a:r>
              <a:rPr lang="pt-BR" sz="1050" dirty="0" err="1"/>
              <a:t>care</a:t>
            </a:r>
            <a:r>
              <a:rPr lang="pt-BR" sz="1050" dirty="0"/>
              <a:t> </a:t>
            </a:r>
            <a:r>
              <a:rPr lang="pt-BR" sz="1050" dirty="0" err="1"/>
              <a:t>lung</a:t>
            </a:r>
            <a:r>
              <a:rPr lang="pt-BR" sz="1050" dirty="0"/>
              <a:t> </a:t>
            </a:r>
            <a:r>
              <a:rPr lang="pt-BR" sz="1050" dirty="0" err="1"/>
              <a:t>ultrasound</a:t>
            </a:r>
            <a:r>
              <a:rPr lang="pt-BR" sz="1050" dirty="0"/>
              <a:t> in </a:t>
            </a:r>
            <a:r>
              <a:rPr lang="pt-BR" sz="1050" dirty="0" err="1"/>
              <a:t>intensive</a:t>
            </a:r>
            <a:r>
              <a:rPr lang="pt-BR" sz="1050" dirty="0"/>
              <a:t> </a:t>
            </a:r>
            <a:r>
              <a:rPr lang="pt-BR" sz="1050" dirty="0" err="1"/>
              <a:t>care</a:t>
            </a:r>
            <a:r>
              <a:rPr lang="pt-BR" sz="1050" dirty="0"/>
              <a:t> </a:t>
            </a:r>
            <a:r>
              <a:rPr lang="pt-BR" sz="1050" dirty="0" err="1"/>
              <a:t>during</a:t>
            </a:r>
            <a:r>
              <a:rPr lang="pt-BR" sz="1050" dirty="0"/>
              <a:t> </a:t>
            </a:r>
            <a:r>
              <a:rPr lang="pt-BR" sz="1050" dirty="0" err="1"/>
              <a:t>the</a:t>
            </a:r>
            <a:r>
              <a:rPr lang="pt-BR" sz="1050" dirty="0"/>
              <a:t> COVID-19 </a:t>
            </a:r>
            <a:r>
              <a:rPr lang="pt-BR" sz="1050" dirty="0" err="1"/>
              <a:t>pandemic</a:t>
            </a:r>
            <a:r>
              <a:rPr lang="pt-BR" sz="1050" dirty="0"/>
              <a:t>. Clin Radiol. 2020 Sep;75(9):710.e1-710.e4. </a:t>
            </a:r>
            <a:r>
              <a:rPr lang="pt-BR" sz="1050" dirty="0" err="1"/>
              <a:t>doi</a:t>
            </a:r>
            <a:r>
              <a:rPr lang="pt-BR" sz="1050" dirty="0"/>
              <a:t>: 10.1016/j.crad.2020.05.001. </a:t>
            </a:r>
            <a:r>
              <a:rPr lang="pt-BR" sz="1050" dirty="0" err="1"/>
              <a:t>Epub</a:t>
            </a:r>
            <a:r>
              <a:rPr lang="pt-BR" sz="1050" dirty="0"/>
              <a:t> 2020 May 13. PMID: 32405081; PMCID: PMC7218373.</a:t>
            </a:r>
          </a:p>
          <a:p>
            <a:pPr marL="0" indent="0" algn="just">
              <a:buNone/>
            </a:pP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40657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4C41968A-1BEB-4731-AD72-E0C7C8432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59" y="681037"/>
            <a:ext cx="4551681" cy="613669"/>
          </a:xfrm>
        </p:spPr>
        <p:txBody>
          <a:bodyPr rtlCol="0">
            <a:normAutofit fontScale="90000"/>
          </a:bodyPr>
          <a:lstStyle/>
          <a:p>
            <a:r>
              <a:rPr lang="pt-BR" cap="all" dirty="0"/>
              <a:t>referências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8F7CB7-AEE6-4713-909C-889D4830F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333" y="1294706"/>
            <a:ext cx="10267719" cy="539253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050" dirty="0"/>
              <a:t>11. </a:t>
            </a:r>
            <a:r>
              <a:rPr lang="pt-BR" sz="1050" dirty="0" err="1"/>
              <a:t>Lieveld</a:t>
            </a:r>
            <a:r>
              <a:rPr lang="pt-BR" sz="1050" dirty="0"/>
              <a:t> AWE, Kok B, </a:t>
            </a:r>
            <a:r>
              <a:rPr lang="pt-BR" sz="1050" dirty="0" err="1"/>
              <a:t>Schuit</a:t>
            </a:r>
            <a:r>
              <a:rPr lang="pt-BR" sz="1050" dirty="0"/>
              <a:t> FH, </a:t>
            </a:r>
            <a:r>
              <a:rPr lang="pt-BR" sz="1050" dirty="0" err="1"/>
              <a:t>Azijli</a:t>
            </a:r>
            <a:r>
              <a:rPr lang="pt-BR" sz="1050" dirty="0"/>
              <a:t> K, </a:t>
            </a:r>
            <a:r>
              <a:rPr lang="pt-BR" sz="1050" dirty="0" err="1"/>
              <a:t>Heijmans</a:t>
            </a:r>
            <a:r>
              <a:rPr lang="pt-BR" sz="1050" dirty="0"/>
              <a:t> J, van </a:t>
            </a:r>
            <a:r>
              <a:rPr lang="pt-BR" sz="1050" dirty="0" err="1"/>
              <a:t>Laarhoven</a:t>
            </a:r>
            <a:r>
              <a:rPr lang="pt-BR" sz="1050" dirty="0"/>
              <a:t> A, </a:t>
            </a:r>
            <a:r>
              <a:rPr lang="pt-BR" sz="1050" dirty="0" err="1"/>
              <a:t>Assman</a:t>
            </a:r>
            <a:r>
              <a:rPr lang="pt-BR" sz="1050" dirty="0"/>
              <a:t> NL, </a:t>
            </a:r>
            <a:r>
              <a:rPr lang="pt-BR" sz="1050" dirty="0" err="1"/>
              <a:t>Kootte</a:t>
            </a:r>
            <a:r>
              <a:rPr lang="pt-BR" sz="1050" dirty="0"/>
              <a:t> RS, </a:t>
            </a:r>
            <a:r>
              <a:rPr lang="pt-BR" sz="1050" dirty="0" err="1"/>
              <a:t>Olgers</a:t>
            </a:r>
            <a:r>
              <a:rPr lang="pt-BR" sz="1050" dirty="0"/>
              <a:t> TJ, </a:t>
            </a:r>
            <a:r>
              <a:rPr lang="pt-BR" sz="1050" dirty="0" err="1"/>
              <a:t>Nanayakkara</a:t>
            </a:r>
            <a:r>
              <a:rPr lang="pt-BR" sz="1050" dirty="0"/>
              <a:t> PWB, Bosch FH. </a:t>
            </a:r>
            <a:r>
              <a:rPr lang="pt-BR" sz="1050" dirty="0" err="1"/>
              <a:t>Diagnosing</a:t>
            </a:r>
            <a:r>
              <a:rPr lang="pt-BR" sz="1050" dirty="0"/>
              <a:t> COVID-19 pneumonia in a </a:t>
            </a:r>
            <a:r>
              <a:rPr lang="pt-BR" sz="1050" dirty="0" err="1"/>
              <a:t>pandemic</a:t>
            </a:r>
            <a:r>
              <a:rPr lang="pt-BR" sz="1050" dirty="0"/>
              <a:t> setting: Lung </a:t>
            </a:r>
            <a:r>
              <a:rPr lang="pt-BR" sz="1050" dirty="0" err="1"/>
              <a:t>Ultrasound</a:t>
            </a:r>
            <a:r>
              <a:rPr lang="pt-BR" sz="1050" dirty="0"/>
              <a:t> versus CT (LUVCT) - a </a:t>
            </a:r>
            <a:r>
              <a:rPr lang="pt-BR" sz="1050" dirty="0" err="1"/>
              <a:t>multicentre</a:t>
            </a:r>
            <a:r>
              <a:rPr lang="pt-BR" sz="1050" dirty="0"/>
              <a:t>, </a:t>
            </a:r>
            <a:r>
              <a:rPr lang="pt-BR" sz="1050" dirty="0" err="1"/>
              <a:t>prospective</a:t>
            </a:r>
            <a:r>
              <a:rPr lang="pt-BR" sz="1050" dirty="0"/>
              <a:t>, </a:t>
            </a:r>
            <a:r>
              <a:rPr lang="pt-BR" sz="1050" dirty="0" err="1"/>
              <a:t>observational</a:t>
            </a:r>
            <a:r>
              <a:rPr lang="pt-BR" sz="1050" dirty="0"/>
              <a:t> </a:t>
            </a:r>
            <a:r>
              <a:rPr lang="pt-BR" sz="1050" dirty="0" err="1"/>
              <a:t>study</a:t>
            </a:r>
            <a:r>
              <a:rPr lang="pt-BR" sz="1050" dirty="0"/>
              <a:t>. ERJ Open Res. 2020 </a:t>
            </a:r>
            <a:r>
              <a:rPr lang="pt-BR" sz="1050" dirty="0" err="1"/>
              <a:t>Dec</a:t>
            </a:r>
            <a:r>
              <a:rPr lang="pt-BR" sz="1050" dirty="0"/>
              <a:t> 21;6(4):00539-2020. </a:t>
            </a:r>
            <a:r>
              <a:rPr lang="pt-BR" sz="1050" dirty="0" err="1"/>
              <a:t>doi</a:t>
            </a:r>
            <a:r>
              <a:rPr lang="pt-BR" sz="1050" dirty="0"/>
              <a:t>: 10.1183/23120541.00539-2020. PMID: 33442553; PMCID: PMC7569754.</a:t>
            </a:r>
          </a:p>
          <a:p>
            <a:pPr marL="0" indent="0" algn="just">
              <a:buNone/>
            </a:pPr>
            <a:r>
              <a:rPr lang="pt-BR" sz="1050" dirty="0"/>
              <a:t>12. </a:t>
            </a:r>
            <a:r>
              <a:rPr lang="pt-BR" sz="1050" dirty="0" err="1"/>
              <a:t>Weile</a:t>
            </a:r>
            <a:r>
              <a:rPr lang="pt-BR" sz="1050" dirty="0"/>
              <a:t> J, </a:t>
            </a:r>
            <a:r>
              <a:rPr lang="pt-BR" sz="1050" dirty="0" err="1"/>
              <a:t>Laursen</a:t>
            </a:r>
            <a:r>
              <a:rPr lang="pt-BR" sz="1050" dirty="0"/>
              <a:t> CB, </a:t>
            </a:r>
            <a:r>
              <a:rPr lang="pt-BR" sz="1050" dirty="0" err="1"/>
              <a:t>Frederiksen</a:t>
            </a:r>
            <a:r>
              <a:rPr lang="pt-BR" sz="1050" dirty="0"/>
              <a:t> CA, </a:t>
            </a:r>
            <a:r>
              <a:rPr lang="pt-BR" sz="1050" dirty="0" err="1"/>
              <a:t>Graumann</a:t>
            </a:r>
            <a:r>
              <a:rPr lang="pt-BR" sz="1050" dirty="0"/>
              <a:t> O, </a:t>
            </a:r>
            <a:r>
              <a:rPr lang="pt-BR" sz="1050" dirty="0" err="1"/>
              <a:t>Sloth</a:t>
            </a:r>
            <a:r>
              <a:rPr lang="pt-BR" sz="1050" dirty="0"/>
              <a:t> E, </a:t>
            </a:r>
            <a:r>
              <a:rPr lang="pt-BR" sz="1050" dirty="0" err="1"/>
              <a:t>Kirkegaard</a:t>
            </a:r>
            <a:r>
              <a:rPr lang="pt-BR" sz="1050" dirty="0"/>
              <a:t> H. Point-</a:t>
            </a:r>
            <a:r>
              <a:rPr lang="pt-BR" sz="1050" dirty="0" err="1"/>
              <a:t>of</a:t>
            </a:r>
            <a:r>
              <a:rPr lang="pt-BR" sz="1050" dirty="0"/>
              <a:t>-</a:t>
            </a:r>
            <a:r>
              <a:rPr lang="pt-BR" sz="1050" dirty="0" err="1"/>
              <a:t>care</a:t>
            </a:r>
            <a:r>
              <a:rPr lang="pt-BR" sz="1050" dirty="0"/>
              <a:t> </a:t>
            </a:r>
            <a:r>
              <a:rPr lang="pt-BR" sz="1050" dirty="0" err="1"/>
              <a:t>ultrasound</a:t>
            </a:r>
            <a:r>
              <a:rPr lang="pt-BR" sz="1050" dirty="0"/>
              <a:t> </a:t>
            </a:r>
            <a:r>
              <a:rPr lang="pt-BR" sz="1050" dirty="0" err="1"/>
              <a:t>findings</a:t>
            </a:r>
            <a:r>
              <a:rPr lang="pt-BR" sz="1050" dirty="0"/>
              <a:t> in </a:t>
            </a:r>
            <a:r>
              <a:rPr lang="pt-BR" sz="1050" dirty="0" err="1"/>
              <a:t>unselected</a:t>
            </a:r>
            <a:r>
              <a:rPr lang="pt-BR" sz="1050" dirty="0"/>
              <a:t> </a:t>
            </a:r>
            <a:r>
              <a:rPr lang="pt-BR" sz="1050" dirty="0" err="1"/>
              <a:t>patients</a:t>
            </a:r>
            <a:r>
              <a:rPr lang="pt-BR" sz="1050" dirty="0"/>
              <a:t> in </a:t>
            </a:r>
            <a:r>
              <a:rPr lang="pt-BR" sz="1050" dirty="0" err="1"/>
              <a:t>an</a:t>
            </a:r>
            <a:r>
              <a:rPr lang="pt-BR" sz="1050" dirty="0"/>
              <a:t> </a:t>
            </a:r>
            <a:r>
              <a:rPr lang="pt-BR" sz="1050" dirty="0" err="1"/>
              <a:t>emergency</a:t>
            </a:r>
            <a:r>
              <a:rPr lang="pt-BR" sz="1050" dirty="0"/>
              <a:t> </a:t>
            </a:r>
            <a:r>
              <a:rPr lang="pt-BR" sz="1050" dirty="0" err="1"/>
              <a:t>department</a:t>
            </a:r>
            <a:r>
              <a:rPr lang="pt-BR" sz="1050" dirty="0"/>
              <a:t> -</a:t>
            </a:r>
            <a:r>
              <a:rPr lang="pt-BR" sz="1050" dirty="0" err="1"/>
              <a:t>results</a:t>
            </a:r>
            <a:r>
              <a:rPr lang="pt-BR" sz="1050" dirty="0"/>
              <a:t> </a:t>
            </a:r>
            <a:r>
              <a:rPr lang="pt-BR" sz="1050" dirty="0" err="1"/>
              <a:t>from</a:t>
            </a:r>
            <a:r>
              <a:rPr lang="pt-BR" sz="1050" dirty="0"/>
              <a:t> a </a:t>
            </a:r>
            <a:r>
              <a:rPr lang="pt-BR" sz="1050" dirty="0" err="1"/>
              <a:t>prospective</a:t>
            </a:r>
            <a:r>
              <a:rPr lang="pt-BR" sz="1050" dirty="0"/>
              <a:t> </a:t>
            </a:r>
            <a:r>
              <a:rPr lang="pt-BR" sz="1050" dirty="0" err="1"/>
              <a:t>observational</a:t>
            </a:r>
            <a:r>
              <a:rPr lang="pt-BR" sz="1050" dirty="0"/>
              <a:t> </a:t>
            </a:r>
            <a:r>
              <a:rPr lang="pt-BR" sz="1050" dirty="0" err="1"/>
              <a:t>trial</a:t>
            </a:r>
            <a:r>
              <a:rPr lang="pt-BR" sz="1050" dirty="0"/>
              <a:t>. BMC </a:t>
            </a:r>
            <a:r>
              <a:rPr lang="pt-BR" sz="1050" dirty="0" err="1"/>
              <a:t>Emerg</a:t>
            </a:r>
            <a:r>
              <a:rPr lang="pt-BR" sz="1050" dirty="0"/>
              <a:t> Med. 2018 </a:t>
            </a:r>
            <a:r>
              <a:rPr lang="pt-BR" sz="1050" dirty="0" err="1"/>
              <a:t>Dec</a:t>
            </a:r>
            <a:r>
              <a:rPr lang="pt-BR" sz="1050" dirty="0"/>
              <a:t> 27;18(1):60. </a:t>
            </a:r>
            <a:r>
              <a:rPr lang="pt-BR" sz="1050" dirty="0" err="1"/>
              <a:t>doi</a:t>
            </a:r>
            <a:r>
              <a:rPr lang="pt-BR" sz="1050" dirty="0"/>
              <a:t>: 10.1186/s12873-018-0211-4. PMID: 30587153; PMCID: PMC6307264.</a:t>
            </a:r>
          </a:p>
          <a:p>
            <a:pPr marL="0" indent="0" algn="just">
              <a:buNone/>
            </a:pPr>
            <a:r>
              <a:rPr lang="pt-BR" sz="1050" dirty="0"/>
              <a:t>13. Jacob J, Zorrilla J, </a:t>
            </a:r>
            <a:r>
              <a:rPr lang="pt-BR" sz="1050" dirty="0" err="1"/>
              <a:t>Gené</a:t>
            </a:r>
            <a:r>
              <a:rPr lang="pt-BR" sz="1050" dirty="0"/>
              <a:t> E, Alonso G, </a:t>
            </a:r>
            <a:r>
              <a:rPr lang="pt-BR" sz="1050" dirty="0" err="1"/>
              <a:t>Rimbau</a:t>
            </a:r>
            <a:r>
              <a:rPr lang="pt-BR" sz="1050" dirty="0"/>
              <a:t> P, </a:t>
            </a:r>
            <a:r>
              <a:rPr lang="pt-BR" sz="1050" dirty="0" err="1"/>
              <a:t>Casarramona</a:t>
            </a:r>
            <a:r>
              <a:rPr lang="pt-BR" sz="1050" dirty="0"/>
              <a:t> F, Netto C, Sánchez P, Hernández R, Escalada X, Miró O. </a:t>
            </a:r>
            <a:r>
              <a:rPr lang="pt-BR" sz="1050" dirty="0" err="1"/>
              <a:t>Análisis</a:t>
            </a:r>
            <a:r>
              <a:rPr lang="pt-BR" sz="1050" dirty="0"/>
              <a:t> </a:t>
            </a:r>
            <a:r>
              <a:rPr lang="pt-BR" sz="1050" dirty="0" err="1"/>
              <a:t>del</a:t>
            </a:r>
            <a:r>
              <a:rPr lang="pt-BR" sz="1050" dirty="0"/>
              <a:t> uso de </a:t>
            </a:r>
            <a:r>
              <a:rPr lang="pt-BR" sz="1050" dirty="0" err="1"/>
              <a:t>la</a:t>
            </a:r>
            <a:r>
              <a:rPr lang="pt-BR" sz="1050" dirty="0"/>
              <a:t> </a:t>
            </a:r>
            <a:r>
              <a:rPr lang="pt-BR" sz="1050" dirty="0" err="1"/>
              <a:t>ecografía</a:t>
            </a:r>
            <a:r>
              <a:rPr lang="pt-BR" sz="1050" dirty="0"/>
              <a:t> a pie de cama </a:t>
            </a:r>
            <a:r>
              <a:rPr lang="pt-BR" sz="1050" dirty="0" err="1"/>
              <a:t>en</a:t>
            </a:r>
            <a:r>
              <a:rPr lang="pt-BR" sz="1050" dirty="0"/>
              <a:t> </a:t>
            </a:r>
            <a:r>
              <a:rPr lang="pt-BR" sz="1050" dirty="0" err="1"/>
              <a:t>los</a:t>
            </a:r>
            <a:r>
              <a:rPr lang="pt-BR" sz="1050" dirty="0"/>
              <a:t> </a:t>
            </a:r>
            <a:r>
              <a:rPr lang="pt-BR" sz="1050" dirty="0" err="1"/>
              <a:t>servicios</a:t>
            </a:r>
            <a:r>
              <a:rPr lang="pt-BR" sz="1050" dirty="0"/>
              <a:t> de </a:t>
            </a:r>
            <a:r>
              <a:rPr lang="pt-BR" sz="1050" dirty="0" err="1"/>
              <a:t>urgencias</a:t>
            </a:r>
            <a:r>
              <a:rPr lang="pt-BR" sz="1050" dirty="0"/>
              <a:t> </a:t>
            </a:r>
            <a:r>
              <a:rPr lang="pt-BR" sz="1050" dirty="0" err="1"/>
              <a:t>hospitalarios</a:t>
            </a:r>
            <a:r>
              <a:rPr lang="pt-BR" sz="1050" dirty="0"/>
              <a:t> de </a:t>
            </a:r>
            <a:r>
              <a:rPr lang="pt-BR" sz="1050" dirty="0" err="1"/>
              <a:t>Cataluña</a:t>
            </a:r>
            <a:r>
              <a:rPr lang="pt-BR" sz="1050" dirty="0"/>
              <a:t>. Estudio ECURCAT [</a:t>
            </a:r>
            <a:r>
              <a:rPr lang="pt-BR" sz="1050" dirty="0" err="1"/>
              <a:t>Analysis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</a:t>
            </a:r>
            <a:r>
              <a:rPr lang="pt-BR" sz="1050" dirty="0" err="1"/>
              <a:t>the</a:t>
            </a:r>
            <a:r>
              <a:rPr lang="pt-BR" sz="1050" dirty="0"/>
              <a:t> use </a:t>
            </a:r>
            <a:r>
              <a:rPr lang="pt-BR" sz="1050" dirty="0" err="1"/>
              <a:t>of</a:t>
            </a:r>
            <a:r>
              <a:rPr lang="pt-BR" sz="1050" dirty="0"/>
              <a:t> point-</a:t>
            </a:r>
            <a:r>
              <a:rPr lang="pt-BR" sz="1050" dirty="0" err="1"/>
              <a:t>of</a:t>
            </a:r>
            <a:r>
              <a:rPr lang="pt-BR" sz="1050" dirty="0"/>
              <a:t>-</a:t>
            </a:r>
            <a:r>
              <a:rPr lang="pt-BR" sz="1050" dirty="0" err="1"/>
              <a:t>care</a:t>
            </a:r>
            <a:r>
              <a:rPr lang="pt-BR" sz="1050" dirty="0"/>
              <a:t> </a:t>
            </a:r>
            <a:r>
              <a:rPr lang="pt-BR" sz="1050" dirty="0" err="1"/>
              <a:t>ultrasonography</a:t>
            </a:r>
            <a:r>
              <a:rPr lang="pt-BR" sz="1050" dirty="0"/>
              <a:t> in </a:t>
            </a:r>
            <a:r>
              <a:rPr lang="pt-BR" sz="1050" dirty="0" err="1"/>
              <a:t>Emergency</a:t>
            </a:r>
            <a:r>
              <a:rPr lang="pt-BR" sz="1050" dirty="0"/>
              <a:t> </a:t>
            </a:r>
            <a:r>
              <a:rPr lang="pt-BR" sz="1050" dirty="0" err="1"/>
              <a:t>Departments</a:t>
            </a:r>
            <a:r>
              <a:rPr lang="pt-BR" sz="1050" dirty="0"/>
              <a:t> in </a:t>
            </a:r>
            <a:r>
              <a:rPr lang="pt-BR" sz="1050" dirty="0" err="1"/>
              <a:t>public</a:t>
            </a:r>
            <a:r>
              <a:rPr lang="pt-BR" sz="1050" dirty="0"/>
              <a:t> </a:t>
            </a:r>
            <a:r>
              <a:rPr lang="pt-BR" sz="1050" dirty="0" err="1"/>
              <a:t>hospitals</a:t>
            </a:r>
            <a:r>
              <a:rPr lang="pt-BR" sz="1050" dirty="0"/>
              <a:t> in </a:t>
            </a:r>
            <a:r>
              <a:rPr lang="pt-BR" sz="1050" dirty="0" err="1"/>
              <a:t>Catalonia</a:t>
            </a:r>
            <a:r>
              <a:rPr lang="pt-BR" sz="1050" dirty="0"/>
              <a:t>. ECURCAT </a:t>
            </a:r>
            <a:r>
              <a:rPr lang="pt-BR" sz="1050" dirty="0" err="1"/>
              <a:t>Study</a:t>
            </a:r>
            <a:r>
              <a:rPr lang="pt-BR" sz="1050" dirty="0"/>
              <a:t>]. </a:t>
            </a:r>
            <a:r>
              <a:rPr lang="pt-BR" sz="1050" dirty="0" err="1"/>
              <a:t>An</a:t>
            </a:r>
            <a:r>
              <a:rPr lang="pt-BR" sz="1050" dirty="0"/>
              <a:t> </a:t>
            </a:r>
            <a:r>
              <a:rPr lang="pt-BR" sz="1050" dirty="0" err="1"/>
              <a:t>Sist</a:t>
            </a:r>
            <a:r>
              <a:rPr lang="pt-BR" sz="1050" dirty="0"/>
              <a:t> </a:t>
            </a:r>
            <a:r>
              <a:rPr lang="pt-BR" sz="1050" dirty="0" err="1"/>
              <a:t>Sanit</a:t>
            </a:r>
            <a:r>
              <a:rPr lang="pt-BR" sz="1050" dirty="0"/>
              <a:t> </a:t>
            </a:r>
            <a:r>
              <a:rPr lang="pt-BR" sz="1050" dirty="0" err="1"/>
              <a:t>Navar</a:t>
            </a:r>
            <a:r>
              <a:rPr lang="pt-BR" sz="1050" dirty="0"/>
              <a:t>. 2018 </a:t>
            </a:r>
            <a:r>
              <a:rPr lang="pt-BR" sz="1050" dirty="0" err="1"/>
              <a:t>Aug</a:t>
            </a:r>
            <a:r>
              <a:rPr lang="pt-BR" sz="1050" dirty="0"/>
              <a:t> 29;41(2):161-169. Spanish. </a:t>
            </a:r>
            <a:r>
              <a:rPr lang="pt-BR" sz="1050" dirty="0" err="1"/>
              <a:t>doi</a:t>
            </a:r>
            <a:r>
              <a:rPr lang="pt-BR" sz="1050" dirty="0"/>
              <a:t>: 10.23938/ASSN.0300. PMID: 29943757.</a:t>
            </a:r>
          </a:p>
          <a:p>
            <a:pPr marL="0" indent="0" algn="just">
              <a:buNone/>
            </a:pPr>
            <a:r>
              <a:rPr lang="pt-BR" sz="1050" dirty="0"/>
              <a:t>14. Kim SG, </a:t>
            </a:r>
            <a:r>
              <a:rPr lang="pt-BR" sz="1050" dirty="0" err="1"/>
              <a:t>Jo</a:t>
            </a:r>
            <a:r>
              <a:rPr lang="pt-BR" sz="1050" dirty="0"/>
              <a:t> IJ, Kim T, Hwang SY, Park JH, Shin TG, Sim MS, </a:t>
            </a:r>
            <a:r>
              <a:rPr lang="pt-BR" sz="1050" dirty="0" err="1"/>
              <a:t>Cha</a:t>
            </a:r>
            <a:r>
              <a:rPr lang="pt-BR" sz="1050" dirty="0"/>
              <a:t> WC, Yoon H. </a:t>
            </a:r>
            <a:r>
              <a:rPr lang="pt-BR" sz="1050" dirty="0" err="1"/>
              <a:t>Usefulness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</a:t>
            </a:r>
            <a:r>
              <a:rPr lang="pt-BR" sz="1050" dirty="0" err="1"/>
              <a:t>Protocolized</a:t>
            </a:r>
            <a:r>
              <a:rPr lang="pt-BR" sz="1050" dirty="0"/>
              <a:t> Point-</a:t>
            </a:r>
            <a:r>
              <a:rPr lang="pt-BR" sz="1050" dirty="0" err="1"/>
              <a:t>of</a:t>
            </a:r>
            <a:r>
              <a:rPr lang="pt-BR" sz="1050" dirty="0"/>
              <a:t>-</a:t>
            </a:r>
            <a:r>
              <a:rPr lang="pt-BR" sz="1050" dirty="0" err="1"/>
              <a:t>Care</a:t>
            </a:r>
            <a:r>
              <a:rPr lang="pt-BR" sz="1050" dirty="0"/>
              <a:t> </a:t>
            </a:r>
            <a:r>
              <a:rPr lang="pt-BR" sz="1050" dirty="0" err="1"/>
              <a:t>Ultrasonography</a:t>
            </a:r>
            <a:r>
              <a:rPr lang="pt-BR" sz="1050" dirty="0"/>
              <a:t> for </a:t>
            </a:r>
            <a:r>
              <a:rPr lang="pt-BR" sz="1050" dirty="0" err="1"/>
              <a:t>Patients</a:t>
            </a:r>
            <a:r>
              <a:rPr lang="pt-BR" sz="1050" dirty="0"/>
              <a:t> </a:t>
            </a:r>
            <a:r>
              <a:rPr lang="pt-BR" sz="1050" dirty="0" err="1"/>
              <a:t>with</a:t>
            </a:r>
            <a:r>
              <a:rPr lang="pt-BR" sz="1050" dirty="0"/>
              <a:t> </a:t>
            </a:r>
            <a:r>
              <a:rPr lang="pt-BR" sz="1050" dirty="0" err="1"/>
              <a:t>Acute</a:t>
            </a:r>
            <a:r>
              <a:rPr lang="pt-BR" sz="1050" dirty="0"/>
              <a:t> Renal </a:t>
            </a:r>
            <a:r>
              <a:rPr lang="pt-BR" sz="1050" dirty="0" err="1"/>
              <a:t>Colic</a:t>
            </a:r>
            <a:r>
              <a:rPr lang="pt-BR" sz="1050" dirty="0"/>
              <a:t> Who </a:t>
            </a:r>
            <a:r>
              <a:rPr lang="pt-BR" sz="1050" dirty="0" err="1"/>
              <a:t>Visited</a:t>
            </a:r>
            <a:r>
              <a:rPr lang="pt-BR" sz="1050" dirty="0"/>
              <a:t> </a:t>
            </a:r>
            <a:r>
              <a:rPr lang="pt-BR" sz="1050" dirty="0" err="1"/>
              <a:t>Emergency</a:t>
            </a:r>
            <a:r>
              <a:rPr lang="pt-BR" sz="1050" dirty="0"/>
              <a:t> </a:t>
            </a:r>
            <a:r>
              <a:rPr lang="pt-BR" sz="1050" dirty="0" err="1"/>
              <a:t>Department</a:t>
            </a:r>
            <a:r>
              <a:rPr lang="pt-BR" sz="1050" dirty="0"/>
              <a:t>: A </a:t>
            </a:r>
            <a:r>
              <a:rPr lang="pt-BR" sz="1050" dirty="0" err="1"/>
              <a:t>Randomized</a:t>
            </a:r>
            <a:r>
              <a:rPr lang="pt-BR" sz="1050" dirty="0"/>
              <a:t> </a:t>
            </a:r>
            <a:r>
              <a:rPr lang="pt-BR" sz="1050" dirty="0" err="1"/>
              <a:t>Controlled</a:t>
            </a:r>
            <a:r>
              <a:rPr lang="pt-BR" sz="1050" dirty="0"/>
              <a:t> </a:t>
            </a:r>
            <a:r>
              <a:rPr lang="pt-BR" sz="1050" dirty="0" err="1"/>
              <a:t>Study</a:t>
            </a:r>
            <a:r>
              <a:rPr lang="pt-BR" sz="1050" dirty="0"/>
              <a:t>. Medicina (Kaunas). 2019 </a:t>
            </a:r>
            <a:r>
              <a:rPr lang="pt-BR" sz="1050" dirty="0" err="1"/>
              <a:t>Oct</a:t>
            </a:r>
            <a:r>
              <a:rPr lang="pt-BR" sz="1050" dirty="0"/>
              <a:t> 28;55(11):717. </a:t>
            </a:r>
            <a:r>
              <a:rPr lang="pt-BR" sz="1050" dirty="0" err="1"/>
              <a:t>doi</a:t>
            </a:r>
            <a:r>
              <a:rPr lang="pt-BR" sz="1050" dirty="0"/>
              <a:t>: 10.3390/medicina55110717. PMID: 31661942; PMCID: PMC6915595.</a:t>
            </a:r>
          </a:p>
          <a:p>
            <a:pPr marL="0" indent="0" algn="just">
              <a:buNone/>
            </a:pPr>
            <a:r>
              <a:rPr lang="pt-BR" sz="1050" dirty="0"/>
              <a:t>15. </a:t>
            </a:r>
            <a:r>
              <a:rPr lang="pt-BR" sz="1050" dirty="0" err="1"/>
              <a:t>Mengarelli</a:t>
            </a:r>
            <a:r>
              <a:rPr lang="pt-BR" sz="1050" dirty="0"/>
              <a:t> M, </a:t>
            </a:r>
            <a:r>
              <a:rPr lang="pt-BR" sz="1050" dirty="0" err="1"/>
              <a:t>Nepusz</a:t>
            </a:r>
            <a:r>
              <a:rPr lang="pt-BR" sz="1050" dirty="0"/>
              <a:t> A, </a:t>
            </a:r>
            <a:r>
              <a:rPr lang="pt-BR" sz="1050" dirty="0" err="1"/>
              <a:t>Kondrashova</a:t>
            </a:r>
            <a:r>
              <a:rPr lang="pt-BR" sz="1050" dirty="0"/>
              <a:t> T. A </a:t>
            </a:r>
            <a:r>
              <a:rPr lang="pt-BR" sz="1050" dirty="0" err="1"/>
              <a:t>Comparison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Point-</a:t>
            </a:r>
            <a:r>
              <a:rPr lang="pt-BR" sz="1050" dirty="0" err="1"/>
              <a:t>of</a:t>
            </a:r>
            <a:r>
              <a:rPr lang="pt-BR" sz="1050" dirty="0"/>
              <a:t>-</a:t>
            </a:r>
            <a:r>
              <a:rPr lang="pt-BR" sz="1050" dirty="0" err="1"/>
              <a:t>Care</a:t>
            </a:r>
            <a:r>
              <a:rPr lang="pt-BR" sz="1050" dirty="0"/>
              <a:t> </a:t>
            </a:r>
            <a:r>
              <a:rPr lang="pt-BR" sz="1050" dirty="0" err="1"/>
              <a:t>Ultrasonography</a:t>
            </a:r>
            <a:r>
              <a:rPr lang="pt-BR" sz="1050" dirty="0"/>
              <a:t> Use in Rural Versus </a:t>
            </a:r>
            <a:r>
              <a:rPr lang="pt-BR" sz="1050" dirty="0" err="1"/>
              <a:t>Urban</a:t>
            </a:r>
            <a:r>
              <a:rPr lang="pt-BR" sz="1050" dirty="0"/>
              <a:t> </a:t>
            </a:r>
            <a:r>
              <a:rPr lang="pt-BR" sz="1050" dirty="0" err="1"/>
              <a:t>Emergency</a:t>
            </a:r>
            <a:r>
              <a:rPr lang="pt-BR" sz="1050" dirty="0"/>
              <a:t> </a:t>
            </a:r>
            <a:r>
              <a:rPr lang="pt-BR" sz="1050" dirty="0" err="1"/>
              <a:t>Departments</a:t>
            </a:r>
            <a:r>
              <a:rPr lang="pt-BR" sz="1050" dirty="0"/>
              <a:t> </a:t>
            </a:r>
            <a:r>
              <a:rPr lang="pt-BR" sz="1050" dirty="0" err="1"/>
              <a:t>Throughout</a:t>
            </a:r>
            <a:r>
              <a:rPr lang="pt-BR" sz="1050" dirty="0"/>
              <a:t> Missouri. </a:t>
            </a:r>
            <a:r>
              <a:rPr lang="pt-BR" sz="1050" dirty="0" err="1"/>
              <a:t>Mo</a:t>
            </a:r>
            <a:r>
              <a:rPr lang="pt-BR" sz="1050" dirty="0"/>
              <a:t> Med. 2018 Jan-Feb;115(1):56-60. PMID: 30228684; PMCID: PMC6139795.</a:t>
            </a:r>
          </a:p>
          <a:p>
            <a:pPr marL="0" indent="0" algn="just">
              <a:buNone/>
            </a:pPr>
            <a:r>
              <a:rPr lang="pt-BR" sz="1050" dirty="0"/>
              <a:t>16. Andersen CA, </a:t>
            </a:r>
            <a:r>
              <a:rPr lang="pt-BR" sz="1050" dirty="0" err="1"/>
              <a:t>Brodersen</a:t>
            </a:r>
            <a:r>
              <a:rPr lang="pt-BR" sz="1050" dirty="0"/>
              <a:t> J, </a:t>
            </a:r>
            <a:r>
              <a:rPr lang="pt-BR" sz="1050" dirty="0" err="1"/>
              <a:t>Rudbæk</a:t>
            </a:r>
            <a:r>
              <a:rPr lang="pt-BR" sz="1050" dirty="0"/>
              <a:t> TR, Jensen MB. </a:t>
            </a:r>
            <a:r>
              <a:rPr lang="pt-BR" sz="1050" dirty="0" err="1"/>
              <a:t>Patients</a:t>
            </a:r>
            <a:r>
              <a:rPr lang="pt-BR" sz="1050" dirty="0"/>
              <a:t>' </a:t>
            </a:r>
            <a:r>
              <a:rPr lang="pt-BR" sz="1050" dirty="0" err="1"/>
              <a:t>experiences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</a:t>
            </a:r>
            <a:r>
              <a:rPr lang="pt-BR" sz="1050" dirty="0" err="1"/>
              <a:t>the</a:t>
            </a:r>
            <a:r>
              <a:rPr lang="pt-BR" sz="1050" dirty="0"/>
              <a:t> use </a:t>
            </a:r>
            <a:r>
              <a:rPr lang="pt-BR" sz="1050" dirty="0" err="1"/>
              <a:t>of</a:t>
            </a:r>
            <a:r>
              <a:rPr lang="pt-BR" sz="1050" dirty="0"/>
              <a:t> point-</a:t>
            </a:r>
            <a:r>
              <a:rPr lang="pt-BR" sz="1050" dirty="0" err="1"/>
              <a:t>of</a:t>
            </a:r>
            <a:r>
              <a:rPr lang="pt-BR" sz="1050" dirty="0"/>
              <a:t>-</a:t>
            </a:r>
            <a:r>
              <a:rPr lang="pt-BR" sz="1050" dirty="0" err="1"/>
              <a:t>care</a:t>
            </a:r>
            <a:r>
              <a:rPr lang="pt-BR" sz="1050" dirty="0"/>
              <a:t> </a:t>
            </a:r>
            <a:r>
              <a:rPr lang="pt-BR" sz="1050" dirty="0" err="1"/>
              <a:t>ultrasound</a:t>
            </a:r>
            <a:r>
              <a:rPr lang="pt-BR" sz="1050" dirty="0"/>
              <a:t> in general </a:t>
            </a:r>
            <a:r>
              <a:rPr lang="pt-BR" sz="1050" dirty="0" err="1"/>
              <a:t>practice</a:t>
            </a:r>
            <a:r>
              <a:rPr lang="pt-BR" sz="1050" dirty="0"/>
              <a:t> - a </a:t>
            </a:r>
            <a:r>
              <a:rPr lang="pt-BR" sz="1050" dirty="0" err="1"/>
              <a:t>cross-sectional</a:t>
            </a:r>
            <a:r>
              <a:rPr lang="pt-BR" sz="1050" dirty="0"/>
              <a:t> </a:t>
            </a:r>
            <a:r>
              <a:rPr lang="pt-BR" sz="1050" dirty="0" err="1"/>
              <a:t>study</a:t>
            </a:r>
            <a:r>
              <a:rPr lang="pt-BR" sz="1050" dirty="0"/>
              <a:t>. BMC </a:t>
            </a:r>
            <a:r>
              <a:rPr lang="pt-BR" sz="1050" dirty="0" err="1"/>
              <a:t>Fam</a:t>
            </a:r>
            <a:r>
              <a:rPr lang="pt-BR" sz="1050" dirty="0"/>
              <a:t> </a:t>
            </a:r>
            <a:r>
              <a:rPr lang="pt-BR" sz="1050" dirty="0" err="1"/>
              <a:t>Pract</a:t>
            </a:r>
            <a:r>
              <a:rPr lang="pt-BR" sz="1050" dirty="0"/>
              <a:t>. 2021 </a:t>
            </a:r>
            <a:r>
              <a:rPr lang="pt-BR" sz="1050" dirty="0" err="1"/>
              <a:t>Jun</a:t>
            </a:r>
            <a:r>
              <a:rPr lang="pt-BR" sz="1050" dirty="0"/>
              <a:t> 18;22(1):116. </a:t>
            </a:r>
            <a:r>
              <a:rPr lang="pt-BR" sz="1050" dirty="0" err="1"/>
              <a:t>doi</a:t>
            </a:r>
            <a:r>
              <a:rPr lang="pt-BR" sz="1050" dirty="0"/>
              <a:t>: 10.1186/s12875-021-01459-z. PMID: 34144701; PMCID: PMC8214303.</a:t>
            </a:r>
          </a:p>
          <a:p>
            <a:pPr marL="0" indent="0" algn="just">
              <a:buNone/>
            </a:pPr>
            <a:r>
              <a:rPr lang="pt-BR" sz="1050" dirty="0"/>
              <a:t>17. </a:t>
            </a:r>
            <a:r>
              <a:rPr lang="pt-BR" sz="1050" dirty="0" err="1"/>
              <a:t>Zieleskiewicz</a:t>
            </a:r>
            <a:r>
              <a:rPr lang="pt-BR" sz="1050" dirty="0"/>
              <a:t> L, Lopez A, </a:t>
            </a:r>
            <a:r>
              <a:rPr lang="pt-BR" sz="1050" dirty="0" err="1"/>
              <a:t>Hraiech</a:t>
            </a:r>
            <a:r>
              <a:rPr lang="pt-BR" sz="1050" dirty="0"/>
              <a:t> S, </a:t>
            </a:r>
            <a:r>
              <a:rPr lang="pt-BR" sz="1050" dirty="0" err="1"/>
              <a:t>Baumstarck</a:t>
            </a:r>
            <a:r>
              <a:rPr lang="pt-BR" sz="1050" dirty="0"/>
              <a:t> K, </a:t>
            </a:r>
            <a:r>
              <a:rPr lang="pt-BR" sz="1050" dirty="0" err="1"/>
              <a:t>Pastene</a:t>
            </a:r>
            <a:r>
              <a:rPr lang="pt-BR" sz="1050" dirty="0"/>
              <a:t> B, Di </a:t>
            </a:r>
            <a:r>
              <a:rPr lang="pt-BR" sz="1050" dirty="0" err="1"/>
              <a:t>Bisceglie</a:t>
            </a:r>
            <a:r>
              <a:rPr lang="pt-BR" sz="1050" dirty="0"/>
              <a:t> M, </a:t>
            </a:r>
            <a:r>
              <a:rPr lang="pt-BR" sz="1050" dirty="0" err="1"/>
              <a:t>Coiffard</a:t>
            </a:r>
            <a:r>
              <a:rPr lang="pt-BR" sz="1050" dirty="0"/>
              <a:t> B, </a:t>
            </a:r>
            <a:r>
              <a:rPr lang="pt-BR" sz="1050" dirty="0" err="1"/>
              <a:t>Duclos</a:t>
            </a:r>
            <a:r>
              <a:rPr lang="pt-BR" sz="1050" dirty="0"/>
              <a:t> G, </a:t>
            </a:r>
            <a:r>
              <a:rPr lang="pt-BR" sz="1050" dirty="0" err="1"/>
              <a:t>Boussuges</a:t>
            </a:r>
            <a:r>
              <a:rPr lang="pt-BR" sz="1050" dirty="0"/>
              <a:t> A, </a:t>
            </a:r>
            <a:r>
              <a:rPr lang="pt-BR" sz="1050" dirty="0" err="1"/>
              <a:t>Bobbia</a:t>
            </a:r>
            <a:r>
              <a:rPr lang="pt-BR" sz="1050" dirty="0"/>
              <a:t> X, </a:t>
            </a:r>
            <a:r>
              <a:rPr lang="pt-BR" sz="1050" dirty="0" err="1"/>
              <a:t>Einav</a:t>
            </a:r>
            <a:r>
              <a:rPr lang="pt-BR" sz="1050" dirty="0"/>
              <a:t> S, </a:t>
            </a:r>
            <a:r>
              <a:rPr lang="pt-BR" sz="1050" dirty="0" err="1"/>
              <a:t>Papazian</a:t>
            </a:r>
            <a:r>
              <a:rPr lang="pt-BR" sz="1050" dirty="0"/>
              <a:t> L, Leone M. </a:t>
            </a:r>
            <a:r>
              <a:rPr lang="pt-BR" sz="1050" dirty="0" err="1"/>
              <a:t>Bedside</a:t>
            </a:r>
            <a:r>
              <a:rPr lang="pt-BR" sz="1050" dirty="0"/>
              <a:t> POCUS </a:t>
            </a:r>
            <a:r>
              <a:rPr lang="pt-BR" sz="1050" dirty="0" err="1"/>
              <a:t>during</a:t>
            </a:r>
            <a:r>
              <a:rPr lang="pt-BR" sz="1050" dirty="0"/>
              <a:t> </a:t>
            </a:r>
            <a:r>
              <a:rPr lang="pt-BR" sz="1050" dirty="0" err="1"/>
              <a:t>ward</a:t>
            </a:r>
            <a:r>
              <a:rPr lang="pt-BR" sz="1050" dirty="0"/>
              <a:t> </a:t>
            </a:r>
            <a:r>
              <a:rPr lang="pt-BR" sz="1050" dirty="0" err="1"/>
              <a:t>emergencies</a:t>
            </a:r>
            <a:r>
              <a:rPr lang="pt-BR" sz="1050" dirty="0"/>
              <a:t> </a:t>
            </a:r>
            <a:r>
              <a:rPr lang="pt-BR" sz="1050" dirty="0" err="1"/>
              <a:t>is</a:t>
            </a:r>
            <a:r>
              <a:rPr lang="pt-BR" sz="1050" dirty="0"/>
              <a:t> </a:t>
            </a:r>
            <a:r>
              <a:rPr lang="pt-BR" sz="1050" dirty="0" err="1"/>
              <a:t>associated</a:t>
            </a:r>
            <a:r>
              <a:rPr lang="pt-BR" sz="1050" dirty="0"/>
              <a:t> </a:t>
            </a:r>
            <a:r>
              <a:rPr lang="pt-BR" sz="1050" dirty="0" err="1"/>
              <a:t>with</a:t>
            </a:r>
            <a:r>
              <a:rPr lang="pt-BR" sz="1050" dirty="0"/>
              <a:t> </a:t>
            </a:r>
            <a:r>
              <a:rPr lang="pt-BR" sz="1050" dirty="0" err="1"/>
              <a:t>improved</a:t>
            </a:r>
            <a:r>
              <a:rPr lang="pt-BR" sz="1050" dirty="0"/>
              <a:t> </a:t>
            </a:r>
            <a:r>
              <a:rPr lang="pt-BR" sz="1050" dirty="0" err="1"/>
              <a:t>diagnosis</a:t>
            </a:r>
            <a:r>
              <a:rPr lang="pt-BR" sz="1050" dirty="0"/>
              <a:t> </a:t>
            </a:r>
            <a:r>
              <a:rPr lang="pt-BR" sz="1050" dirty="0" err="1"/>
              <a:t>and</a:t>
            </a:r>
            <a:r>
              <a:rPr lang="pt-BR" sz="1050" dirty="0"/>
              <a:t> </a:t>
            </a:r>
            <a:r>
              <a:rPr lang="pt-BR" sz="1050" dirty="0" err="1"/>
              <a:t>outcome</a:t>
            </a:r>
            <a:r>
              <a:rPr lang="pt-BR" sz="1050" dirty="0"/>
              <a:t>: </a:t>
            </a:r>
            <a:r>
              <a:rPr lang="pt-BR" sz="1050" dirty="0" err="1"/>
              <a:t>an</a:t>
            </a:r>
            <a:r>
              <a:rPr lang="pt-BR" sz="1050" dirty="0"/>
              <a:t> </a:t>
            </a:r>
            <a:r>
              <a:rPr lang="pt-BR" sz="1050" dirty="0" err="1"/>
              <a:t>observational</a:t>
            </a:r>
            <a:r>
              <a:rPr lang="pt-BR" sz="1050" dirty="0"/>
              <a:t>, </a:t>
            </a:r>
            <a:r>
              <a:rPr lang="pt-BR" sz="1050" dirty="0" err="1"/>
              <a:t>prospective</a:t>
            </a:r>
            <a:r>
              <a:rPr lang="pt-BR" sz="1050" dirty="0"/>
              <a:t>, </a:t>
            </a:r>
            <a:r>
              <a:rPr lang="pt-BR" sz="1050" dirty="0" err="1"/>
              <a:t>controlled</a:t>
            </a:r>
            <a:r>
              <a:rPr lang="pt-BR" sz="1050" dirty="0"/>
              <a:t> </a:t>
            </a:r>
            <a:r>
              <a:rPr lang="pt-BR" sz="1050" dirty="0" err="1"/>
              <a:t>study</a:t>
            </a:r>
            <a:r>
              <a:rPr lang="pt-BR" sz="1050" dirty="0"/>
              <a:t>. </a:t>
            </a:r>
            <a:r>
              <a:rPr lang="pt-BR" sz="1050" dirty="0" err="1"/>
              <a:t>Crit</a:t>
            </a:r>
            <a:r>
              <a:rPr lang="pt-BR" sz="1050" dirty="0"/>
              <a:t> </a:t>
            </a:r>
            <a:r>
              <a:rPr lang="pt-BR" sz="1050" dirty="0" err="1"/>
              <a:t>Care</a:t>
            </a:r>
            <a:r>
              <a:rPr lang="pt-BR" sz="1050" dirty="0"/>
              <a:t>. 2021 Jan 22;25(1):34. </a:t>
            </a:r>
            <a:r>
              <a:rPr lang="pt-BR" sz="1050" dirty="0" err="1"/>
              <a:t>doi</a:t>
            </a:r>
            <a:r>
              <a:rPr lang="pt-BR" sz="1050" dirty="0"/>
              <a:t>: 10.1186/s13054-021-03466-z. PMID: 33482873; PMCID: PMC7825196.</a:t>
            </a:r>
          </a:p>
          <a:p>
            <a:pPr marL="0" indent="0" algn="just">
              <a:buNone/>
            </a:pPr>
            <a:r>
              <a:rPr lang="pt-BR" sz="1050" dirty="0"/>
              <a:t>18. </a:t>
            </a:r>
            <a:r>
              <a:rPr lang="pt-BR" sz="1050" dirty="0" err="1"/>
              <a:t>Kissoon</a:t>
            </a:r>
            <a:r>
              <a:rPr lang="pt-BR" sz="1050" dirty="0"/>
              <a:t> DV, </a:t>
            </a:r>
            <a:r>
              <a:rPr lang="pt-BR" sz="1050" dirty="0" err="1"/>
              <a:t>Jagjit</a:t>
            </a:r>
            <a:r>
              <a:rPr lang="pt-BR" sz="1050" dirty="0"/>
              <a:t> SD, Bales BD, Luke-</a:t>
            </a:r>
            <a:r>
              <a:rPr lang="pt-BR" sz="1050" dirty="0" err="1"/>
              <a:t>Blyden</a:t>
            </a:r>
            <a:r>
              <a:rPr lang="pt-BR" sz="1050" dirty="0"/>
              <a:t> Z, </a:t>
            </a:r>
            <a:r>
              <a:rPr lang="pt-BR" sz="1050" dirty="0" err="1"/>
              <a:t>Boyd</a:t>
            </a:r>
            <a:r>
              <a:rPr lang="pt-BR" sz="1050" dirty="0"/>
              <a:t> JS, </a:t>
            </a:r>
            <a:r>
              <a:rPr lang="pt-BR" sz="1050" dirty="0" err="1"/>
              <a:t>Rupp</a:t>
            </a:r>
            <a:r>
              <a:rPr lang="pt-BR" sz="1050" dirty="0"/>
              <a:t> JD. </a:t>
            </a:r>
            <a:r>
              <a:rPr lang="pt-BR" sz="1050" dirty="0" err="1"/>
              <a:t>Observational</a:t>
            </a:r>
            <a:r>
              <a:rPr lang="pt-BR" sz="1050" dirty="0"/>
              <a:t> </a:t>
            </a:r>
            <a:r>
              <a:rPr lang="pt-BR" sz="1050" dirty="0" err="1"/>
              <a:t>descriptive</a:t>
            </a:r>
            <a:r>
              <a:rPr lang="pt-BR" sz="1050" dirty="0"/>
              <a:t> </a:t>
            </a:r>
            <a:r>
              <a:rPr lang="pt-BR" sz="1050" dirty="0" err="1"/>
              <a:t>study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</a:t>
            </a:r>
            <a:r>
              <a:rPr lang="pt-BR" sz="1050" dirty="0" err="1"/>
              <a:t>ultrasound</a:t>
            </a:r>
            <a:r>
              <a:rPr lang="pt-BR" sz="1050" dirty="0"/>
              <a:t> use </a:t>
            </a:r>
            <a:r>
              <a:rPr lang="pt-BR" sz="1050" dirty="0" err="1"/>
              <a:t>and</a:t>
            </a:r>
            <a:r>
              <a:rPr lang="pt-BR" sz="1050" dirty="0"/>
              <a:t> its </a:t>
            </a:r>
            <a:r>
              <a:rPr lang="pt-BR" sz="1050" dirty="0" err="1"/>
              <a:t>impact</a:t>
            </a:r>
            <a:r>
              <a:rPr lang="pt-BR" sz="1050" dirty="0"/>
              <a:t> </a:t>
            </a:r>
            <a:r>
              <a:rPr lang="pt-BR" sz="1050" dirty="0" err="1"/>
              <a:t>on</a:t>
            </a:r>
            <a:r>
              <a:rPr lang="pt-BR" sz="1050" dirty="0"/>
              <a:t> </a:t>
            </a:r>
            <a:r>
              <a:rPr lang="pt-BR" sz="1050" dirty="0" err="1"/>
              <a:t>clinical</a:t>
            </a:r>
            <a:r>
              <a:rPr lang="pt-BR" sz="1050" dirty="0"/>
              <a:t> </a:t>
            </a:r>
            <a:r>
              <a:rPr lang="pt-BR" sz="1050" dirty="0" err="1"/>
              <a:t>decisions</a:t>
            </a:r>
            <a:r>
              <a:rPr lang="pt-BR" sz="1050" dirty="0"/>
              <a:t> in </a:t>
            </a:r>
            <a:r>
              <a:rPr lang="pt-BR" sz="1050" dirty="0" err="1"/>
              <a:t>the</a:t>
            </a:r>
            <a:r>
              <a:rPr lang="pt-BR" sz="1050" dirty="0"/>
              <a:t> </a:t>
            </a:r>
            <a:r>
              <a:rPr lang="pt-BR" sz="1050" dirty="0" err="1"/>
              <a:t>accident</a:t>
            </a:r>
            <a:r>
              <a:rPr lang="pt-BR" sz="1050" dirty="0"/>
              <a:t> </a:t>
            </a:r>
            <a:r>
              <a:rPr lang="pt-BR" sz="1050" dirty="0" err="1"/>
              <a:t>and</a:t>
            </a:r>
            <a:r>
              <a:rPr lang="pt-BR" sz="1050" dirty="0"/>
              <a:t> </a:t>
            </a:r>
            <a:r>
              <a:rPr lang="pt-BR" sz="1050" dirty="0" err="1"/>
              <a:t>emergency</a:t>
            </a:r>
            <a:r>
              <a:rPr lang="pt-BR" sz="1050" dirty="0"/>
              <a:t> </a:t>
            </a:r>
            <a:r>
              <a:rPr lang="pt-BR" sz="1050" dirty="0" err="1"/>
              <a:t>department</a:t>
            </a:r>
            <a:r>
              <a:rPr lang="pt-BR" sz="1050" dirty="0"/>
              <a:t> </a:t>
            </a:r>
            <a:r>
              <a:rPr lang="pt-BR" sz="1050" dirty="0" err="1"/>
              <a:t>at</a:t>
            </a:r>
            <a:r>
              <a:rPr lang="pt-BR" sz="1050" dirty="0"/>
              <a:t> Georgetown </a:t>
            </a:r>
            <a:r>
              <a:rPr lang="pt-BR" sz="1050" dirty="0" err="1"/>
              <a:t>public</a:t>
            </a:r>
            <a:r>
              <a:rPr lang="pt-BR" sz="1050" dirty="0"/>
              <a:t> hospital </a:t>
            </a:r>
            <a:r>
              <a:rPr lang="pt-BR" sz="1050" dirty="0" err="1"/>
              <a:t>corporation</a:t>
            </a:r>
            <a:r>
              <a:rPr lang="pt-BR" sz="1050" dirty="0"/>
              <a:t>. </a:t>
            </a:r>
            <a:r>
              <a:rPr lang="pt-BR" sz="1050" dirty="0" err="1"/>
              <a:t>PLoS</a:t>
            </a:r>
            <a:r>
              <a:rPr lang="pt-BR" sz="1050" dirty="0"/>
              <a:t> </a:t>
            </a:r>
            <a:r>
              <a:rPr lang="pt-BR" sz="1050" dirty="0" err="1"/>
              <a:t>One</a:t>
            </a:r>
            <a:r>
              <a:rPr lang="pt-BR" sz="1050" dirty="0"/>
              <a:t>. 2020 May 22;15(5):e0233379. </a:t>
            </a:r>
            <a:r>
              <a:rPr lang="pt-BR" sz="1050" dirty="0" err="1"/>
              <a:t>doi</a:t>
            </a:r>
            <a:r>
              <a:rPr lang="pt-BR" sz="1050" dirty="0"/>
              <a:t>: 10.1371/journal.pone.0233379. PMID: 32442197; PMCID: PMC7244115.</a:t>
            </a:r>
          </a:p>
          <a:p>
            <a:pPr marL="0" indent="0" algn="just">
              <a:buNone/>
            </a:pPr>
            <a:r>
              <a:rPr lang="pt-BR" sz="1050" dirty="0"/>
              <a:t>19. </a:t>
            </a:r>
            <a:r>
              <a:rPr lang="pt-BR" sz="1050" dirty="0" err="1"/>
              <a:t>Aakjær</a:t>
            </a:r>
            <a:r>
              <a:rPr lang="pt-BR" sz="1050" dirty="0"/>
              <a:t> Andersen C, </a:t>
            </a:r>
            <a:r>
              <a:rPr lang="pt-BR" sz="1050" dirty="0" err="1"/>
              <a:t>Brodersen</a:t>
            </a:r>
            <a:r>
              <a:rPr lang="pt-BR" sz="1050" dirty="0"/>
              <a:t> J, </a:t>
            </a:r>
            <a:r>
              <a:rPr lang="pt-BR" sz="1050" dirty="0" err="1"/>
              <a:t>Davidsen</a:t>
            </a:r>
            <a:r>
              <a:rPr lang="pt-BR" sz="1050" dirty="0"/>
              <a:t> AS, </a:t>
            </a:r>
            <a:r>
              <a:rPr lang="pt-BR" sz="1050" dirty="0" err="1"/>
              <a:t>Graumann</a:t>
            </a:r>
            <a:r>
              <a:rPr lang="pt-BR" sz="1050" dirty="0"/>
              <a:t> O, Jensen MBB. Use </a:t>
            </a:r>
            <a:r>
              <a:rPr lang="pt-BR" sz="1050" dirty="0" err="1"/>
              <a:t>and</a:t>
            </a:r>
            <a:r>
              <a:rPr lang="pt-BR" sz="1050" dirty="0"/>
              <a:t> </a:t>
            </a:r>
            <a:r>
              <a:rPr lang="pt-BR" sz="1050" dirty="0" err="1"/>
              <a:t>impact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point-</a:t>
            </a:r>
            <a:r>
              <a:rPr lang="pt-BR" sz="1050" dirty="0" err="1"/>
              <a:t>of</a:t>
            </a:r>
            <a:r>
              <a:rPr lang="pt-BR" sz="1050" dirty="0"/>
              <a:t>-</a:t>
            </a:r>
            <a:r>
              <a:rPr lang="pt-BR" sz="1050" dirty="0" err="1"/>
              <a:t>care</a:t>
            </a:r>
            <a:r>
              <a:rPr lang="pt-BR" sz="1050" dirty="0"/>
              <a:t> </a:t>
            </a:r>
            <a:r>
              <a:rPr lang="pt-BR" sz="1050" dirty="0" err="1"/>
              <a:t>ultrasonography</a:t>
            </a:r>
            <a:r>
              <a:rPr lang="pt-BR" sz="1050" dirty="0"/>
              <a:t> in general </a:t>
            </a:r>
            <a:r>
              <a:rPr lang="pt-BR" sz="1050" dirty="0" err="1"/>
              <a:t>practice</a:t>
            </a:r>
            <a:r>
              <a:rPr lang="pt-BR" sz="1050" dirty="0"/>
              <a:t>: a </a:t>
            </a:r>
            <a:r>
              <a:rPr lang="pt-BR" sz="1050" dirty="0" err="1"/>
              <a:t>prospective</a:t>
            </a:r>
            <a:r>
              <a:rPr lang="pt-BR" sz="1050" dirty="0"/>
              <a:t> </a:t>
            </a:r>
            <a:r>
              <a:rPr lang="pt-BR" sz="1050" dirty="0" err="1"/>
              <a:t>observational</a:t>
            </a:r>
            <a:r>
              <a:rPr lang="pt-BR" sz="1050" dirty="0"/>
              <a:t> </a:t>
            </a:r>
            <a:r>
              <a:rPr lang="pt-BR" sz="1050" dirty="0" err="1"/>
              <a:t>study</a:t>
            </a:r>
            <a:r>
              <a:rPr lang="pt-BR" sz="1050" dirty="0"/>
              <a:t>. BMJ Open. 2020 </a:t>
            </a:r>
            <a:r>
              <a:rPr lang="pt-BR" sz="1050" dirty="0" err="1"/>
              <a:t>Sep</a:t>
            </a:r>
            <a:r>
              <a:rPr lang="pt-BR" sz="1050" dirty="0"/>
              <a:t> 17;10(9):e037664. </a:t>
            </a:r>
            <a:r>
              <a:rPr lang="pt-BR" sz="1050" dirty="0" err="1"/>
              <a:t>doi</a:t>
            </a:r>
            <a:r>
              <a:rPr lang="pt-BR" sz="1050" dirty="0"/>
              <a:t>: 10.1136/bmjopen-2020-037664. PMID: 32948563; PMCID: PMC7500300.</a:t>
            </a:r>
          </a:p>
          <a:p>
            <a:pPr marL="0" indent="0" algn="just">
              <a:buNone/>
            </a:pPr>
            <a:endParaRPr lang="pt-BR" sz="1050" dirty="0"/>
          </a:p>
          <a:p>
            <a:pPr marL="0" indent="0" algn="just">
              <a:buNone/>
            </a:pPr>
            <a:endParaRPr lang="pt-BR" sz="1050" dirty="0"/>
          </a:p>
          <a:p>
            <a:pPr marL="0" indent="0">
              <a:buNone/>
            </a:pP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281239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2">
            <a:extLst>
              <a:ext uri="{FF2B5EF4-FFF2-40B4-BE49-F238E27FC236}">
                <a16:creationId xmlns:a16="http://schemas.microsoft.com/office/drawing/2014/main" id="{64820193-5C43-450D-8DBA-FEFFB539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35" y="681037"/>
            <a:ext cx="9029700" cy="613669"/>
          </a:xfrm>
        </p:spPr>
        <p:txBody>
          <a:bodyPr rtlCol="0">
            <a:normAutofit/>
          </a:bodyPr>
          <a:lstStyle/>
          <a:p>
            <a:pPr algn="r" rtl="0"/>
            <a:r>
              <a:rPr lang="pt-BR" sz="3200" dirty="0"/>
              <a:t>OBJETIVOS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A2AA156D-F908-434E-969A-BD4E75D34AF9}"/>
              </a:ext>
            </a:extLst>
          </p:cNvPr>
          <p:cNvSpPr txBox="1">
            <a:spLocks/>
          </p:cNvSpPr>
          <p:nvPr/>
        </p:nvSpPr>
        <p:spPr>
          <a:xfrm>
            <a:off x="297333" y="2842821"/>
            <a:ext cx="10455007" cy="414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0" algn="just">
              <a:buNone/>
            </a:pPr>
            <a:r>
              <a:rPr lang="pt-BR" sz="2000" dirty="0">
                <a:latin typeface="+mj-lt"/>
                <a:cs typeface="Arial" panose="020B0604020202020204" pitchFamily="34" charset="0"/>
              </a:rPr>
              <a:t>Neste artigo, revisaremos a utilização do POCUS no atendimento de médicos de cuidados intensivos e de emergência, sabe-se que neste atendimento é crucial: </a:t>
            </a:r>
          </a:p>
          <a:p>
            <a:pPr marL="628650" indent="0" algn="just">
              <a:buNone/>
            </a:pPr>
            <a:endParaRPr lang="pt-BR" sz="2000" dirty="0">
              <a:latin typeface="+mj-lt"/>
              <a:cs typeface="Arial" panose="020B0604020202020204" pitchFamily="34" charset="0"/>
            </a:endParaRPr>
          </a:p>
          <a:p>
            <a:pPr marL="1085850" indent="-457200"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+mj-lt"/>
                <a:cs typeface="Arial" panose="020B0604020202020204" pitchFamily="34" charset="0"/>
              </a:rPr>
              <a:t>estabilizar os pacientes instáveis; </a:t>
            </a:r>
          </a:p>
          <a:p>
            <a:pPr marL="1085850" indent="-457200"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+mj-lt"/>
                <a:cs typeface="Arial" panose="020B0604020202020204" pitchFamily="34" charset="0"/>
              </a:rPr>
              <a:t>fazer um diagnóstico diferencial; e </a:t>
            </a:r>
          </a:p>
          <a:p>
            <a:pPr marL="1085850" indent="-457200"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+mj-lt"/>
                <a:cs typeface="Arial" panose="020B0604020202020204" pitchFamily="34" charset="0"/>
              </a:rPr>
              <a:t>monitorar o paciente para adequar o manejo contínuo. </a:t>
            </a:r>
          </a:p>
          <a:p>
            <a:pPr marL="628650" indent="0" algn="just">
              <a:buNone/>
            </a:pPr>
            <a:endParaRPr lang="pt-BR" sz="2000" dirty="0">
              <a:latin typeface="+mj-lt"/>
              <a:cs typeface="Arial" panose="020B0604020202020204" pitchFamily="34" charset="0"/>
            </a:endParaRPr>
          </a:p>
          <a:p>
            <a:pPr marL="628650" indent="0" algn="just">
              <a:buNone/>
            </a:pPr>
            <a:r>
              <a:rPr lang="pt-BR" sz="2000" dirty="0">
                <a:latin typeface="+mj-lt"/>
                <a:cs typeface="Arial" panose="020B0604020202020204" pitchFamily="34" charset="0"/>
              </a:rPr>
              <a:t>Em cada etapa, o POCUS é uma modalidade útil.</a:t>
            </a:r>
          </a:p>
        </p:txBody>
      </p:sp>
    </p:spTree>
    <p:extLst>
      <p:ext uri="{BB962C8B-B14F-4D97-AF65-F5344CB8AC3E}">
        <p14:creationId xmlns:p14="http://schemas.microsoft.com/office/powerpoint/2010/main" val="283151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4C41968A-1BEB-4731-AD72-E0C7C8432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679" y="681037"/>
            <a:ext cx="4765041" cy="613669"/>
          </a:xfrm>
        </p:spPr>
        <p:txBody>
          <a:bodyPr rtlCol="0">
            <a:normAutofit fontScale="90000"/>
          </a:bodyPr>
          <a:lstStyle/>
          <a:p>
            <a:r>
              <a:rPr lang="pt-BR" cap="all" dirty="0"/>
              <a:t>7. referências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8F7CB7-AEE6-4713-909C-889D4830F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333" y="1294706"/>
            <a:ext cx="10267719" cy="539253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/>
              <a:t>20. Papa, Fabio de Vasconcelos. </a:t>
            </a:r>
            <a:r>
              <a:rPr lang="pt-BR" dirty="0" err="1"/>
              <a:t>Focused</a:t>
            </a:r>
            <a:r>
              <a:rPr lang="pt-BR" dirty="0"/>
              <a:t> </a:t>
            </a:r>
            <a:r>
              <a:rPr lang="pt-BR" dirty="0" err="1"/>
              <a:t>cardiac</a:t>
            </a:r>
            <a:r>
              <a:rPr lang="pt-BR" dirty="0"/>
              <a:t> </a:t>
            </a:r>
            <a:r>
              <a:rPr lang="pt-BR" dirty="0" err="1"/>
              <a:t>ultrasound</a:t>
            </a:r>
            <a:r>
              <a:rPr lang="pt-BR" dirty="0"/>
              <a:t> in </a:t>
            </a:r>
            <a:r>
              <a:rPr lang="pt-BR" dirty="0" err="1"/>
              <a:t>anesthetic</a:t>
            </a:r>
            <a:r>
              <a:rPr lang="pt-BR" dirty="0"/>
              <a:t> </a:t>
            </a:r>
            <a:r>
              <a:rPr lang="pt-BR" dirty="0" err="1"/>
              <a:t>practice</a:t>
            </a:r>
            <a:r>
              <a:rPr lang="pt-BR" dirty="0"/>
              <a:t>: </a:t>
            </a:r>
            <a:r>
              <a:rPr lang="pt-BR" dirty="0" err="1"/>
              <a:t>technique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indications</a:t>
            </a:r>
            <a:r>
              <a:rPr lang="pt-BR" dirty="0"/>
              <a:t>. Revista Brasileira de Anestesiologia [online]. 2020, v. 70, n. 3 [Acessado 26 Dezembro 2022], pp. 288-294. Disponível em: &lt;https://doi.org/10.1016/j.bjane.2020.06.006 https://doi.org/10.1016/j.bjan.2020.03.012&gt;. </a:t>
            </a:r>
            <a:r>
              <a:rPr lang="pt-BR" dirty="0" err="1"/>
              <a:t>Epub</a:t>
            </a:r>
            <a:r>
              <a:rPr lang="pt-BR" dirty="0"/>
              <a:t> 14 Set 2020. ISSN 1806-907X. https://doi.org/10.1016/j.bjane.2020.06.006.</a:t>
            </a:r>
          </a:p>
          <a:p>
            <a:pPr marL="0" indent="0" algn="just">
              <a:buNone/>
            </a:pPr>
            <a:r>
              <a:rPr lang="pt-BR" dirty="0"/>
              <a:t>21. Flato, Uri Adrian </a:t>
            </a:r>
            <a:r>
              <a:rPr lang="pt-BR" dirty="0" err="1"/>
              <a:t>Prync</a:t>
            </a:r>
            <a:r>
              <a:rPr lang="pt-BR" dirty="0"/>
              <a:t> et al. Utilização do FAST-Estendido (EFAST-</a:t>
            </a:r>
            <a:r>
              <a:rPr lang="pt-BR" dirty="0" err="1"/>
              <a:t>Extended</a:t>
            </a:r>
            <a:r>
              <a:rPr lang="pt-BR" dirty="0"/>
              <a:t> </a:t>
            </a:r>
            <a:r>
              <a:rPr lang="pt-BR" dirty="0" err="1"/>
              <a:t>Focused</a:t>
            </a:r>
            <a:r>
              <a:rPr lang="pt-BR" dirty="0"/>
              <a:t> Assessment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Sonography</a:t>
            </a:r>
            <a:r>
              <a:rPr lang="pt-BR" dirty="0"/>
              <a:t> for Trauma) em terapia intensiva. Revista Brasileira de Terapia Intensiva [online]. 2010, v. 22, n. 3 [Acessado 26 Dezembro 2022], pp. 291-299. Disponível em: &lt;https://doi.org/10.1590/S0103-507X2010000300012&gt;. </a:t>
            </a:r>
            <a:r>
              <a:rPr lang="pt-BR" dirty="0" err="1"/>
              <a:t>Epub</a:t>
            </a:r>
            <a:r>
              <a:rPr lang="pt-BR" dirty="0"/>
              <a:t> 20 Out 2010. ISSN 1982-4335. https://doi.org/10.1590/S0103-507X2010000300012.</a:t>
            </a:r>
          </a:p>
          <a:p>
            <a:pPr marL="0" indent="0" algn="just">
              <a:buNone/>
            </a:pPr>
            <a:r>
              <a:rPr lang="pt-BR" dirty="0"/>
              <a:t>22. </a:t>
            </a:r>
            <a:r>
              <a:rPr lang="pt-BR" dirty="0" err="1"/>
              <a:t>Easote</a:t>
            </a:r>
            <a:r>
              <a:rPr lang="pt-BR" dirty="0"/>
              <a:t>. </a:t>
            </a:r>
            <a:r>
              <a:rPr lang="pt-BR" dirty="0" err="1"/>
              <a:t>Ultrasound</a:t>
            </a:r>
            <a:r>
              <a:rPr lang="pt-BR" dirty="0"/>
              <a:t> in </a:t>
            </a:r>
            <a:r>
              <a:rPr lang="pt-BR" dirty="0" err="1"/>
              <a:t>Emergency</a:t>
            </a:r>
            <a:r>
              <a:rPr lang="pt-BR" dirty="0"/>
              <a:t> Medicine – E-FAST procedure. </a:t>
            </a:r>
            <a:r>
              <a:rPr lang="pt-BR" dirty="0" err="1"/>
              <a:t>Dosponível</a:t>
            </a:r>
            <a:r>
              <a:rPr lang="pt-BR" dirty="0"/>
              <a:t> em: https://www.esaote.com/</a:t>
            </a:r>
            <a:r>
              <a:rPr lang="pt-BR" dirty="0" err="1"/>
              <a:t>pt</a:t>
            </a:r>
            <a:r>
              <a:rPr lang="pt-BR" dirty="0"/>
              <a:t>-BR/</a:t>
            </a:r>
            <a:r>
              <a:rPr lang="pt-BR" dirty="0" err="1"/>
              <a:t>solucoes</a:t>
            </a:r>
            <a:r>
              <a:rPr lang="pt-BR" dirty="0"/>
              <a:t>-clinicas/diagnostico/</a:t>
            </a:r>
            <a:r>
              <a:rPr lang="pt-BR" dirty="0" err="1"/>
              <a:t>ultrasound</a:t>
            </a:r>
            <a:r>
              <a:rPr lang="pt-BR" dirty="0"/>
              <a:t>-in-</a:t>
            </a:r>
            <a:r>
              <a:rPr lang="pt-BR" dirty="0" err="1"/>
              <a:t>emergency</a:t>
            </a:r>
            <a:r>
              <a:rPr lang="pt-BR" dirty="0"/>
              <a:t>-medicine-e-fast-procedure/.</a:t>
            </a:r>
          </a:p>
          <a:p>
            <a:pPr marL="0" indent="0" algn="just">
              <a:buNone/>
            </a:pPr>
            <a:r>
              <a:rPr lang="pt-BR" dirty="0"/>
              <a:t>23. </a:t>
            </a:r>
            <a:r>
              <a:rPr lang="pt-BR" dirty="0" err="1"/>
              <a:t>Lecturio</a:t>
            </a:r>
            <a:r>
              <a:rPr lang="pt-BR" dirty="0"/>
              <a:t>. ACES e RUSH: Protocolos de Ecografia de Reanimação. https://www.lecturio.com/pt/concepts/aces-e-rush-protocolos-de-ecografia-de-reanimacao/</a:t>
            </a:r>
          </a:p>
          <a:p>
            <a:pPr marL="0" indent="0" algn="just">
              <a:buNone/>
            </a:pPr>
            <a:r>
              <a:rPr lang="pt-BR" dirty="0"/>
              <a:t>24. Perera P, </a:t>
            </a:r>
            <a:r>
              <a:rPr lang="pt-BR" dirty="0" err="1"/>
              <a:t>Mailhot</a:t>
            </a:r>
            <a:r>
              <a:rPr lang="pt-BR" dirty="0"/>
              <a:t> T, Riley D, </a:t>
            </a:r>
            <a:r>
              <a:rPr lang="pt-BR" dirty="0" err="1"/>
              <a:t>Mandavia</a:t>
            </a:r>
            <a:r>
              <a:rPr lang="pt-BR" dirty="0"/>
              <a:t> D. The RUSH </a:t>
            </a:r>
            <a:r>
              <a:rPr lang="pt-BR" dirty="0" err="1"/>
              <a:t>exam</a:t>
            </a:r>
            <a:r>
              <a:rPr lang="pt-BR" dirty="0"/>
              <a:t>: </a:t>
            </a:r>
            <a:r>
              <a:rPr lang="pt-BR" dirty="0" err="1"/>
              <a:t>Rapid</a:t>
            </a:r>
            <a:r>
              <a:rPr lang="pt-BR" dirty="0"/>
              <a:t> </a:t>
            </a:r>
            <a:r>
              <a:rPr lang="pt-BR" dirty="0" err="1"/>
              <a:t>Ultrasound</a:t>
            </a:r>
            <a:r>
              <a:rPr lang="pt-BR" dirty="0"/>
              <a:t> in </a:t>
            </a:r>
            <a:r>
              <a:rPr lang="pt-BR" dirty="0" err="1"/>
              <a:t>SHock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evaluation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critically</a:t>
            </a:r>
            <a:r>
              <a:rPr lang="pt-BR" dirty="0"/>
              <a:t> </a:t>
            </a:r>
            <a:r>
              <a:rPr lang="pt-BR" dirty="0" err="1"/>
              <a:t>lll</a:t>
            </a:r>
            <a:r>
              <a:rPr lang="pt-BR" dirty="0"/>
              <a:t>. </a:t>
            </a:r>
            <a:r>
              <a:rPr lang="pt-BR" dirty="0" err="1"/>
              <a:t>Emerg</a:t>
            </a:r>
            <a:r>
              <a:rPr lang="pt-BR" dirty="0"/>
              <a:t> Med Clin North Am. 2010 Feb;28(1):29-56, </a:t>
            </a:r>
            <a:r>
              <a:rPr lang="pt-BR" dirty="0" err="1"/>
              <a:t>vii</a:t>
            </a:r>
            <a:r>
              <a:rPr lang="pt-BR" dirty="0"/>
              <a:t>. </a:t>
            </a:r>
            <a:r>
              <a:rPr lang="pt-BR" dirty="0" err="1"/>
              <a:t>doi</a:t>
            </a:r>
            <a:r>
              <a:rPr lang="pt-BR" dirty="0"/>
              <a:t>: 10.1016/j.emc.2009.09.010. PMID: 19945597.</a:t>
            </a:r>
          </a:p>
          <a:p>
            <a:pPr marL="0" indent="0" algn="just">
              <a:buNone/>
            </a:pPr>
            <a:r>
              <a:rPr lang="pt-BR" dirty="0"/>
              <a:t>25. Patel CJ, </a:t>
            </a:r>
            <a:r>
              <a:rPr lang="pt-BR" dirty="0" err="1"/>
              <a:t>Bhatt</a:t>
            </a:r>
            <a:r>
              <a:rPr lang="pt-BR" dirty="0"/>
              <a:t> HB, </a:t>
            </a:r>
            <a:r>
              <a:rPr lang="pt-BR" dirty="0" err="1"/>
              <a:t>Parikh</a:t>
            </a:r>
            <a:r>
              <a:rPr lang="pt-BR" dirty="0"/>
              <a:t> SN, </a:t>
            </a:r>
            <a:r>
              <a:rPr lang="pt-BR" dirty="0" err="1"/>
              <a:t>Jhaveri</a:t>
            </a:r>
            <a:r>
              <a:rPr lang="pt-BR" dirty="0"/>
              <a:t> BN, </a:t>
            </a:r>
            <a:r>
              <a:rPr lang="pt-BR" dirty="0" err="1"/>
              <a:t>Puranik</a:t>
            </a:r>
            <a:r>
              <a:rPr lang="pt-BR" dirty="0"/>
              <a:t> JH. </a:t>
            </a:r>
            <a:r>
              <a:rPr lang="pt-BR" dirty="0" err="1"/>
              <a:t>Bedside</a:t>
            </a:r>
            <a:r>
              <a:rPr lang="pt-BR" dirty="0"/>
              <a:t> Lung </a:t>
            </a:r>
            <a:r>
              <a:rPr lang="pt-BR" dirty="0" err="1"/>
              <a:t>Ultrasound</a:t>
            </a:r>
            <a:r>
              <a:rPr lang="pt-BR" dirty="0"/>
              <a:t> in </a:t>
            </a:r>
            <a:r>
              <a:rPr lang="pt-BR" dirty="0" err="1"/>
              <a:t>Emergency</a:t>
            </a:r>
            <a:r>
              <a:rPr lang="pt-BR" dirty="0"/>
              <a:t> </a:t>
            </a:r>
            <a:r>
              <a:rPr lang="pt-BR" dirty="0" err="1"/>
              <a:t>Protocol</a:t>
            </a:r>
            <a:r>
              <a:rPr lang="pt-BR" dirty="0"/>
              <a:t> as a </a:t>
            </a:r>
            <a:r>
              <a:rPr lang="pt-BR" dirty="0" err="1"/>
              <a:t>Diagnostic</a:t>
            </a:r>
            <a:r>
              <a:rPr lang="pt-BR" dirty="0"/>
              <a:t> Tool in </a:t>
            </a:r>
            <a:r>
              <a:rPr lang="pt-BR" dirty="0" err="1"/>
              <a:t>Patients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Acute</a:t>
            </a:r>
            <a:r>
              <a:rPr lang="pt-BR" dirty="0"/>
              <a:t> </a:t>
            </a:r>
            <a:r>
              <a:rPr lang="pt-BR" dirty="0" err="1"/>
              <a:t>Respiratory</a:t>
            </a:r>
            <a:r>
              <a:rPr lang="pt-BR" dirty="0"/>
              <a:t> </a:t>
            </a:r>
            <a:r>
              <a:rPr lang="pt-BR" dirty="0" err="1"/>
              <a:t>Distress</a:t>
            </a:r>
            <a:r>
              <a:rPr lang="pt-BR" dirty="0"/>
              <a:t> </a:t>
            </a:r>
            <a:r>
              <a:rPr lang="pt-BR" dirty="0" err="1"/>
              <a:t>Presenting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Emergency</a:t>
            </a:r>
            <a:r>
              <a:rPr lang="pt-BR" dirty="0"/>
              <a:t> </a:t>
            </a:r>
            <a:r>
              <a:rPr lang="pt-BR" dirty="0" err="1"/>
              <a:t>Department</a:t>
            </a:r>
            <a:r>
              <a:rPr lang="pt-BR" dirty="0"/>
              <a:t>. J </a:t>
            </a:r>
            <a:r>
              <a:rPr lang="pt-BR" dirty="0" err="1"/>
              <a:t>Emerg</a:t>
            </a:r>
            <a:r>
              <a:rPr lang="pt-BR" dirty="0"/>
              <a:t> Trauma Shock. 2018 Apr-Jun;11(2):125-129. </a:t>
            </a:r>
            <a:r>
              <a:rPr lang="pt-BR" dirty="0" err="1"/>
              <a:t>doi</a:t>
            </a:r>
            <a:r>
              <a:rPr lang="pt-BR" dirty="0"/>
              <a:t>: 10.4103/JETS.JETS_21_17. PMID: 29937643; PMCID: PMC5994850.</a:t>
            </a:r>
          </a:p>
          <a:p>
            <a:pPr marL="0" indent="0" algn="just">
              <a:buNone/>
            </a:pPr>
            <a:r>
              <a:rPr lang="pt-BR" dirty="0"/>
              <a:t>26. Lichtenstein, D.A. Lung </a:t>
            </a:r>
            <a:r>
              <a:rPr lang="pt-BR" dirty="0" err="1"/>
              <a:t>ultrasound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critically</a:t>
            </a:r>
            <a:r>
              <a:rPr lang="pt-BR" dirty="0"/>
              <a:t> </a:t>
            </a:r>
            <a:r>
              <a:rPr lang="pt-BR" dirty="0" err="1"/>
              <a:t>ill</a:t>
            </a:r>
            <a:r>
              <a:rPr lang="pt-BR" dirty="0"/>
              <a:t>. Ann. </a:t>
            </a:r>
            <a:r>
              <a:rPr lang="pt-BR" dirty="0" err="1"/>
              <a:t>Intensive</a:t>
            </a:r>
            <a:r>
              <a:rPr lang="pt-BR" dirty="0"/>
              <a:t> </a:t>
            </a:r>
            <a:r>
              <a:rPr lang="pt-BR" dirty="0" err="1"/>
              <a:t>Care</a:t>
            </a:r>
            <a:r>
              <a:rPr lang="pt-BR" dirty="0"/>
              <a:t> 4, 1 (2014). https://doi.org/10.1186/2110-5820-4-1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204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34" y="1165779"/>
            <a:ext cx="10194165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b="1" dirty="0"/>
              <a:t>PRINCÍPAIS PROTOCOLOS</a:t>
            </a:r>
            <a:br>
              <a:rPr lang="pt-BR" sz="3200" dirty="0"/>
            </a:br>
            <a:br>
              <a:rPr lang="pt-BR" sz="3200" dirty="0"/>
            </a:br>
            <a:r>
              <a:rPr lang="pt-BR" sz="3200" dirty="0"/>
              <a:t>Ultrassom cardíaco focalizado (FOCUS) 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514230" y="2702560"/>
            <a:ext cx="6734869" cy="300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/>
              <a:t>O uso de ultrassom do coração no local de atendimento está se tornando mais difundido. </a:t>
            </a:r>
          </a:p>
          <a:p>
            <a:pPr algn="just"/>
            <a:endParaRPr lang="pt-BR" sz="1000" dirty="0"/>
          </a:p>
          <a:p>
            <a:pPr algn="just"/>
            <a:r>
              <a:rPr lang="pt-BR" sz="2000" dirty="0"/>
              <a:t>Pacientes com choque indiferenciado, hipotensão, dor torácica ou dispneia são candidatos ideais para ultrassom cardíaco focalizado (FOCUS). </a:t>
            </a:r>
          </a:p>
          <a:p>
            <a:pPr algn="just"/>
            <a:endParaRPr lang="pt-BR" sz="1000" dirty="0"/>
          </a:p>
          <a:p>
            <a:pPr algn="just"/>
            <a:r>
              <a:rPr lang="pt-BR" sz="2000" dirty="0"/>
              <a:t>Além disso, qualquer paciente com suspeita de diagnóstico de derrame ou tamponamento pericárdico, embolia pulmonar ou disfunção ventricular esquerda se beneficiaria do FOCUS</a:t>
            </a:r>
            <a:r>
              <a:rPr lang="pt-BR" sz="2000" baseline="30000" dirty="0"/>
              <a:t>4</a:t>
            </a:r>
            <a:r>
              <a:rPr lang="pt-BR" sz="2000" dirty="0"/>
              <a:t>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A71446E-BC81-6250-1D83-58F52D9CC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983924" y="2102386"/>
            <a:ext cx="2589420" cy="458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4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34" y="1165779"/>
            <a:ext cx="10234805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b="1" dirty="0"/>
              <a:t>PRINCÍPAIS PROTOCOLOS</a:t>
            </a:r>
            <a:br>
              <a:rPr lang="pt-BR" sz="3200" dirty="0"/>
            </a:br>
            <a:br>
              <a:rPr lang="pt-BR" sz="3200" dirty="0"/>
            </a:br>
            <a:r>
              <a:rPr lang="pt-BR" sz="3200" dirty="0"/>
              <a:t>Ultrassom cardíaco focalizado (FOCUS) 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514230" y="2854960"/>
            <a:ext cx="10061963" cy="148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/>
              <a:t>Quatro visualizações básicas são obtidas: a visualização </a:t>
            </a:r>
            <a:r>
              <a:rPr lang="pt-BR" sz="2000" dirty="0" err="1"/>
              <a:t>subxifoide</a:t>
            </a:r>
            <a:r>
              <a:rPr lang="pt-BR" sz="2000" dirty="0"/>
              <a:t> de quatro câmaras, a visualização </a:t>
            </a:r>
            <a:r>
              <a:rPr lang="pt-BR" sz="2000" dirty="0" err="1"/>
              <a:t>paraesternal</a:t>
            </a:r>
            <a:r>
              <a:rPr lang="pt-BR" sz="2000" dirty="0"/>
              <a:t> de eixo longo, a visualização </a:t>
            </a:r>
            <a:r>
              <a:rPr lang="pt-BR" sz="2000" dirty="0" err="1"/>
              <a:t>paraesternal</a:t>
            </a:r>
            <a:r>
              <a:rPr lang="pt-BR" sz="2000" dirty="0"/>
              <a:t> de eixo curto e a visualização apical de quatro câmaras. 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Essas visualizações são a base dos protocolos de exame de ultrassom cardíaco focalizado mais comuns, bem como os princípios básicos recomendados no cenário de emergência pela Sociedade Americana de Ecocardiografia e pelo Colégio Americano de Médicos de Emergência</a:t>
            </a:r>
            <a:r>
              <a:rPr lang="pt-BR" sz="2000" baseline="30000" dirty="0"/>
              <a:t>5</a:t>
            </a:r>
            <a:r>
              <a:rPr lang="pt-B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709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097899-C081-4DF2-F8F0-EB9027998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535" y="5733055"/>
            <a:ext cx="7274756" cy="80423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2 -   Corte apical com quatro câmaras e estruturas identificadas (VD, Ventrículo Direito; VT, Válvula Tricúspide; AD, Átrio Direito; VE, Ventrículo Esquerdo; VM, Válvula Mitral; AE, Átrio Esquerdo)</a:t>
            </a:r>
            <a:r>
              <a:rPr lang="pt-BR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5295DDE-16BF-FBE6-BC23-7081DB880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935" y="968192"/>
            <a:ext cx="5902451" cy="4690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25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097899-C081-4DF2-F8F0-EB9027998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730" y="5895615"/>
            <a:ext cx="7659030" cy="804231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3 - Corte para-esternal eixo curto com estruturas visualizadas (VE, Ventrículo Esquerdo, VD, Ventrículo Direito; MP, Músculos Papilares)</a:t>
            </a:r>
            <a:r>
              <a:rPr lang="pt-BR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04FA6B1-251F-CE2E-2186-46DA1A88AD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730" y="249993"/>
            <a:ext cx="7455634" cy="5533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77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097899-C081-4DF2-F8F0-EB9027998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3721" y="5817922"/>
            <a:ext cx="7370040" cy="80423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4 - Corte para-esternal eixo longo com as estruturas visualizadas (VE, Ventrículo Esquerdo; VD, Ventrículo Direito; VM, Válvula Mitral; VA, Válvula Aórtica; Ao, Aorta; AE, Átrio Esquerdo)</a:t>
            </a:r>
            <a:r>
              <a:rPr lang="pt-BR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847FE2E-68BA-9DAA-BB99-5C05F3190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721" y="637962"/>
            <a:ext cx="6779934" cy="4923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0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xibir">
  <a:themeElements>
    <a:clrScheme name="Exibir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332</TotalTime>
  <Words>4778</Words>
  <Application>Microsoft Office PowerPoint</Application>
  <PresentationFormat>Widescreen</PresentationFormat>
  <Paragraphs>193</Paragraphs>
  <Slides>40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Century Schoolbook</vt:lpstr>
      <vt:lpstr>Times New Roman</vt:lpstr>
      <vt:lpstr>Wingdings</vt:lpstr>
      <vt:lpstr>Wingdings 2</vt:lpstr>
      <vt:lpstr>Exibir</vt:lpstr>
      <vt:lpstr>Apresentação do PowerPoint</vt:lpstr>
      <vt:lpstr>INTRODUÇÃO</vt:lpstr>
      <vt:lpstr>INTRODUÇÃO</vt:lpstr>
      <vt:lpstr>OBJETIVOS</vt:lpstr>
      <vt:lpstr>PRINCÍPAIS PROTOCOLOS  Ultrassom cardíaco focalizado (FOCUS) </vt:lpstr>
      <vt:lpstr>PRINCÍPAIS PROTOCOLOS  Ultrassom cardíaco focalizado (FOCUS) </vt:lpstr>
      <vt:lpstr>Apresentação do PowerPoint</vt:lpstr>
      <vt:lpstr>Apresentação do PowerPoint</vt:lpstr>
      <vt:lpstr>Apresentação do PowerPoint</vt:lpstr>
      <vt:lpstr>Apresentação do PowerPoint</vt:lpstr>
      <vt:lpstr>PRINCÍPAIS PROTOCOLOS  Ultrassom no exame de trauma  (FAST/ E-FAST)</vt:lpstr>
      <vt:lpstr>PRINCÍPAIS PROTOCOLOS  Ultrassom no exame de trauma  (FAST/ E-FAST)</vt:lpstr>
      <vt:lpstr>Apresentação do PowerPoint</vt:lpstr>
      <vt:lpstr>Apresentação do PowerPoint</vt:lpstr>
      <vt:lpstr>Apresentação do PowerPoint</vt:lpstr>
      <vt:lpstr>PRINCÍPAIS PROTOCOLOS Ultrassonografia abdominal focalizada  (FAUS)</vt:lpstr>
      <vt:lpstr>PRINCÍPAIS PROTOCOLOS  Ultrassonografia abdominal focalizada  (FAUS)</vt:lpstr>
      <vt:lpstr>PRINCÍPAIS PROTOCOLOS  Ultrassonografia abdominal focalizada  (FAUS)</vt:lpstr>
      <vt:lpstr>PRINCÍPAIS PROTOCOLOS  Ultrassom pulmonar focalizado (FLUS)</vt:lpstr>
      <vt:lpstr>PRINCÍPAIS PROTOCOLOS  Ultrassom pulmonar focalizado (FLUS)</vt:lpstr>
      <vt:lpstr>PRINCÍPAIS PROTOCOLOS  Ultrassom pulmonar focalizado (FLUS)</vt:lpstr>
      <vt:lpstr>PRINCÍPAIS PROTOCOLOS  Ultrassom pulmonar focalizado (FLUS)</vt:lpstr>
      <vt:lpstr>PRINCÍPAIS PROTOCOLOS  Ultrassom pulmonar focalizado (FLUS)</vt:lpstr>
      <vt:lpstr>PRINCÍPAIS PROTOCOLOS  Rapid ultrassom em choque e hipotensão  (RUSH) </vt:lpstr>
      <vt:lpstr>PRINCÍPAIS PROTOCOLOS  Rapid ultrassom em choque e hipotensão  (RUSH) </vt:lpstr>
      <vt:lpstr>Apresentação do PowerPoint</vt:lpstr>
      <vt:lpstr>Apresentação do PowerPoint</vt:lpstr>
      <vt:lpstr>Apresentação do PowerPoint</vt:lpstr>
      <vt:lpstr>PRINCÍPAIS PROTOCOLOS  Lung ultrasound in emergency (BLUE) </vt:lpstr>
      <vt:lpstr>Apresentação do PowerPoint</vt:lpstr>
      <vt:lpstr>MEDICINA BASEADA EM  EVIDÊNCIAS</vt:lpstr>
      <vt:lpstr>MEDICINA BASEADA EM EVIDÊNCIAS</vt:lpstr>
      <vt:lpstr>MEDICINA BASEADA EM EVIDÊNCIAS</vt:lpstr>
      <vt:lpstr>MEDICINA BASEADA EM EVIDÊNCIAS</vt:lpstr>
      <vt:lpstr>MEDICINA BASEADA EM EVIDÊNCIAS</vt:lpstr>
      <vt:lpstr>MEDICINA BASEADA EM EVIDÊNCIAS</vt:lpstr>
      <vt:lpstr>CONSIDERAÇÕES FINAIS</vt:lpstr>
      <vt:lpstr>referências</vt:lpstr>
      <vt:lpstr>referências</vt:lpstr>
      <vt:lpstr>7. 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etevaldo marcal</dc:creator>
  <cp:lastModifiedBy>Camilla S. de Oliveria Gomes</cp:lastModifiedBy>
  <cp:revision>26</cp:revision>
  <dcterms:created xsi:type="dcterms:W3CDTF">2020-03-13T00:04:20Z</dcterms:created>
  <dcterms:modified xsi:type="dcterms:W3CDTF">2023-10-04T01:42:54Z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