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300"/>
    <a:srgbClr val="FCC503"/>
    <a:srgbClr val="024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2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13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115F041-476D-F646-893F-9B6CC28B4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5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B1F4DC0-D0E6-9740-BE5E-D6A876C06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49DA43-2EFD-9343-B0CA-E9E0F47FED88}"/>
              </a:ext>
            </a:extLst>
          </p:cNvPr>
          <p:cNvSpPr txBox="1"/>
          <p:nvPr/>
        </p:nvSpPr>
        <p:spPr>
          <a:xfrm>
            <a:off x="4734826" y="2344268"/>
            <a:ext cx="35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87300"/>
                </a:solidFill>
              </a:rPr>
              <a:t> </a:t>
            </a:r>
            <a:r>
              <a:rPr lang="pt-BR" dirty="0"/>
              <a:t>TUMOR DE PÂNCREAS</a:t>
            </a:r>
            <a:endParaRPr lang="pt-BR" b="1" dirty="0">
              <a:solidFill>
                <a:srgbClr val="D873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F1E4424-EF66-6549-B948-A6D18551B3DA}"/>
              </a:ext>
            </a:extLst>
          </p:cNvPr>
          <p:cNvSpPr txBox="1"/>
          <p:nvPr/>
        </p:nvSpPr>
        <p:spPr>
          <a:xfrm>
            <a:off x="4734826" y="2863774"/>
            <a:ext cx="312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RELATO DE CASO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CC8BF5-BB69-6849-8533-6F9CA2D2E30B}"/>
              </a:ext>
            </a:extLst>
          </p:cNvPr>
          <p:cNvSpPr txBox="1"/>
          <p:nvPr/>
        </p:nvSpPr>
        <p:spPr>
          <a:xfrm>
            <a:off x="4883674" y="3856532"/>
            <a:ext cx="108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D87300"/>
                </a:solidFill>
              </a:rPr>
              <a:t>AUTORES</a:t>
            </a:r>
            <a:endParaRPr lang="pt-BR" dirty="0">
              <a:solidFill>
                <a:srgbClr val="D873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2E3642-118E-F14B-9909-3BC3D71FFC01}"/>
              </a:ext>
            </a:extLst>
          </p:cNvPr>
          <p:cNvSpPr txBox="1"/>
          <p:nvPr/>
        </p:nvSpPr>
        <p:spPr>
          <a:xfrm>
            <a:off x="4734826" y="4415491"/>
            <a:ext cx="2383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24471"/>
                </a:solidFill>
              </a:rPr>
              <a:t>Adilson C. Ferreira</a:t>
            </a:r>
          </a:p>
          <a:p>
            <a:r>
              <a:rPr lang="pt-BR" dirty="0">
                <a:solidFill>
                  <a:srgbClr val="024471"/>
                </a:solidFill>
              </a:rPr>
              <a:t>Andréa M. O. Furtado</a:t>
            </a:r>
          </a:p>
          <a:p>
            <a:r>
              <a:rPr lang="pt-BR" dirty="0">
                <a:solidFill>
                  <a:srgbClr val="024471"/>
                </a:solidFill>
              </a:rPr>
              <a:t>Claudia A. S. Lima</a:t>
            </a:r>
          </a:p>
          <a:p>
            <a:r>
              <a:rPr lang="pt-BR" dirty="0">
                <a:solidFill>
                  <a:srgbClr val="024471"/>
                </a:solidFill>
              </a:rPr>
              <a:t>Fernanda  C. M. Ribeiro</a:t>
            </a:r>
          </a:p>
          <a:p>
            <a:r>
              <a:rPr lang="pt-BR" dirty="0">
                <a:solidFill>
                  <a:srgbClr val="024471"/>
                </a:solidFill>
              </a:rPr>
              <a:t>Vagner O. Machado </a:t>
            </a:r>
            <a:endParaRPr lang="pt-BR" dirty="0"/>
          </a:p>
          <a:p>
            <a:endParaRPr lang="pt-BR" dirty="0">
              <a:solidFill>
                <a:srgbClr val="024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1519" y="2187803"/>
            <a:ext cx="10371910" cy="394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dirty="0"/>
              <a:t>Pâncreas heterogêneo, as custas de imagem </a:t>
            </a:r>
            <a:r>
              <a:rPr lang="pt-BR" dirty="0" err="1"/>
              <a:t>hipoecogênica</a:t>
            </a:r>
            <a:r>
              <a:rPr lang="pt-BR" dirty="0"/>
              <a:t> com interface parcialmente definida localizada na cauda e provocando compressão da veia esplênica, medindo 4,7 x 2,7 x 2,2 cm. Observa-se afastamento da artéria mesentérica superior da aorta, relacionada a </a:t>
            </a:r>
            <a:r>
              <a:rPr lang="pt-BR" dirty="0" err="1"/>
              <a:t>linfonodomegalia</a:t>
            </a:r>
            <a:r>
              <a:rPr lang="pt-BR" dirty="0"/>
              <a:t> local, sugerindo processo neoplásico. Evidencia-se ainda dilatação da veia mesentérica superior e alguns dos seus ramos.</a:t>
            </a:r>
          </a:p>
          <a:p>
            <a:pPr algn="just">
              <a:lnSpc>
                <a:spcPct val="130000"/>
              </a:lnSpc>
            </a:pPr>
            <a:endParaRPr lang="pt-BR" altLang="pt-BR" dirty="0"/>
          </a:p>
          <a:p>
            <a:pPr algn="just">
              <a:lnSpc>
                <a:spcPct val="130000"/>
              </a:lnSpc>
            </a:pPr>
            <a:endParaRPr lang="pt-BR" altLang="pt-BR" dirty="0"/>
          </a:p>
          <a:p>
            <a:pPr algn="just">
              <a:lnSpc>
                <a:spcPct val="130000"/>
              </a:lnSpc>
            </a:pPr>
            <a:r>
              <a:rPr lang="pt-BR" altLang="pt-BR" b="1" dirty="0"/>
              <a:t>RESUMO DOS ACHADOS</a:t>
            </a:r>
          </a:p>
          <a:p>
            <a:pPr algn="just">
              <a:lnSpc>
                <a:spcPct val="130000"/>
              </a:lnSpc>
            </a:pPr>
            <a:endParaRPr lang="pt-BR" altLang="pt-BR" dirty="0"/>
          </a:p>
          <a:p>
            <a:pPr algn="just">
              <a:lnSpc>
                <a:spcPct val="130000"/>
              </a:lnSpc>
            </a:pPr>
            <a:r>
              <a:rPr lang="pt-BR" altLang="pt-BR" dirty="0"/>
              <a:t> Lesão expansiva em cauda do pâncreas que pode estar relacionado à processo neoplásico. Requer correlação com RM de abdome.</a:t>
            </a:r>
          </a:p>
          <a:p>
            <a:pPr algn="just">
              <a:lnSpc>
                <a:spcPct val="130000"/>
              </a:lnSpc>
            </a:pP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31519" y="1585352"/>
            <a:ext cx="42062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/>
              <a:t>DESCRIÇÃO DOS ACHADOS: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8498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09897" y="1672045"/>
            <a:ext cx="61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EXAMES COMPLEMENTARES ADICIONAIS</a:t>
            </a:r>
            <a:r>
              <a:rPr lang="pt-BR" dirty="0"/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9897" y="2454909"/>
            <a:ext cx="774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Ressonância magnética do abdome </a:t>
            </a:r>
            <a:r>
              <a:rPr lang="pt-BR" dirty="0"/>
              <a:t>(realizada em 17/08/2021)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09897" y="3006214"/>
            <a:ext cx="10019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/>
              <a:t>Pâncreas: </a:t>
            </a:r>
            <a:r>
              <a:rPr lang="pt-BR" dirty="0"/>
              <a:t>massa </a:t>
            </a:r>
            <a:r>
              <a:rPr lang="pt-BR" dirty="0" err="1"/>
              <a:t>hipovascular</a:t>
            </a:r>
            <a:r>
              <a:rPr lang="pt-BR" dirty="0"/>
              <a:t> com restrição à difusão e focos de alto sinal T2, sugerindo componente cístico/necrótico, localizada na transição do corpo e causa pancreáticos, determinado leve dilatação do ducto pancreático principal à montante, medindo cerca de 53 x 44 mm. A lesão infiltra estruturas adjacentes, envolvendo e determina afilamento do tronco celíaco, e da artéria e veia esplênicas, exibe contato com a artéria mesentérica superior em cerca de 180 graus e com pequena curvatura gástrica.</a:t>
            </a:r>
          </a:p>
        </p:txBody>
      </p:sp>
    </p:spTree>
    <p:extLst>
      <p:ext uri="{BB962C8B-B14F-4D97-AF65-F5344CB8AC3E}">
        <p14:creationId xmlns:p14="http://schemas.microsoft.com/office/powerpoint/2010/main" val="303760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9635" y="1397727"/>
            <a:ext cx="1143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IMPRESSÃO: </a:t>
            </a:r>
          </a:p>
          <a:p>
            <a:r>
              <a:rPr lang="pt-BR" dirty="0"/>
              <a:t>1- Massa no corpo/cauda pancreática, suspeita para acometimento neoplástico, envolvendo e afilando o tronco celíaco e os vasos esplênicos.</a:t>
            </a:r>
          </a:p>
          <a:p>
            <a:r>
              <a:rPr lang="pt-BR" dirty="0"/>
              <a:t>2- Linfonodos arredondados </a:t>
            </a:r>
            <a:r>
              <a:rPr lang="pt-BR" dirty="0" err="1"/>
              <a:t>subcentimétricos</a:t>
            </a:r>
            <a:r>
              <a:rPr lang="pt-BR" dirty="0"/>
              <a:t> </a:t>
            </a:r>
            <a:r>
              <a:rPr lang="pt-BR" dirty="0" err="1"/>
              <a:t>peri</a:t>
            </a:r>
            <a:r>
              <a:rPr lang="pt-BR" dirty="0"/>
              <a:t>-pancreáticos, suspeitos para acometimento secundário.</a:t>
            </a:r>
          </a:p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67" y="2770553"/>
            <a:ext cx="6896682" cy="37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85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6389" y="2208737"/>
            <a:ext cx="1094667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b="1" i="1" dirty="0"/>
              <a:t>Endoscopia digestiva alta </a:t>
            </a:r>
            <a:r>
              <a:rPr lang="pt-BR" i="1" dirty="0"/>
              <a:t>(Realizada em 14/10/2021)</a:t>
            </a:r>
          </a:p>
          <a:p>
            <a:pPr algn="just">
              <a:lnSpc>
                <a:spcPct val="90000"/>
              </a:lnSpc>
              <a:defRPr/>
            </a:pPr>
            <a:endParaRPr lang="pt-BR" b="1" i="1" dirty="0"/>
          </a:p>
          <a:p>
            <a:pPr algn="just">
              <a:lnSpc>
                <a:spcPct val="90000"/>
              </a:lnSpc>
              <a:defRPr/>
            </a:pPr>
            <a:r>
              <a:rPr lang="pt-BR" dirty="0"/>
              <a:t> Massa sólida , heterogênea , acometendo transição corpo/cauda do pâncreas , com dilatação do ducto pancreático à montante , invasão vascular e infiltração da parede gástrica (</a:t>
            </a:r>
            <a:r>
              <a:rPr lang="pt-BR" dirty="0" err="1"/>
              <a:t>Adenocarcinoma</a:t>
            </a:r>
            <a:r>
              <a:rPr lang="pt-BR" dirty="0"/>
              <a:t>? TNE? Correlacionar com histopatológico).</a:t>
            </a:r>
          </a:p>
          <a:p>
            <a:pPr algn="just">
              <a:lnSpc>
                <a:spcPct val="90000"/>
              </a:lnSpc>
              <a:defRPr/>
            </a:pPr>
            <a:endParaRPr lang="pt-BR" dirty="0"/>
          </a:p>
          <a:p>
            <a:pPr algn="just">
              <a:lnSpc>
                <a:spcPct val="90000"/>
              </a:lnSpc>
              <a:defRPr/>
            </a:pPr>
            <a:r>
              <a:rPr lang="pt-BR" dirty="0"/>
              <a:t> </a:t>
            </a:r>
            <a:r>
              <a:rPr lang="pt-BR" dirty="0" err="1"/>
              <a:t>Linfoadenomegalia</a:t>
            </a:r>
            <a:r>
              <a:rPr lang="pt-BR" dirty="0"/>
              <a:t> </a:t>
            </a:r>
            <a:r>
              <a:rPr lang="pt-BR" dirty="0" err="1"/>
              <a:t>peri</a:t>
            </a:r>
            <a:r>
              <a:rPr lang="pt-BR" dirty="0"/>
              <a:t>-pancreática de características inespecíficas por este método( implantes secundários? Correlacionar com dados clínicos e demais exames complementares).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96389" y="1593451"/>
            <a:ext cx="422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EXAMES COMPLEMENTARES ADICIONAIS</a:t>
            </a:r>
            <a:r>
              <a:rPr lang="pt-BR" altLang="pt-BR" dirty="0"/>
              <a:t>:</a:t>
            </a:r>
            <a:r>
              <a:rPr lang="pt-BR" altLang="pt-BR" dirty="0">
                <a:solidFill>
                  <a:schemeClr val="bg1"/>
                </a:solidFill>
              </a:rPr>
              <a:t>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7829" y="5460554"/>
            <a:ext cx="1028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Tais achados confirmam o diagnóstico de </a:t>
            </a:r>
            <a:r>
              <a:rPr lang="pt-BR" dirty="0" err="1"/>
              <a:t>adenocacinoma</a:t>
            </a:r>
            <a:r>
              <a:rPr lang="pt-BR" dirty="0"/>
              <a:t> </a:t>
            </a:r>
            <a:r>
              <a:rPr lang="pt-BR" dirty="0" err="1"/>
              <a:t>ductal</a:t>
            </a:r>
            <a:r>
              <a:rPr lang="pt-BR" dirty="0"/>
              <a:t> moderadamente diferenciada de pâncreas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7829" y="4854925"/>
            <a:ext cx="1540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DIAGNÓSTICO</a:t>
            </a:r>
          </a:p>
        </p:txBody>
      </p:sp>
    </p:spTree>
    <p:extLst>
      <p:ext uri="{BB962C8B-B14F-4D97-AF65-F5344CB8AC3E}">
        <p14:creationId xmlns:p14="http://schemas.microsoft.com/office/powerpoint/2010/main" val="177497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3143" y="1846608"/>
            <a:ext cx="3021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DISCUSSÃO DOS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761999" y="2598896"/>
            <a:ext cx="108378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câncer do pâncreas é visualizado </a:t>
            </a:r>
            <a:r>
              <a:rPr lang="pt-BR" dirty="0" err="1"/>
              <a:t>hipodenso</a:t>
            </a:r>
            <a:r>
              <a:rPr lang="pt-BR" dirty="0"/>
              <a:t> a tomografia, </a:t>
            </a:r>
            <a:r>
              <a:rPr lang="pt-BR" dirty="0" err="1"/>
              <a:t>hipoecóico</a:t>
            </a:r>
            <a:r>
              <a:rPr lang="pt-BR" dirty="0"/>
              <a:t> ao ultrassom e com baixo sinal em T1 na ressonância magnética. Apresentando aumento localizado ou lobulado do órgão, atrofia do parênquima, cistos secundários a obstrução </a:t>
            </a:r>
            <a:r>
              <a:rPr lang="pt-BR" dirty="0" err="1"/>
              <a:t>ductal</a:t>
            </a:r>
            <a:r>
              <a:rPr lang="pt-BR" dirty="0"/>
              <a:t>, dilatação das vias biliares e ducto pancreático.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ultrassonografia é uma das modalidades de imagem de rastreamento para avaliação inicial da doença.  Em dependência dos achados requer correlação com métodos seccionais, como ressonância magnética e tomografia computadorizada. </a:t>
            </a:r>
          </a:p>
        </p:txBody>
      </p:sp>
    </p:spTree>
    <p:extLst>
      <p:ext uri="{BB962C8B-B14F-4D97-AF65-F5344CB8AC3E}">
        <p14:creationId xmlns:p14="http://schemas.microsoft.com/office/powerpoint/2010/main" val="252744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4583" y="2640764"/>
            <a:ext cx="11103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Conclui-se que a ultrassonografia pode auxiliar no diagnóstico de lesões neoplásicas do pâncreas, porém não é o método mais eficaz.</a:t>
            </a:r>
          </a:p>
        </p:txBody>
      </p:sp>
      <p:sp>
        <p:nvSpPr>
          <p:cNvPr id="3" name="Retângulo 2"/>
          <p:cNvSpPr/>
          <p:nvPr/>
        </p:nvSpPr>
        <p:spPr>
          <a:xfrm>
            <a:off x="744583" y="1959819"/>
            <a:ext cx="137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28442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65715" y="1567543"/>
            <a:ext cx="496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CASO CLÍNICO 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3144" y="2317296"/>
            <a:ext cx="10620102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dirty="0"/>
              <a:t>Paciente, sexo masculino , 48 anos , encaminhado ao serviço de ultrassonografia com relato de dor em hipocôndrio direito irradiando para fossa ilíaca direita há aproximadamente 3 meses com piora à noite. Refere mudança no hábito intestinal, astenia , diminuição do apetite e perda de 14 kg em 03 meses Borda.</a:t>
            </a:r>
          </a:p>
          <a:p>
            <a:pPr algn="just"/>
            <a:endParaRPr lang="pt-BR" dirty="0"/>
          </a:p>
          <a:p>
            <a:pPr algn="just"/>
            <a:r>
              <a:rPr lang="pt-BR" altLang="pt-BR" dirty="0"/>
              <a:t>Exames complementares realizados anteriormente pelo paciente: </a:t>
            </a:r>
          </a:p>
          <a:p>
            <a:pPr algn="just"/>
            <a:endParaRPr lang="pt-BR" altLang="pt-BR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/>
              <a:t>Endoscopia digestiva alta  </a:t>
            </a:r>
          </a:p>
          <a:p>
            <a:pPr algn="just">
              <a:lnSpc>
                <a:spcPct val="90000"/>
              </a:lnSpc>
              <a:defRPr/>
            </a:pPr>
            <a:r>
              <a:rPr lang="pt-BR" dirty="0"/>
              <a:t>Esofagite erosiva de refluxo grau A Los Angeles</a:t>
            </a:r>
          </a:p>
          <a:p>
            <a:pPr algn="just">
              <a:lnSpc>
                <a:spcPct val="90000"/>
              </a:lnSpc>
              <a:defRPr/>
            </a:pPr>
            <a:r>
              <a:rPr lang="pt-BR" dirty="0"/>
              <a:t>Gastrite erosiva plana não hemorrágica </a:t>
            </a:r>
            <a:r>
              <a:rPr lang="pt-BR" dirty="0" err="1"/>
              <a:t>antral</a:t>
            </a:r>
            <a:r>
              <a:rPr lang="pt-BR" dirty="0"/>
              <a:t> leve. </a:t>
            </a:r>
          </a:p>
          <a:p>
            <a:pPr algn="just">
              <a:lnSpc>
                <a:spcPct val="90000"/>
              </a:lnSpc>
              <a:defRPr/>
            </a:pPr>
            <a:endParaRPr lang="pt-BR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dirty="0"/>
              <a:t>USG de abdome total </a:t>
            </a:r>
          </a:p>
          <a:p>
            <a:pPr algn="just">
              <a:lnSpc>
                <a:spcPct val="90000"/>
              </a:lnSpc>
              <a:defRPr/>
            </a:pPr>
            <a:r>
              <a:rPr lang="pt-BR" dirty="0" err="1"/>
              <a:t>Esteatose</a:t>
            </a:r>
            <a:r>
              <a:rPr lang="pt-BR" dirty="0"/>
              <a:t> hepática em grau leve.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39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02576" y="1441660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4" y="2080971"/>
            <a:ext cx="6837998" cy="421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1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939933"/>
            <a:ext cx="6818812" cy="45266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19109" y="1441660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6751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47" y="1985554"/>
            <a:ext cx="6805178" cy="46668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02940" y="1493911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4309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91" y="2037805"/>
            <a:ext cx="6983048" cy="43284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802940" y="1506973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5964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004" y="2140438"/>
            <a:ext cx="6645368" cy="439099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81235" y="1598414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4848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753" y="1953304"/>
            <a:ext cx="7471955" cy="441009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98573" y="1480848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5679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26" y="1985554"/>
            <a:ext cx="6778772" cy="42715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598573" y="1480848"/>
            <a:ext cx="254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/>
              <a:t>ACHADOS ECOGRÁFICOS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01971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561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Planeta W</dc:creator>
  <cp:lastModifiedBy>deia_amo@yahoo.com.br</cp:lastModifiedBy>
  <cp:revision>40</cp:revision>
  <dcterms:created xsi:type="dcterms:W3CDTF">2020-07-13T13:18:12Z</dcterms:created>
  <dcterms:modified xsi:type="dcterms:W3CDTF">2022-08-18T23:10:59Z</dcterms:modified>
</cp:coreProperties>
</file>