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AdfFvLJwETv2QkunTzD1hb15S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15F041-476D-F646-893F-9B6CC28B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52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625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Meiryo"/>
              <a:buNone/>
              <a:defRPr sz="54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lvl="1" algn="ctr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4654295" y="617415"/>
            <a:ext cx="712372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654295" y="6170490"/>
            <a:ext cx="55883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10515600" y="6170490"/>
            <a:ext cx="119882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lvl="1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lvl="2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lvl="3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lvl="4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lvl="5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lvl="6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lvl="7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lvl="8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62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B1F4DC0-D0E6-9740-BE5E-D6A876C0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8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6" name="Google Shape;106;p1" descr="Livro aberto com texto preto sobre fundo bran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925" r="2" b="6287"/>
          <a:stretch/>
        </p:blipFill>
        <p:spPr>
          <a:xfrm>
            <a:off x="4532469" y="-9934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 extrusionOk="0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0" y="0"/>
            <a:ext cx="7475746" cy="6858000"/>
          </a:xfrm>
          <a:custGeom>
            <a:avLst/>
            <a:gdLst/>
            <a:ahLst/>
            <a:cxnLst/>
            <a:rect l="l" t="t" r="r" b="b"/>
            <a:pathLst>
              <a:path w="7475746" h="6858000" extrusionOk="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50" y="221942"/>
            <a:ext cx="6569326" cy="6630178"/>
          </a:xfrm>
          <a:custGeom>
            <a:avLst/>
            <a:gdLst/>
            <a:ahLst/>
            <a:cxnLst/>
            <a:rect l="l" t="t" r="r" b="b"/>
            <a:pathLst>
              <a:path w="7163694" h="6858000" extrusionOk="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5198368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2901" y="1500326"/>
            <a:ext cx="6326878" cy="29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Diagnóstico de Fenda Palatina por Ressonância </a:t>
            </a:r>
            <a:r>
              <a:rPr lang="pt-BR" sz="2800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agnética: Aplicabilidade no diagnóstico complementar em Medicina </a:t>
            </a:r>
            <a:r>
              <a:rPr lang="pt-BR" sz="28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etal – Relato de caso</a:t>
            </a:r>
            <a:br>
              <a:rPr lang="pt-BR" sz="1800" dirty="0">
                <a:latin typeface="Calibri"/>
                <a:ea typeface="Calibri"/>
                <a:cs typeface="Calibri"/>
                <a:sym typeface="Calibri"/>
              </a:rPr>
            </a:br>
            <a:endParaRPr sz="6000" dirty="0"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 lang="pt-BR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Michele Mendonça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600" dirty="0" err="1">
                <a:latin typeface="Arial"/>
                <a:ea typeface="Arial"/>
                <a:cs typeface="Arial"/>
                <a:sym typeface="Arial"/>
              </a:rPr>
              <a:t>Dr</a:t>
            </a: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 Silvio </a:t>
            </a:r>
            <a:r>
              <a:rPr lang="pt-BR" sz="1600" dirty="0" err="1">
                <a:latin typeface="Arial"/>
                <a:ea typeface="Arial"/>
                <a:cs typeface="Arial"/>
                <a:sym typeface="Arial"/>
              </a:rPr>
              <a:t>Shiguetomi</a:t>
            </a: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600" dirty="0" err="1">
                <a:latin typeface="Arial"/>
                <a:ea typeface="Arial"/>
                <a:cs typeface="Arial"/>
                <a:sym typeface="Arial"/>
              </a:rPr>
              <a:t>Dr</a:t>
            </a: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 Roberto Cardoso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600" dirty="0" err="1">
                <a:latin typeface="Arial"/>
                <a:ea typeface="Arial"/>
                <a:cs typeface="Arial"/>
                <a:sym typeface="Arial"/>
              </a:rPr>
              <a:t>Dr</a:t>
            </a: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 Décio </a:t>
            </a:r>
            <a:r>
              <a:rPr lang="pt-BR" sz="1600" dirty="0" err="1">
                <a:latin typeface="Arial"/>
                <a:ea typeface="Arial"/>
                <a:cs typeface="Arial"/>
                <a:sym typeface="Arial"/>
              </a:rPr>
              <a:t>Roveda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Dra. Viviane Vieira Francisco Habib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1945171" y="752939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Resultados</a:t>
            </a:r>
            <a:endParaRPr dirty="0"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1920240" y="6123495"/>
            <a:ext cx="8770571" cy="74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 dirty="0">
                <a:latin typeface="Arial"/>
                <a:ea typeface="Arial"/>
                <a:cs typeface="Arial"/>
                <a:sym typeface="Arial"/>
              </a:rPr>
              <a:t>Imagens 1 e 2: </a:t>
            </a:r>
            <a:r>
              <a:rPr lang="pt-BR" sz="2000" dirty="0">
                <a:latin typeface="Arial"/>
                <a:ea typeface="Arial"/>
                <a:cs typeface="Arial"/>
                <a:sym typeface="Arial"/>
              </a:rPr>
              <a:t>Aumento discreto da distância </a:t>
            </a:r>
            <a:r>
              <a:rPr lang="pt-BR" sz="2000" dirty="0" err="1">
                <a:latin typeface="Arial"/>
                <a:ea typeface="Arial"/>
                <a:cs typeface="Arial"/>
                <a:sym typeface="Arial"/>
              </a:rPr>
              <a:t>interorbitária</a:t>
            </a:r>
            <a:r>
              <a:rPr lang="pt-BR" sz="2000" dirty="0">
                <a:latin typeface="Arial"/>
                <a:ea typeface="Arial"/>
                <a:cs typeface="Arial"/>
                <a:sym typeface="Arial"/>
              </a:rPr>
              <a:t>, associado a descontinuidade na região do palato e osso maxilar superior esquerdo.</a:t>
            </a:r>
            <a:endParaRPr sz="2000" dirty="0"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3624" y="2322174"/>
            <a:ext cx="4181553" cy="368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883" y="2302745"/>
            <a:ext cx="3710574" cy="3694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1757456" y="716787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Resultados</a:t>
            </a:r>
            <a:endParaRPr dirty="0"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920240" y="6147582"/>
            <a:ext cx="8770571" cy="60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t-BR" sz="2100" b="1" dirty="0">
                <a:latin typeface="Arial"/>
                <a:ea typeface="Arial"/>
                <a:cs typeface="Arial"/>
                <a:sym typeface="Arial"/>
              </a:rPr>
              <a:t>Imagens 3 e 4: </a:t>
            </a:r>
            <a:r>
              <a:rPr lang="pt-BR" sz="1500" dirty="0">
                <a:latin typeface="Arial"/>
                <a:ea typeface="Arial"/>
                <a:cs typeface="Arial"/>
                <a:sym typeface="Arial"/>
              </a:rPr>
              <a:t>Hipoplasia mandibular nas sequências sagitais ponderadas em T2 </a:t>
            </a:r>
            <a:endParaRPr sz="1500" dirty="0"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312" y="2245859"/>
            <a:ext cx="3664426" cy="371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5833" y="2245859"/>
            <a:ext cx="3746909" cy="371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1822586" y="894220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Resultados</a:t>
            </a:r>
            <a:endParaRPr dirty="0"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28575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✔"/>
            </a:pPr>
            <a:r>
              <a:rPr lang="pt-BR" sz="1600" b="1" dirty="0">
                <a:latin typeface="+mj-lt"/>
              </a:rPr>
              <a:t>Ressonância X Ultrassonografia fetal: F</a:t>
            </a:r>
            <a:r>
              <a:rPr lang="pt-BR" sz="1600" dirty="0">
                <a:latin typeface="+mj-lt"/>
                <a:ea typeface="Arial"/>
                <a:cs typeface="Arial"/>
                <a:sym typeface="Arial"/>
              </a:rPr>
              <a:t>eto possui </a:t>
            </a:r>
            <a:r>
              <a:rPr lang="pt-BR" sz="1600" dirty="0" err="1">
                <a:latin typeface="+mj-lt"/>
                <a:ea typeface="Arial"/>
                <a:cs typeface="Arial"/>
                <a:sym typeface="Arial"/>
              </a:rPr>
              <a:t>micrognatia</a:t>
            </a:r>
            <a:r>
              <a:rPr lang="pt-BR" sz="1600" dirty="0">
                <a:latin typeface="+mj-lt"/>
                <a:ea typeface="Arial"/>
                <a:cs typeface="Arial"/>
                <a:sym typeface="Arial"/>
              </a:rPr>
              <a:t> e fenda palatina;</a:t>
            </a:r>
            <a:endParaRPr sz="16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✔"/>
            </a:pPr>
            <a:r>
              <a:rPr lang="pt-BR" sz="1600" b="1" dirty="0">
                <a:latin typeface="+mj-lt"/>
                <a:ea typeface="Arial"/>
                <a:cs typeface="Arial"/>
                <a:sym typeface="Arial"/>
              </a:rPr>
              <a:t>Ultrassom Obstétrico – 19 semanas e 3 dias: </a:t>
            </a:r>
            <a:r>
              <a:rPr lang="pt-BR" sz="1600" dirty="0">
                <a:latin typeface="+mj-lt"/>
                <a:ea typeface="Arial"/>
                <a:cs typeface="Arial"/>
                <a:sym typeface="Arial"/>
              </a:rPr>
              <a:t>Aspecto ultrassonográfico sugestivo de retro / </a:t>
            </a:r>
            <a:r>
              <a:rPr lang="pt-BR" sz="1600" dirty="0" err="1">
                <a:latin typeface="+mj-lt"/>
                <a:ea typeface="Arial"/>
                <a:cs typeface="Arial"/>
                <a:sym typeface="Arial"/>
              </a:rPr>
              <a:t>micrognatia</a:t>
            </a:r>
            <a:r>
              <a:rPr lang="pt-BR" sz="1600" dirty="0">
                <a:latin typeface="+mj-lt"/>
                <a:ea typeface="Arial"/>
                <a:cs typeface="Arial"/>
                <a:sym typeface="Arial"/>
              </a:rPr>
              <a:t>;</a:t>
            </a:r>
            <a:endParaRPr sz="1600" dirty="0">
              <a:latin typeface="+mj-lt"/>
              <a:ea typeface="Calibri"/>
              <a:cs typeface="Calibri"/>
              <a:sym typeface="Calibri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✔"/>
            </a:pPr>
            <a:r>
              <a:rPr lang="pt-BR" sz="1600" b="1" dirty="0">
                <a:latin typeface="+mj-lt"/>
                <a:ea typeface="Arial"/>
                <a:cs typeface="Arial"/>
                <a:sym typeface="Arial"/>
              </a:rPr>
              <a:t>Ultrassom Morfológico – 13 semanas:</a:t>
            </a:r>
            <a:r>
              <a:rPr lang="pt-BR" sz="1600" dirty="0">
                <a:latin typeface="+mj-lt"/>
                <a:ea typeface="Arial"/>
                <a:cs typeface="Arial"/>
                <a:sym typeface="Arial"/>
              </a:rPr>
              <a:t> Triângulo </a:t>
            </a:r>
            <a:r>
              <a:rPr lang="pt-BR" sz="1600" dirty="0" err="1">
                <a:latin typeface="+mj-lt"/>
                <a:ea typeface="Arial"/>
                <a:cs typeface="Arial"/>
                <a:sym typeface="Arial"/>
              </a:rPr>
              <a:t>retronasal</a:t>
            </a:r>
            <a:r>
              <a:rPr lang="pt-BR" sz="1600" dirty="0">
                <a:latin typeface="+mj-lt"/>
                <a:ea typeface="Arial"/>
                <a:cs typeface="Arial"/>
                <a:sym typeface="Arial"/>
              </a:rPr>
              <a:t> de aspecto atípico “GAP Mandibular” não caracterizado;</a:t>
            </a:r>
            <a:endParaRPr sz="16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✔"/>
            </a:pPr>
            <a:r>
              <a:rPr lang="pt-BR" sz="1600" b="1" dirty="0">
                <a:latin typeface="+mj-lt"/>
                <a:ea typeface="Arial"/>
                <a:cs typeface="Arial"/>
                <a:sym typeface="Arial"/>
              </a:rPr>
              <a:t>Ultrassom Morfológico – 25 semanas e 1 dia: </a:t>
            </a:r>
            <a:r>
              <a:rPr lang="pt-BR" sz="1600" dirty="0">
                <a:latin typeface="+mj-lt"/>
                <a:ea typeface="Arial"/>
                <a:cs typeface="Arial"/>
                <a:sym typeface="Arial"/>
              </a:rPr>
              <a:t>Mandíbula de dimensões reduzidas, sugerindo quadro de </a:t>
            </a:r>
            <a:r>
              <a:rPr lang="pt-BR" sz="1600" dirty="0" err="1">
                <a:latin typeface="+mj-lt"/>
                <a:ea typeface="Arial"/>
                <a:cs typeface="Arial"/>
                <a:sym typeface="Arial"/>
              </a:rPr>
              <a:t>micrognatia</a:t>
            </a:r>
            <a:r>
              <a:rPr lang="pt-BR" sz="1600" dirty="0">
                <a:latin typeface="+mj-lt"/>
                <a:ea typeface="Arial"/>
                <a:cs typeface="Arial"/>
                <a:sym typeface="Arial"/>
              </a:rPr>
              <a:t>, palato com provável solução de continuidade.</a:t>
            </a:r>
            <a:endParaRPr sz="1600" dirty="0">
              <a:latin typeface="+mj-lt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endParaRPr sz="1800" dirty="0">
              <a:latin typeface="+mj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type="title"/>
          </p:nvPr>
        </p:nvSpPr>
        <p:spPr>
          <a:xfrm>
            <a:off x="1710714" y="894220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Conclusão</a:t>
            </a:r>
            <a:endParaRPr dirty="0"/>
          </a:p>
        </p:txBody>
      </p:sp>
      <p:sp>
        <p:nvSpPr>
          <p:cNvPr id="175" name="Google Shape;175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28575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A ultrassonografia é o exame inicial utilizado na medicina fetal;</a:t>
            </a:r>
            <a:endParaRPr sz="1800" dirty="0"/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Com o avanço de novas técnicas e protocolos físicos de Ressonância Fetal é  possível obter imagens com melhor qualidade e em menor tempo, reduzindo dessa forma os artefatos de movimento por parte dos fetos. </a:t>
            </a: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Arial"/>
                <a:ea typeface="Calibri"/>
                <a:cs typeface="Arial"/>
                <a:sym typeface="Arial"/>
              </a:rPr>
              <a:t>A Ressonância Magnética nesse caso demonstrou os achados ultrassonográficos e descartou outras patologias associadas, bem como permitiu a mensuração adequada do defeito no palato e sua descontinuidade.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title"/>
          </p:nvPr>
        </p:nvSpPr>
        <p:spPr>
          <a:xfrm>
            <a:off x="1920240" y="735184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Referências Bibliográficas</a:t>
            </a:r>
            <a:endParaRPr dirty="0"/>
          </a:p>
        </p:txBody>
      </p:sp>
      <p:sp>
        <p:nvSpPr>
          <p:cNvPr id="181" name="Google Shape;181;p12"/>
          <p:cNvSpPr txBox="1">
            <a:spLocks noGrp="1"/>
          </p:cNvSpPr>
          <p:nvPr>
            <p:ph type="body" idx="1"/>
          </p:nvPr>
        </p:nvSpPr>
        <p:spPr>
          <a:xfrm>
            <a:off x="1307681" y="2267887"/>
            <a:ext cx="8941724" cy="42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62500" lnSpcReduction="20000"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BRAUS, D. B.; FERNANDES, P. C. S. V.; CÔRTE-REAL, I. S. G. 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Alterações craniofaciais no diagnóstico pré-natal. 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Faculdade de Medicina Dentária, Universidade do Porto, 2021.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17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MAZZOLA, A. A. 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Ressonância magnética: princípios de formação de imagem e aplicações em imagem funcional.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Revista Brasileira de Física Médica. 2009;3(1):117-29.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17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MONTANHA, S. U. S.; FILHO, W. S. S.; FRAZÃO, D. W. P. 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A importância da ressonância magnética fetal no estudo de doenças do sistema nervoso central: revisão integrativa da literatura.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dirty="0" err="1">
                <a:latin typeface="Arial"/>
                <a:ea typeface="Arial"/>
                <a:cs typeface="Arial"/>
                <a:sym typeface="Arial"/>
              </a:rPr>
              <a:t>Brazilian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dirty="0" err="1">
                <a:latin typeface="Arial"/>
                <a:ea typeface="Arial"/>
                <a:cs typeface="Arial"/>
                <a:sym typeface="Arial"/>
              </a:rPr>
              <a:t>Journal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dirty="0" err="1"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, Curitiba, v. 6, n. 10, p. 74326-74344, </a:t>
            </a:r>
            <a:r>
              <a:rPr lang="pt-BR" sz="1800" dirty="0" err="1">
                <a:latin typeface="Arial"/>
                <a:ea typeface="Arial"/>
                <a:cs typeface="Arial"/>
                <a:sym typeface="Arial"/>
              </a:rPr>
              <a:t>oct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. 2020.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17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NOGUEIRA, R. A.; 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Aplicabilidade da Ressonância Magnética na avaliação do esqueleto fetal.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 Faculdade de Medicina, Universidade Federal Fluminense. Niterói, Rio de Janeiro, 2014.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17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SANTOS, O. C. P.; 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Revisão de Literatura: Tratamento das fissuras labiais e palatinas.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Universidade de Uberaba, Minas Gerais, 2017.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17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SILVEIRA, A. K. G.; CARVALHO, L. L. A.; FERREIRA, L. S.; LIMA, R. F. R.; CAVALCANTI, M. G.; MAMELUQUE, S. 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Estudo para detecção de fissuras </a:t>
            </a:r>
            <a:r>
              <a:rPr lang="pt-BR" sz="1800" b="1" dirty="0" err="1">
                <a:latin typeface="Arial"/>
                <a:ea typeface="Arial"/>
                <a:cs typeface="Arial"/>
                <a:sym typeface="Arial"/>
              </a:rPr>
              <a:t>labiopalatinas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 no pré-natal: revisão de literatura e relato de caso.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dirty="0" err="1">
                <a:latin typeface="Arial"/>
                <a:ea typeface="Arial"/>
                <a:cs typeface="Arial"/>
                <a:sym typeface="Arial"/>
              </a:rPr>
              <a:t>Brazilian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Applied Science Review, Curitiba, v. 4, n. 6, p.3959-3975 nov./dez. 2020. </a:t>
            </a:r>
            <a:endParaRPr dirty="0"/>
          </a:p>
          <a:p>
            <a:pPr marL="0" lvl="0" indent="0" algn="just" rtl="0">
              <a:lnSpc>
                <a:spcPct val="107000"/>
              </a:lnSpc>
              <a:spcBef>
                <a:spcPts val="17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XIMENES, R. L. S.; SZEJNFELD, J.; XIMENES, A. R. S.; ZANDERIGO, V. 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Avaliação crítica dos benefícios e limitações da ressonância magnética como método complementar no diagnóstico de malformações fetais.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Colégio Brasileiro de Radiologia e Diagnóstico por Imagem; </a:t>
            </a:r>
            <a:r>
              <a:rPr lang="pt-BR" sz="1800" dirty="0" err="1">
                <a:latin typeface="Arial"/>
                <a:ea typeface="Arial"/>
                <a:cs typeface="Arial"/>
                <a:sym typeface="Arial"/>
              </a:rPr>
              <a:t>Radiol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 Bras. 2008 Set/Out;41(5):313–318.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17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17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/>
          <p:nvPr/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CD6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CD6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Meiryo"/>
              <a:buNone/>
            </a:pPr>
            <a:r>
              <a:rPr lang="pt-BR" sz="5400">
                <a:solidFill>
                  <a:srgbClr val="262626"/>
                </a:solidFill>
              </a:rPr>
              <a:t>Obrigada!</a:t>
            </a:r>
            <a:endParaRPr/>
          </a:p>
        </p:txBody>
      </p:sp>
      <p:sp>
        <p:nvSpPr>
          <p:cNvPr id="196" name="Google Shape;196;p13"/>
          <p:cNvSpPr/>
          <p:nvPr/>
        </p:nvSpPr>
        <p:spPr>
          <a:xfrm flipH="1">
            <a:off x="6986049" y="0"/>
            <a:ext cx="5205951" cy="6858000"/>
          </a:xfrm>
          <a:custGeom>
            <a:avLst/>
            <a:gdLst/>
            <a:ahLst/>
            <a:cxnLst/>
            <a:rect l="l" t="t" r="r" b="b"/>
            <a:pathLst>
              <a:path w="5205951" h="6858000" extrusionOk="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7" name="Google Shape;197;p13"/>
          <p:cNvSpPr/>
          <p:nvPr/>
        </p:nvSpPr>
        <p:spPr>
          <a:xfrm flipH="1">
            <a:off x="6553480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8" name="Google Shape;198;p13"/>
          <p:cNvSpPr/>
          <p:nvPr/>
        </p:nvSpPr>
        <p:spPr>
          <a:xfrm flipH="1">
            <a:off x="6758825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99" name="Google Shape;199;p13" descr="Livro aberto com texto preto sobre fundo bran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979" r="13394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 extrusionOk="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132F9C3-FA8B-4FE9-6A6B-5894ABE8DF25}"/>
              </a:ext>
            </a:extLst>
          </p:cNvPr>
          <p:cNvSpPr txBox="1"/>
          <p:nvPr/>
        </p:nvSpPr>
        <p:spPr>
          <a:xfrm>
            <a:off x="781235" y="2228295"/>
            <a:ext cx="10528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Diagnóstico de Fenda Palatina por Ressonância Magnética: Aplicabilidade no diagnóstico complementar em Medicina Fetal – Relato de caso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7E38B7-6FB8-5F75-185C-8C221F714E37}"/>
              </a:ext>
            </a:extLst>
          </p:cNvPr>
          <p:cNvSpPr txBox="1"/>
          <p:nvPr/>
        </p:nvSpPr>
        <p:spPr>
          <a:xfrm>
            <a:off x="2763175" y="3429000"/>
            <a:ext cx="6094520" cy="2215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Michele Mendonça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 lang="pt-BR" sz="18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Dr. Silvio </a:t>
            </a:r>
            <a:r>
              <a:rPr lang="pt-BR" sz="1800" b="1" dirty="0" err="1">
                <a:latin typeface="Arial"/>
                <a:ea typeface="Arial"/>
                <a:cs typeface="Arial"/>
                <a:sym typeface="Arial"/>
              </a:rPr>
              <a:t>Shiguetomi</a:t>
            </a: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Dr. Roberto Cardoso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Dr. Décio </a:t>
            </a:r>
            <a:r>
              <a:rPr lang="pt-BR" sz="1800" b="1" dirty="0" err="1">
                <a:latin typeface="Arial"/>
                <a:ea typeface="Arial"/>
                <a:cs typeface="Arial"/>
                <a:sym typeface="Arial"/>
              </a:rPr>
              <a:t>Roveda</a:t>
            </a:r>
            <a:endParaRPr lang="pt-BR" sz="18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pt-BR" sz="1800" b="1" dirty="0">
                <a:latin typeface="Arial"/>
                <a:ea typeface="Arial"/>
                <a:cs typeface="Arial"/>
                <a:sym typeface="Arial"/>
              </a:rPr>
              <a:t>Dra. Viviane Vieira Francisco Habib</a:t>
            </a:r>
          </a:p>
        </p:txBody>
      </p:sp>
    </p:spTree>
    <p:extLst>
      <p:ext uri="{BB962C8B-B14F-4D97-AF65-F5344CB8AC3E}">
        <p14:creationId xmlns:p14="http://schemas.microsoft.com/office/powerpoint/2010/main" val="4364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E0A8B1E-22DB-9E21-1607-47B2E665F5B3}"/>
              </a:ext>
            </a:extLst>
          </p:cNvPr>
          <p:cNvSpPr txBox="1"/>
          <p:nvPr/>
        </p:nvSpPr>
        <p:spPr>
          <a:xfrm>
            <a:off x="3047260" y="310805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>
              <a:latin typeface="Arial"/>
              <a:cs typeface="Arial"/>
              <a:sym typeface="Arial"/>
            </a:endParaRPr>
          </a:p>
          <a:p>
            <a:r>
              <a:rPr lang="pt-BR" b="1" dirty="0">
                <a:latin typeface="Arial"/>
                <a:cs typeface="Arial"/>
                <a:sym typeface="Arial"/>
              </a:rPr>
              <a:t>Não há conflitos de interesse nessa apresentação.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0964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1920240" y="894220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28575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</a:rPr>
              <a:t>Fissuras orofaciais são anomalias crânio faciais congênitas;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</a:rPr>
              <a:t>Cerca de </a:t>
            </a: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1,5 casos a cada 1.000 bebês nascidos vivos;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Caracterizadas por espaço anormal em região palatina, englobando alvéolo e/ou lábio;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Comprometem o terço médio de face, atingindo região de nariz, dentes e gengiva.</a:t>
            </a:r>
            <a:endParaRPr sz="18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920239" y="894220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28575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</a:rPr>
              <a:t>Ocorre </a:t>
            </a: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por volta da quarta e oitava semana de gestação;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Falha migratória ou de fusão dos processos na região </a:t>
            </a:r>
            <a:r>
              <a:rPr lang="pt-BR" sz="1800" dirty="0" err="1">
                <a:latin typeface="+mj-lt"/>
                <a:ea typeface="Arial"/>
                <a:cs typeface="Arial"/>
                <a:sym typeface="Arial"/>
              </a:rPr>
              <a:t>frontonasal</a:t>
            </a: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 e maxilares;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Comumente associada ao sexo feminino (40%);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Fatores: uso abusivo de drogas, doenças durante o período gestacional, alcoolismo e tabagismo, além de hereditariedade e idade dos pais.</a:t>
            </a:r>
            <a:endParaRPr sz="1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1813708" y="823960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28575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b="1" dirty="0">
                <a:latin typeface="+mj-lt"/>
              </a:rPr>
              <a:t>Diagnóstico por Imagem: </a:t>
            </a: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aconselhamento pré-natal, planejamento neonatal e obstétrico do bebê, assim como o preparo psicológico dos pais e equipe que irá realizar o parto;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b="1" dirty="0">
                <a:latin typeface="+mj-lt"/>
                <a:ea typeface="Arial"/>
                <a:cs typeface="Arial"/>
                <a:sym typeface="Arial"/>
              </a:rPr>
              <a:t>Ressonância Magnética: </a:t>
            </a: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aplicação diagnóstica que proporciona melhor visualização de órgãos e tecidos, bem como suas anatomias e funções;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Através da excitação dos prótons de hidrogênio juntamente com os pulsos de radiofrequência, permite a formação de imagens deste exame, inclusive em 3D.</a:t>
            </a:r>
            <a:endParaRPr sz="18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1920240" y="894220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t-BR" sz="1800" b="1" dirty="0">
                <a:latin typeface="+mj-lt"/>
              </a:rPr>
              <a:t>Ressonância na Medicina Fetal: </a:t>
            </a: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seu uso foi descrito pela primeira vez em 1983;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Diagnósticos de patologias placentárias e dos órgãos maternos;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Atualmente os exames de ressonância para medicina fetal, possuem sequências de aquisição rápidas;</a:t>
            </a:r>
            <a:endParaRPr sz="1800" dirty="0">
              <a:latin typeface="+mj-lt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Exame mais rápido e consequentemente com menos movimento fetal, sem o uso de drogas, como descrito antigamente.</a:t>
            </a:r>
            <a:endParaRPr sz="18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1920240" y="994299"/>
            <a:ext cx="8770571" cy="1174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Materiais e Métodos</a:t>
            </a:r>
            <a:endParaRPr dirty="0"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28575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Foi realizado o estudo de uma gestante com 30 semanas encaminhada para Ressonância Magnética Fetal para avaliação de malformação orofacial.</a:t>
            </a:r>
          </a:p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sz="1800" dirty="0"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A solicitação médica obstétrica era para a avaliação de fenda palatina e descartar outras malformações associadas.</a:t>
            </a:r>
            <a:endParaRPr sz="18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SzPts val="1800"/>
              <a:buFont typeface="Arial"/>
              <a:buChar char="✔"/>
            </a:pPr>
            <a:r>
              <a:rPr lang="pt-BR" sz="1800" dirty="0">
                <a:latin typeface="+mj-lt"/>
                <a:ea typeface="Arial"/>
                <a:cs typeface="Arial"/>
                <a:sym typeface="Arial"/>
              </a:rPr>
              <a:t>O exame foi realizado no equipamento Aera Siemens 1,5 T Laboratório Femme. </a:t>
            </a:r>
            <a:endParaRPr sz="1800" dirty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840341" y="1037024"/>
            <a:ext cx="8770571" cy="134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pt-BR" dirty="0"/>
              <a:t>Resultados</a:t>
            </a:r>
            <a:endParaRPr dirty="0"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285750" lvl="0" indent="-294322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900" b="1" dirty="0">
                <a:latin typeface="+mj-lt"/>
              </a:rPr>
              <a:t>Indicação Clínica do Exame: </a:t>
            </a:r>
            <a:r>
              <a:rPr lang="pt-BR" sz="1900" dirty="0">
                <a:latin typeface="+mj-lt"/>
                <a:ea typeface="Arial"/>
                <a:cs typeface="Arial"/>
                <a:sym typeface="Arial"/>
              </a:rPr>
              <a:t>alteração em face fetal;</a:t>
            </a:r>
            <a:endParaRPr sz="1900" dirty="0">
              <a:latin typeface="+mj-lt"/>
            </a:endParaRPr>
          </a:p>
          <a:p>
            <a:pPr marL="285750" lvl="0" indent="-294322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900" b="1" dirty="0">
                <a:latin typeface="+mj-lt"/>
              </a:rPr>
              <a:t>Protocolo: </a:t>
            </a:r>
            <a:r>
              <a:rPr lang="pt-BR" sz="1900" dirty="0">
                <a:latin typeface="+mj-lt"/>
                <a:ea typeface="Arial"/>
                <a:cs typeface="Arial"/>
                <a:sym typeface="Arial"/>
              </a:rPr>
              <a:t>sequências GRE e TSE, com corte </a:t>
            </a:r>
            <a:r>
              <a:rPr lang="pt-BR" sz="1900" dirty="0" err="1">
                <a:latin typeface="+mj-lt"/>
                <a:ea typeface="Arial"/>
                <a:cs typeface="Arial"/>
                <a:sym typeface="Arial"/>
              </a:rPr>
              <a:t>multiplanares</a:t>
            </a:r>
            <a:r>
              <a:rPr lang="pt-BR" sz="1900" dirty="0">
                <a:latin typeface="+mj-lt"/>
                <a:ea typeface="Arial"/>
                <a:cs typeface="Arial"/>
                <a:sym typeface="Arial"/>
              </a:rPr>
              <a:t> ponderados em T1 e T2, com protocolo direcionado para estudo da morfologia fetal;</a:t>
            </a:r>
            <a:endParaRPr sz="1900" dirty="0">
              <a:latin typeface="+mj-lt"/>
              <a:ea typeface="Calibri"/>
              <a:cs typeface="Calibri"/>
              <a:sym typeface="Calibri"/>
            </a:endParaRPr>
          </a:p>
          <a:p>
            <a:pPr marL="285750" lvl="0" indent="-294322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900" dirty="0">
                <a:latin typeface="+mj-lt"/>
              </a:rPr>
              <a:t>P</a:t>
            </a:r>
            <a:r>
              <a:rPr lang="pt-BR" sz="1900" dirty="0">
                <a:latin typeface="+mj-lt"/>
                <a:ea typeface="Arial"/>
                <a:cs typeface="Arial"/>
                <a:sym typeface="Arial"/>
              </a:rPr>
              <a:t>resença de hipoplasia mandibular com retração e  solução de continuidade do palato anterior à esquerda, com uma profundidade de 0,2 cm e largura de 0,4 cm, estendendo-se desde o osso maxilar, sem continuidade com a pele</a:t>
            </a:r>
            <a:endParaRPr sz="1900" dirty="0">
              <a:latin typeface="+mj-lt"/>
              <a:ea typeface="Arial"/>
              <a:cs typeface="Arial"/>
              <a:sym typeface="Arial"/>
            </a:endParaRPr>
          </a:p>
          <a:p>
            <a:pPr marL="285750" lvl="0" indent="-294322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✔"/>
            </a:pPr>
            <a:r>
              <a:rPr lang="pt-BR" sz="1900" dirty="0">
                <a:latin typeface="+mj-lt"/>
                <a:ea typeface="Arial"/>
                <a:cs typeface="Arial"/>
                <a:sym typeface="Arial"/>
              </a:rPr>
              <a:t>Aumento da distância </a:t>
            </a:r>
            <a:r>
              <a:rPr lang="pt-BR" sz="1900" dirty="0" err="1">
                <a:latin typeface="+mj-lt"/>
                <a:ea typeface="Arial"/>
                <a:cs typeface="Arial"/>
                <a:sym typeface="Arial"/>
              </a:rPr>
              <a:t>interorbitária</a:t>
            </a:r>
            <a:r>
              <a:rPr lang="pt-BR" sz="180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26 CSB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26 CSBUS" id="{5873DC5F-09BF-4E9D-ABB2-80D0E10BE3A0}" vid="{7DD57129-2B41-47DF-8D1A-3A887AD41D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26 CSBUS</Template>
  <TotalTime>17</TotalTime>
  <Words>1000</Words>
  <Application>Microsoft Office PowerPoint</Application>
  <PresentationFormat>Widescreen</PresentationFormat>
  <Paragraphs>69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Meiryo</vt:lpstr>
      <vt:lpstr>Arial</vt:lpstr>
      <vt:lpstr>Calibri</vt:lpstr>
      <vt:lpstr>Calibri Light</vt:lpstr>
      <vt:lpstr>Noto Sans Symbols</vt:lpstr>
      <vt:lpstr>Wingdings</vt:lpstr>
      <vt:lpstr>Tema 26 CSBUS</vt:lpstr>
      <vt:lpstr>Diagnóstico de Fenda Palatina por Ressonância Magnética: Aplicabilidade no diagnóstico complementar em Medicina Fetal – Relato de caso </vt:lpstr>
      <vt:lpstr>Apresentação do PowerPoint</vt:lpstr>
      <vt:lpstr>Apresentação do PowerPoint</vt:lpstr>
      <vt:lpstr>Introdução</vt:lpstr>
      <vt:lpstr>Introdução</vt:lpstr>
      <vt:lpstr>Introdução</vt:lpstr>
      <vt:lpstr>Introdução</vt:lpstr>
      <vt:lpstr>Materiais e Métodos</vt:lpstr>
      <vt:lpstr>Resultados</vt:lpstr>
      <vt:lpstr>Resultados</vt:lpstr>
      <vt:lpstr>Resultados</vt:lpstr>
      <vt:lpstr>Resultados</vt:lpstr>
      <vt:lpstr>Conclusão</vt:lpstr>
      <vt:lpstr>Referências Bibliográficas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de Fenda Palatina por Ressonância Magnética: Aplicabilidade no diagnóstico complementar em Medicina Fetal – Relato de caso </dc:title>
  <dc:creator>Michele Mendonça</dc:creator>
  <cp:lastModifiedBy>daniel</cp:lastModifiedBy>
  <cp:revision>3</cp:revision>
  <dcterms:created xsi:type="dcterms:W3CDTF">2022-09-07T00:03:34Z</dcterms:created>
  <dcterms:modified xsi:type="dcterms:W3CDTF">2022-09-21T01:11:53Z</dcterms:modified>
</cp:coreProperties>
</file>