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300"/>
    <a:srgbClr val="FCC503"/>
    <a:srgbClr val="0244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1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89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115F041-476D-F646-893F-9B6CC28B4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2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51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B1F4DC0-D0E6-9740-BE5E-D6A876C06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22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gyn.onlinelibrary.wiley.com/doi/epdf/10.1002/%28SICI%291097-0223%28199907%2919%3A7%3C642%3A%3AAID-PD610%3E3.0.CO%3B2-1" TargetMode="External"/><Relationship Id="rId2" Type="http://schemas.openxmlformats.org/officeDocument/2006/relationships/hyperlink" Target="https://www.scielo.br/j/abem/a/ChwjWFgwKQyXmY6fwbmcpV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ejhg20122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xmlns="" id="{14D476C4-826D-9A44-BF67-FD7758081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22" t="32541" r="12222" b="38128"/>
          <a:stretch/>
        </p:blipFill>
        <p:spPr>
          <a:xfrm>
            <a:off x="4456529" y="3923414"/>
            <a:ext cx="2679767" cy="563526"/>
          </a:xfrm>
          <a:prstGeom prst="rect">
            <a:avLst/>
          </a:prstGeom>
        </p:spPr>
      </p:pic>
      <p:pic>
        <p:nvPicPr>
          <p:cNvPr id="8" name="Imagem 7" descr="Forma, Retângulo&#10;&#10;Descrição gerada automaticamente">
            <a:extLst>
              <a:ext uri="{FF2B5EF4-FFF2-40B4-BE49-F238E27FC236}">
                <a16:creationId xmlns:a16="http://schemas.microsoft.com/office/drawing/2014/main" xmlns="" id="{178C7657-07CE-6444-9157-1BCC401A71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22" t="29274" r="12222" b="37086"/>
          <a:stretch/>
        </p:blipFill>
        <p:spPr>
          <a:xfrm>
            <a:off x="4456529" y="2200940"/>
            <a:ext cx="2679767" cy="64633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849DA43-2EFD-9343-B0CA-E9E0F47FED88}"/>
              </a:ext>
            </a:extLst>
          </p:cNvPr>
          <p:cNvSpPr txBox="1"/>
          <p:nvPr/>
        </p:nvSpPr>
        <p:spPr>
          <a:xfrm>
            <a:off x="4447895" y="2365724"/>
            <a:ext cx="26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D87300"/>
                </a:solidFill>
              </a:rPr>
              <a:t>TÍTULO</a:t>
            </a:r>
            <a:endParaRPr lang="pt-BR" b="1" dirty="0">
              <a:solidFill>
                <a:srgbClr val="D873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DCC8BF5-BB69-6849-8533-6F9CA2D2E30B}"/>
              </a:ext>
            </a:extLst>
          </p:cNvPr>
          <p:cNvSpPr txBox="1"/>
          <p:nvPr/>
        </p:nvSpPr>
        <p:spPr>
          <a:xfrm>
            <a:off x="4472609" y="4005474"/>
            <a:ext cx="26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D87300"/>
                </a:solidFill>
              </a:rPr>
              <a:t>PALESTRANTES</a:t>
            </a:r>
            <a:endParaRPr lang="pt-BR" dirty="0">
              <a:solidFill>
                <a:srgbClr val="D873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72E3642-118E-F14B-9909-3BC3D71FFC01}"/>
              </a:ext>
            </a:extLst>
          </p:cNvPr>
          <p:cNvSpPr txBox="1"/>
          <p:nvPr/>
        </p:nvSpPr>
        <p:spPr>
          <a:xfrm>
            <a:off x="4547395" y="4569000"/>
            <a:ext cx="347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Marcelo Cesar Monteiro Martins Nicole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Chicralla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Martins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79091" y="2891481"/>
            <a:ext cx="360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Síndrome de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Noonan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 relato de caso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64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D231D3E-A03D-7451-30A9-60CF2F544403}"/>
              </a:ext>
            </a:extLst>
          </p:cNvPr>
          <p:cNvSpPr txBox="1"/>
          <p:nvPr/>
        </p:nvSpPr>
        <p:spPr>
          <a:xfrm>
            <a:off x="457200" y="1677938"/>
            <a:ext cx="11404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 síndrome de </a:t>
            </a:r>
            <a:r>
              <a:rPr lang="pt-BR" sz="2400" dirty="0" err="1"/>
              <a:t>Noonan</a:t>
            </a:r>
            <a:r>
              <a:rPr lang="pt-BR" sz="2400" dirty="0"/>
              <a:t> é uma mutação autossômica dominante associada, principalmente, a uma mutação de </a:t>
            </a:r>
            <a:r>
              <a:rPr lang="pt-BR" sz="2400" dirty="0" err="1"/>
              <a:t>missense</a:t>
            </a:r>
            <a:r>
              <a:rPr lang="pt-BR" sz="2400" dirty="0"/>
              <a:t> no gene PTPN11 do braço longo do cromossomo 12. </a:t>
            </a:r>
            <a:r>
              <a:rPr lang="pt-BR" sz="1200" dirty="0" smtClean="0"/>
              <a:t>(1)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É caracterizada clinicamente por traços faciais típicos, baixa estatura, cardiopatia congênita e níveis variáveis de atraso no desenvolvimento. A incidência varia entre 1:1000 e 1:2500 nascidos </a:t>
            </a:r>
            <a:r>
              <a:rPr lang="pt-BR" sz="2400" dirty="0" smtClean="0"/>
              <a:t>vivos </a:t>
            </a:r>
            <a:r>
              <a:rPr lang="pt-BR" sz="1200" dirty="0" smtClean="0"/>
              <a:t>(1)</a:t>
            </a:r>
            <a:r>
              <a:rPr lang="pt-BR" sz="2400" dirty="0" smtClean="0"/>
              <a:t>, </a:t>
            </a:r>
            <a:r>
              <a:rPr lang="pt-BR" sz="2400" dirty="0"/>
              <a:t>e o diagnóstico pode ser feito no período pré-natal através da ultrassonografia.</a:t>
            </a:r>
          </a:p>
        </p:txBody>
      </p:sp>
    </p:spTree>
    <p:extLst>
      <p:ext uri="{BB962C8B-B14F-4D97-AF65-F5344CB8AC3E}">
        <p14:creationId xmlns:p14="http://schemas.microsoft.com/office/powerpoint/2010/main" xmlns="" val="30139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1FFD5F0-CC6A-F677-61BF-ED9D95098A6A}"/>
              </a:ext>
            </a:extLst>
          </p:cNvPr>
          <p:cNvSpPr txBox="1"/>
          <p:nvPr/>
        </p:nvSpPr>
        <p:spPr>
          <a:xfrm>
            <a:off x="139700" y="1225689"/>
            <a:ext cx="66167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MQA, 39 anos, G2P1, compareceu para a realização de estudo morfológico do primeiro trimestre.  </a:t>
            </a:r>
          </a:p>
          <a:p>
            <a:r>
              <a:rPr lang="pt-BR" sz="2400" dirty="0"/>
              <a:t>Feto com movimentação ativa, CCN (comprimento crâneo-nádegas) de 4,73 cm, compatível com gestação de 11 semanas e 04 dias de evolução. </a:t>
            </a:r>
          </a:p>
          <a:p>
            <a:endParaRPr lang="pt-BR" sz="2400" dirty="0"/>
          </a:p>
          <a:p>
            <a:r>
              <a:rPr lang="pt-BR" sz="2400" dirty="0"/>
              <a:t>Na avaliação morfológica, osso nasal presente, e </a:t>
            </a:r>
            <a:r>
              <a:rPr lang="pt-BR" sz="2400" dirty="0" err="1"/>
              <a:t>translucência</a:t>
            </a:r>
            <a:r>
              <a:rPr lang="pt-BR" sz="2400" dirty="0"/>
              <a:t> </a:t>
            </a:r>
            <a:r>
              <a:rPr lang="pt-BR" sz="2400" dirty="0" err="1"/>
              <a:t>nucal</a:t>
            </a:r>
            <a:r>
              <a:rPr lang="pt-BR" sz="2400" dirty="0"/>
              <a:t> aumentada, medindo 0,41 cm, acima do percentil 95. Restante do estudo sem alterações evidentes.</a:t>
            </a:r>
          </a:p>
          <a:p>
            <a:endParaRPr lang="pt-BR" sz="2400" dirty="0"/>
          </a:p>
          <a:p>
            <a:r>
              <a:rPr lang="pt-BR" sz="2400" dirty="0"/>
              <a:t>A gestação evoluiu normalmente, exibindo discreto edema de tecido celular subcutâneo no segundo trimestre, associado a </a:t>
            </a:r>
            <a:r>
              <a:rPr lang="pt-BR" sz="2400" dirty="0" err="1"/>
              <a:t>polidramnia</a:t>
            </a:r>
            <a:r>
              <a:rPr lang="pt-BR" sz="2400" dirty="0"/>
              <a:t>. Parto </a:t>
            </a:r>
            <a:r>
              <a:rPr lang="pt-BR" sz="2400" dirty="0" err="1"/>
              <a:t>cesareana</a:t>
            </a:r>
            <a:r>
              <a:rPr lang="pt-BR" sz="2400" dirty="0"/>
              <a:t> sem intercorrências, na semana 39.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51A9FF2-FBD4-FF6D-E143-D58A0CFEB3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318375" y="898386"/>
            <a:ext cx="40576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82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4C070BB-1E26-2237-A732-FB474692AAB7}"/>
              </a:ext>
            </a:extLst>
          </p:cNvPr>
          <p:cNvSpPr txBox="1"/>
          <p:nvPr/>
        </p:nvSpPr>
        <p:spPr>
          <a:xfrm>
            <a:off x="444500" y="1525538"/>
            <a:ext cx="1117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 paciente optou por não realizar nenhum exame invasivo para a confirmação diagnóstica. Após o parto, o exame genético do RN confirmou síndrome de </a:t>
            </a:r>
            <a:r>
              <a:rPr lang="pt-BR" sz="2400" dirty="0" err="1"/>
              <a:t>Noonan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Deve-se suspeitar de síndrome de </a:t>
            </a:r>
            <a:r>
              <a:rPr lang="pt-BR" sz="2400" dirty="0" err="1"/>
              <a:t>Noonan</a:t>
            </a:r>
            <a:r>
              <a:rPr lang="pt-BR" sz="2400" dirty="0"/>
              <a:t> quando são identificadas alterações como </a:t>
            </a:r>
            <a:r>
              <a:rPr lang="pt-BR" sz="2400" dirty="0" err="1"/>
              <a:t>translucência</a:t>
            </a:r>
            <a:r>
              <a:rPr lang="pt-BR" sz="2400" dirty="0"/>
              <a:t> </a:t>
            </a:r>
            <a:r>
              <a:rPr lang="pt-BR" sz="2400" dirty="0" err="1"/>
              <a:t>nucal</a:t>
            </a:r>
            <a:r>
              <a:rPr lang="pt-BR" sz="2400" dirty="0"/>
              <a:t> aumentada, higroma cístico, derrame pleural, graus variáveis de </a:t>
            </a:r>
            <a:r>
              <a:rPr lang="pt-BR" sz="2400" dirty="0" err="1"/>
              <a:t>hidropsia</a:t>
            </a:r>
            <a:r>
              <a:rPr lang="pt-BR" sz="2400" dirty="0"/>
              <a:t> fetal, anormalidades renais, polidrâmnio, entre outras</a:t>
            </a:r>
            <a:r>
              <a:rPr lang="pt-BR" sz="2400" dirty="0" smtClean="0"/>
              <a:t>. </a:t>
            </a:r>
            <a:r>
              <a:rPr lang="pt-BR" sz="1200" dirty="0" smtClean="0"/>
              <a:t>(2), (3)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49046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F22C6FB-CFB0-0862-05CF-A685A301D446}"/>
              </a:ext>
            </a:extLst>
          </p:cNvPr>
          <p:cNvSpPr txBox="1"/>
          <p:nvPr/>
        </p:nvSpPr>
        <p:spPr>
          <a:xfrm>
            <a:off x="190500" y="1497737"/>
            <a:ext cx="113411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O tratamento é focado no sintoma individual, e pode incluir cirurgia para criptorquidia nos meninos, otimização da função cardíaca, e tratamento hormonal para a baixa estatura</a:t>
            </a:r>
            <a:r>
              <a:rPr lang="pt-BR" sz="2400" dirty="0" smtClean="0"/>
              <a:t>. </a:t>
            </a:r>
            <a:r>
              <a:rPr lang="pt-BR" sz="1200" dirty="0" smtClean="0"/>
              <a:t>(5)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 maioria dos pacientes tem uma vida normal. O prognóstico é geralmente positivo, dependendo do tipo e da gravidade da doença cardíaca</a:t>
            </a:r>
            <a:r>
              <a:rPr lang="pt-BR" sz="2400" dirty="0" smtClean="0"/>
              <a:t>. </a:t>
            </a:r>
            <a:r>
              <a:rPr lang="pt-BR" sz="1400" dirty="0" smtClean="0"/>
              <a:t>(5)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87580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41" y="1345506"/>
            <a:ext cx="112858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(1) </a:t>
            </a:r>
            <a:r>
              <a:rPr lang="pt-BR" sz="1600" dirty="0" err="1" smtClean="0"/>
              <a:t>Malaquias</a:t>
            </a:r>
            <a:r>
              <a:rPr lang="pt-BR" sz="1600" dirty="0" smtClean="0"/>
              <a:t> </a:t>
            </a:r>
            <a:r>
              <a:rPr lang="pt-BR" sz="1600" dirty="0" smtClean="0"/>
              <a:t>AC, Ferreira LV, Souza SC, </a:t>
            </a:r>
            <a:r>
              <a:rPr lang="pt-BR" sz="1600" dirty="0" err="1" smtClean="0"/>
              <a:t>Arnhold</a:t>
            </a:r>
            <a:r>
              <a:rPr lang="pt-BR" sz="1600" dirty="0" smtClean="0"/>
              <a:t> IJP, Mendonça BB, Jorge AAL. Síndrome de </a:t>
            </a:r>
            <a:r>
              <a:rPr lang="pt-BR" sz="1600" dirty="0" err="1" smtClean="0"/>
              <a:t>Noonan</a:t>
            </a:r>
            <a:r>
              <a:rPr lang="pt-BR" sz="1600" dirty="0" smtClean="0"/>
              <a:t>: do fenótipo à terapêutica com hormônio de crescimento. Arquivos brasileiros de endocrinologia e metabologia: 52.v. 5.ed. ; 2008 [acesso em 2022 set 19]. Disponível em: </a:t>
            </a:r>
            <a:r>
              <a:rPr lang="pt-BR" sz="1600" dirty="0" smtClean="0">
                <a:hlinkClick r:id="rId2"/>
              </a:rPr>
              <a:t>https://www.scielo.br/j/abem/a/ChwjWFgwKQyXmY6fwbmcpVd</a:t>
            </a:r>
            <a:r>
              <a:rPr lang="pt-BR" sz="1600" dirty="0" smtClean="0">
                <a:hlinkClick r:id="rId2"/>
              </a:rPr>
              <a:t>/</a:t>
            </a:r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417" y="2513734"/>
            <a:ext cx="111787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(2) </a:t>
            </a:r>
            <a:r>
              <a:rPr lang="pt-BR" sz="1600" dirty="0" err="1" smtClean="0"/>
              <a:t>Nisbet</a:t>
            </a:r>
            <a:r>
              <a:rPr lang="pt-BR" sz="1600" dirty="0" smtClean="0"/>
              <a:t> </a:t>
            </a:r>
            <a:r>
              <a:rPr lang="pt-BR" sz="1600" dirty="0" smtClean="0"/>
              <a:t>DL, </a:t>
            </a:r>
            <a:r>
              <a:rPr lang="pt-BR" sz="1600" dirty="0" err="1" smtClean="0"/>
              <a:t>Griffin</a:t>
            </a:r>
            <a:r>
              <a:rPr lang="pt-BR" sz="1600" dirty="0" smtClean="0"/>
              <a:t> DR, </a:t>
            </a:r>
            <a:r>
              <a:rPr lang="pt-BR" sz="1600" dirty="0" err="1" smtClean="0"/>
              <a:t>Chitty</a:t>
            </a:r>
            <a:r>
              <a:rPr lang="pt-BR" sz="1600" dirty="0" smtClean="0"/>
              <a:t> LS. Aspectos pré-natais da Síndrome de </a:t>
            </a:r>
            <a:r>
              <a:rPr lang="pt-BR" sz="1600" dirty="0" err="1" smtClean="0"/>
              <a:t>Noonan</a:t>
            </a:r>
            <a:r>
              <a:rPr lang="pt-BR" sz="1600" dirty="0" smtClean="0"/>
              <a:t>. Diagnóstico Pré-natal: 19.v. 7.ed.; 1999 [acesso em 2022 set 19]. Disponível em </a:t>
            </a:r>
            <a:r>
              <a:rPr lang="pt-BR" sz="1600" dirty="0" smtClean="0">
                <a:hlinkClick r:id="rId3"/>
              </a:rPr>
              <a:t>https://obgyn.onlinelibrary.wiley.com/doi/epdf/10.1002/%</a:t>
            </a:r>
            <a:r>
              <a:rPr lang="pt-BR" sz="1600" dirty="0" smtClean="0">
                <a:hlinkClick r:id="rId3"/>
              </a:rPr>
              <a:t>28SICI%291097-0223%28199907%2919%3A7%3C642%3A%3AAID-PD610%3E3.0.CO%3B2-1</a:t>
            </a:r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20131" y="3640776"/>
            <a:ext cx="113517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(3) </a:t>
            </a:r>
            <a:r>
              <a:rPr lang="pt-BR" sz="1600" dirty="0" err="1" smtClean="0"/>
              <a:t>Croonen</a:t>
            </a:r>
            <a:r>
              <a:rPr lang="pt-BR" sz="1600" dirty="0" smtClean="0"/>
              <a:t> </a:t>
            </a:r>
            <a:r>
              <a:rPr lang="pt-BR" sz="1600" dirty="0" smtClean="0"/>
              <a:t>E, </a:t>
            </a:r>
            <a:r>
              <a:rPr lang="pt-BR" sz="1600" dirty="0" err="1" smtClean="0"/>
              <a:t>Nillesen</a:t>
            </a:r>
            <a:r>
              <a:rPr lang="pt-BR" sz="1600" dirty="0" smtClean="0"/>
              <a:t> W, </a:t>
            </a:r>
            <a:r>
              <a:rPr lang="pt-BR" sz="1600" dirty="0" err="1" smtClean="0"/>
              <a:t>Stuurman</a:t>
            </a:r>
            <a:r>
              <a:rPr lang="pt-BR" sz="1600" dirty="0" smtClean="0"/>
              <a:t> K </a:t>
            </a:r>
            <a:r>
              <a:rPr lang="pt-BR" sz="1600" i="1" dirty="0" err="1" smtClean="0"/>
              <a:t>et</a:t>
            </a:r>
            <a:r>
              <a:rPr lang="pt-BR" sz="1600" i="1" dirty="0" smtClean="0"/>
              <a:t> al. </a:t>
            </a:r>
            <a:r>
              <a:rPr lang="pt-BR" sz="1600" dirty="0" err="1" smtClean="0"/>
              <a:t>Testagem</a:t>
            </a:r>
            <a:r>
              <a:rPr lang="pt-BR" sz="1600" dirty="0" smtClean="0"/>
              <a:t> pré-natal diagnóstica dos genes da síndrome de </a:t>
            </a:r>
            <a:r>
              <a:rPr lang="pt-BR" sz="1600" dirty="0" err="1" smtClean="0"/>
              <a:t>Noonan</a:t>
            </a:r>
            <a:r>
              <a:rPr lang="pt-BR" sz="1600" dirty="0" smtClean="0"/>
              <a:t> em fetos com achados </a:t>
            </a:r>
            <a:r>
              <a:rPr lang="pt-BR" sz="1600" dirty="0" err="1" smtClean="0"/>
              <a:t>ultrassonográficos</a:t>
            </a:r>
            <a:r>
              <a:rPr lang="pt-BR" sz="1600" dirty="0" smtClean="0"/>
              <a:t> anormais. </a:t>
            </a:r>
            <a:r>
              <a:rPr lang="pt-BR" sz="1600" dirty="0" err="1" smtClean="0"/>
              <a:t>European</a:t>
            </a:r>
            <a:r>
              <a:rPr lang="pt-BR" sz="1600" dirty="0" smtClean="0"/>
              <a:t> </a:t>
            </a:r>
            <a:r>
              <a:rPr lang="pt-BR" sz="1600" dirty="0" err="1" smtClean="0"/>
              <a:t>Journal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Human</a:t>
            </a:r>
            <a:r>
              <a:rPr lang="pt-BR" sz="1600" dirty="0" smtClean="0"/>
              <a:t> </a:t>
            </a:r>
            <a:r>
              <a:rPr lang="pt-BR" sz="1600" dirty="0" err="1" smtClean="0"/>
              <a:t>Genetics</a:t>
            </a:r>
            <a:r>
              <a:rPr lang="pt-BR" sz="1600" dirty="0" smtClean="0"/>
              <a:t>: 21.v.; 2013 [acesso em 2022 set 19]. Disponível em </a:t>
            </a:r>
            <a:r>
              <a:rPr lang="pt-BR" sz="1600" dirty="0" smtClean="0">
                <a:hlinkClick r:id="rId4"/>
              </a:rPr>
              <a:t>https://</a:t>
            </a:r>
            <a:r>
              <a:rPr lang="pt-BR" sz="1600" dirty="0" smtClean="0">
                <a:hlinkClick r:id="rId4"/>
              </a:rPr>
              <a:t>www.nature.com/articles/ejhg2012285</a:t>
            </a:r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37752" y="4774509"/>
            <a:ext cx="111787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(4) Stevenson </a:t>
            </a:r>
            <a:r>
              <a:rPr lang="pt-BR" sz="1600" dirty="0" smtClean="0"/>
              <a:t>DA. Síndrome de </a:t>
            </a:r>
            <a:r>
              <a:rPr lang="pt-BR" sz="1600" dirty="0" err="1" smtClean="0"/>
              <a:t>Noonan</a:t>
            </a:r>
            <a:r>
              <a:rPr lang="pt-BR" sz="1600" dirty="0" smtClean="0"/>
              <a:t>. BMJ Best </a:t>
            </a:r>
            <a:r>
              <a:rPr lang="pt-BR" sz="1600" dirty="0" err="1" smtClean="0"/>
              <a:t>Practice</a:t>
            </a:r>
            <a:r>
              <a:rPr lang="pt-BR" sz="1600" dirty="0" smtClean="0"/>
              <a:t>; 2021 [acesso em 2022 set 19]. Disponível em https://bestpractice.bmj.com/topics/pt-br/1193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7178" y="5906530"/>
            <a:ext cx="641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(5) </a:t>
            </a:r>
            <a:r>
              <a:rPr lang="pt-BR" sz="1600" dirty="0" err="1" smtClean="0"/>
              <a:t>Coady</a:t>
            </a:r>
            <a:r>
              <a:rPr lang="pt-BR" sz="1600" dirty="0" smtClean="0"/>
              <a:t> AM, </a:t>
            </a:r>
            <a:r>
              <a:rPr lang="pt-BR" sz="1600" dirty="0" err="1" smtClean="0"/>
              <a:t>Bower</a:t>
            </a:r>
            <a:r>
              <a:rPr lang="pt-BR" sz="1600" dirty="0" smtClean="0"/>
              <a:t> S. </a:t>
            </a:r>
            <a:r>
              <a:rPr lang="pt-BR" sz="1600" dirty="0" err="1" smtClean="0"/>
              <a:t>Twining</a:t>
            </a:r>
            <a:r>
              <a:rPr lang="pt-BR" sz="1600" dirty="0" smtClean="0"/>
              <a:t> Anomalias Fetais. 3.ed. </a:t>
            </a:r>
            <a:r>
              <a:rPr lang="pt-BR" sz="1600" dirty="0" err="1" smtClean="0"/>
              <a:t>Elsevier</a:t>
            </a:r>
            <a:r>
              <a:rPr lang="pt-BR" sz="1600" dirty="0" smtClean="0"/>
              <a:t>; 2016. 169.</a:t>
            </a:r>
            <a:endParaRPr lang="pt-BR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526</Words>
  <Application>Microsoft Office PowerPoint</Application>
  <PresentationFormat>Personalizar</PresentationFormat>
  <Paragraphs>34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Desktop</cp:lastModifiedBy>
  <cp:revision>19</cp:revision>
  <dcterms:created xsi:type="dcterms:W3CDTF">2020-07-13T13:18:12Z</dcterms:created>
  <dcterms:modified xsi:type="dcterms:W3CDTF">2022-09-20T13:30:01Z</dcterms:modified>
</cp:coreProperties>
</file>