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1"/>
    <p:restoredTop sz="94720"/>
  </p:normalViewPr>
  <p:slideViewPr>
    <p:cSldViewPr snapToGrid="0">
      <p:cViewPr varScale="1">
        <p:scale>
          <a:sx n="69" d="100"/>
          <a:sy n="69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4D546B-2EEE-FEA7-CFEF-13609B2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9416-9BA1-40AE-BBA4-11A2B4A856BE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D39626-F0BE-2010-A5DB-056BDCE3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10364E-E075-2248-B952-52ADFD03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FA61-2EA2-4C32-A61B-3B191701FB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9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0169F4-C10A-94BC-B396-23950546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B3A3-788E-4B66-823B-E29964928134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DBA852-D879-57CA-C50E-37471BCD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6AFDA5-E87F-BDE5-DDAE-05193936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4E5F-B6D0-4F9B-9C89-5D24AFF0CD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00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D858CC-1678-D87C-FD33-C97B0BCA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B3BC-D531-48A1-B73E-813D4D32D497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9DA1AF-F555-73A7-817C-44383464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3BC99-D3D7-2447-863D-896CF386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3042-B18A-44C2-9106-74D89A133D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2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C1DDDF-CA5C-24A5-5EC6-DC155120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0DD0-4991-474B-9833-9E28C22FEF3A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263B0F-47DA-EC06-8483-6C1C2F18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6E6C78-1ADC-F187-F1F0-01A09782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0AF9-C78A-403D-AF07-2C3C9E4892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22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30304F-4519-AA8A-E9E2-D7005EBF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DD299-91D9-451B-B9EF-CDF99DCBA55A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A499E7-7795-4A75-D7BE-50D6B80B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CD6B07-52A7-B68E-97B3-7D21A098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A1A7-76B7-484D-B18F-839D905E8D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6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3DC76C0-496E-D196-739F-224D7AE0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5E0D-11BB-4F7B-BC1E-A2108DF75D46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0DAC404-3827-3AA0-5620-72FF899F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B37D4C1-D371-B4E6-7DA4-F5918BAE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CDE5-212F-48CA-AF3A-71CBFAB14E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71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3E3821C7-79A5-2371-E622-AC5B297F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5E746-E40D-42A4-A004-83886A4D20E0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A674B63A-2E57-D18F-8C55-C61F5124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5B83677-3C81-7AD7-F19E-DDFCB397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C38A-7E1D-45A1-A098-E8D87F3AAD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8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1A060F3-E401-A75F-836C-0E528A51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B6D9-D115-4B77-A973-EAD8B4E050F6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3FD38980-6073-4172-2A88-5F69F81D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E0426782-5B11-4FA0-0FBD-8E54648D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31AD-FA85-416D-8736-E846247AF4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34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DA1A5E5-81DD-71DF-049F-1962215B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00AD-36F1-456A-BCCD-750F88BBC57D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E6783C1-6D07-FCF5-2325-8A597C4F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FDF2064-BA56-015A-FEC4-EC7B2FAF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E26D-F105-4AAA-8562-88B8594BC5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56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788509B-D907-7CEF-7164-A5B9EFCE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31F9-18E0-4193-908D-B10A975A1021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3AFDB1B-69D9-CD50-B077-19B16EFE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319EE26-0B9E-39EC-6AEA-AA8F6AEB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146B-3734-4122-94F0-6888DF2D21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66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D61F140-F57E-684B-641C-5F90EB8B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82A7-1E10-4074-B588-6375279271F8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5520EFD-4E64-F2EA-29BF-A49BF1DF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5557A44-BDD5-923C-C296-30EA869F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9F71-DB17-4510-B9E0-CA30430928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97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A2B221A-52E5-6A00-BDB9-ADE87E792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E2D32FFF-52BC-9C4E-4274-59248B721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30ABC2-6989-F66B-CE88-F25374BD4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AE5487-2E79-4A5E-8945-F3465A1C5851}" type="datetimeFigureOut">
              <a:rPr lang="pt-BR"/>
              <a:pPr>
                <a:defRPr/>
              </a:pPr>
              <a:t>01/09/2023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3776E-C771-70C1-8555-423B3CCC1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9AD206-C86B-F2E0-101A-2AE79D7F9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8940D4-ACBA-47F7-BB9B-704472F239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4" descr="Logotipo&#10;&#10;Descrição gerada automaticamente">
            <a:extLst>
              <a:ext uri="{FF2B5EF4-FFF2-40B4-BE49-F238E27FC236}">
                <a16:creationId xmlns:a16="http://schemas.microsoft.com/office/drawing/2014/main" id="{F12867BC-86D4-C2BF-76B4-4359656C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31047399-6C84-CE95-6139-EA1C2883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916113"/>
            <a:ext cx="292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2" descr="Uma imagem contendo Retângulo&#10;&#10;Descrição gerada automaticamente">
            <a:extLst>
              <a:ext uri="{FF2B5EF4-FFF2-40B4-BE49-F238E27FC236}">
                <a16:creationId xmlns:a16="http://schemas.microsoft.com/office/drawing/2014/main" id="{FB48FD93-AC86-32D3-3939-45816307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146550"/>
            <a:ext cx="34131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10">
            <a:extLst>
              <a:ext uri="{FF2B5EF4-FFF2-40B4-BE49-F238E27FC236}">
                <a16:creationId xmlns:a16="http://schemas.microsoft.com/office/drawing/2014/main" id="{F77273B1-FAC3-4B00-066A-4377114AB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1992313"/>
            <a:ext cx="1698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D87300"/>
                </a:solidFill>
              </a:rPr>
              <a:t> </a:t>
            </a:r>
            <a:r>
              <a:rPr lang="pt-BR" altLang="pt-BR" sz="2500" b="1">
                <a:solidFill>
                  <a:schemeClr val="bg1"/>
                </a:solidFill>
              </a:rPr>
              <a:t>TÍTULO</a:t>
            </a:r>
            <a:r>
              <a:rPr lang="pt-BR" altLang="pt-BR" sz="1800" b="1">
                <a:solidFill>
                  <a:srgbClr val="D87300"/>
                </a:solidFill>
              </a:rPr>
              <a:t> </a:t>
            </a:r>
          </a:p>
        </p:txBody>
      </p:sp>
      <p:sp>
        <p:nvSpPr>
          <p:cNvPr id="2054" name="CaixaDeTexto 11">
            <a:extLst>
              <a:ext uri="{FF2B5EF4-FFF2-40B4-BE49-F238E27FC236}">
                <a16:creationId xmlns:a16="http://schemas.microsoft.com/office/drawing/2014/main" id="{E5B47531-B202-09F9-2938-650279834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468" y="2701925"/>
            <a:ext cx="6318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024471"/>
                </a:solidFill>
              </a:rPr>
              <a:t>A PATOLOGIA MAIS FREQUENTE EM MULHERES COM SANGRAMENTO UTERINO ANORMAL É O PÓLIPO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024471"/>
                </a:solidFill>
              </a:rPr>
              <a:t>ENDOMETRIAL: AVALIAÇÃO DE METODOS DIAGNÓSTICOS</a:t>
            </a:r>
            <a:endParaRPr lang="pt-BR" altLang="pt-BR" sz="2000" b="1" dirty="0"/>
          </a:p>
        </p:txBody>
      </p:sp>
      <p:sp>
        <p:nvSpPr>
          <p:cNvPr id="2055" name="CaixaDeTexto 12">
            <a:extLst>
              <a:ext uri="{FF2B5EF4-FFF2-40B4-BE49-F238E27FC236}">
                <a16:creationId xmlns:a16="http://schemas.microsoft.com/office/drawing/2014/main" id="{B8254EA0-AF5E-594C-A257-20A4661C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91013"/>
            <a:ext cx="2432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500" b="1">
                <a:solidFill>
                  <a:schemeClr val="bg1"/>
                </a:solidFill>
              </a:rPr>
              <a:t>AUTORES</a:t>
            </a:r>
            <a:endParaRPr lang="pt-BR" altLang="pt-BR" sz="2500">
              <a:solidFill>
                <a:schemeClr val="bg1"/>
              </a:solidFill>
            </a:endParaRPr>
          </a:p>
        </p:txBody>
      </p:sp>
      <p:sp>
        <p:nvSpPr>
          <p:cNvPr id="2056" name="CaixaDeTexto 13">
            <a:extLst>
              <a:ext uri="{FF2B5EF4-FFF2-40B4-BE49-F238E27FC236}">
                <a16:creationId xmlns:a16="http://schemas.microsoft.com/office/drawing/2014/main" id="{368437DF-75E8-4BEC-36B9-B0F80169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4881563"/>
            <a:ext cx="5006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24471"/>
                </a:solidFill>
              </a:rPr>
              <a:t>SPARA, P.G.; GADELHA, A.C.; ARAUJO, S.R.; FERNANDES, M.M.B.; PARANHOS, G.C; LEITE, R.S.</a:t>
            </a:r>
            <a:endParaRPr lang="pt-BR" altLang="pt-BR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>
            <a:extLst>
              <a:ext uri="{FF2B5EF4-FFF2-40B4-BE49-F238E27FC236}">
                <a16:creationId xmlns:a16="http://schemas.microsoft.com/office/drawing/2014/main" id="{2D6E3FBF-CC08-1F7A-994F-3753C558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ço Reservado para Conteúdo 2">
            <a:extLst>
              <a:ext uri="{FF2B5EF4-FFF2-40B4-BE49-F238E27FC236}">
                <a16:creationId xmlns:a16="http://schemas.microsoft.com/office/drawing/2014/main" id="{08970C57-5689-70A1-788D-2644D1A29489}"/>
              </a:ext>
            </a:extLst>
          </p:cNvPr>
          <p:cNvSpPr txBox="1">
            <a:spLocks/>
          </p:cNvSpPr>
          <p:nvPr/>
        </p:nvSpPr>
        <p:spPr bwMode="auto">
          <a:xfrm>
            <a:off x="948027" y="3290455"/>
            <a:ext cx="106838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pt-BR" altLang="pt-BR" sz="2400" dirty="0"/>
              <a:t>A </a:t>
            </a:r>
            <a:r>
              <a:rPr lang="pt-BR" altLang="pt-BR" sz="2400" dirty="0" err="1"/>
              <a:t>histeroscopia</a:t>
            </a:r>
            <a:r>
              <a:rPr lang="pt-BR" altLang="pt-BR" sz="2400" dirty="0"/>
              <a:t> é padrão ouro na avaliação da cavidade endometrial. </a:t>
            </a:r>
            <a:endParaRPr lang="pt-BR" altLang="pt-BR" sz="2400" dirty="0" smtClean="0"/>
          </a:p>
          <a:p>
            <a:pPr marL="342900" indent="-342900"/>
            <a:endParaRPr lang="pt-BR" altLang="pt-BR" sz="2400" dirty="0" smtClean="0"/>
          </a:p>
          <a:p>
            <a:pPr marL="342900" indent="-342900"/>
            <a:r>
              <a:rPr lang="pt-BR" altLang="pt-BR" sz="2400" dirty="0" smtClean="0"/>
              <a:t>O </a:t>
            </a:r>
            <a:r>
              <a:rPr lang="pt-BR" altLang="pt-BR" sz="2400" dirty="0"/>
              <a:t>objetivo principal desse estudo é avaliar os achados </a:t>
            </a:r>
            <a:r>
              <a:rPr lang="pt-BR" altLang="pt-BR" sz="2400" dirty="0" err="1"/>
              <a:t>histeroscópicos</a:t>
            </a:r>
            <a:r>
              <a:rPr lang="pt-BR" altLang="pt-BR" sz="2400" dirty="0"/>
              <a:t> em pacientes com sangramento uterino anormal no </a:t>
            </a:r>
            <a:r>
              <a:rPr lang="pt-BR" altLang="pt-BR" sz="2400" dirty="0" err="1"/>
              <a:t>menacme</a:t>
            </a:r>
            <a:r>
              <a:rPr lang="pt-BR" altLang="pt-BR" sz="2400" dirty="0"/>
              <a:t>. </a:t>
            </a:r>
          </a:p>
        </p:txBody>
      </p:sp>
      <p:sp>
        <p:nvSpPr>
          <p:cNvPr id="3076" name="CaixaDeTexto 9">
            <a:extLst>
              <a:ext uri="{FF2B5EF4-FFF2-40B4-BE49-F238E27FC236}">
                <a16:creationId xmlns:a16="http://schemas.microsoft.com/office/drawing/2014/main" id="{6693A750-F750-2FB0-9ADD-DD32E27C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1325563"/>
            <a:ext cx="62131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91F44"/>
                </a:solidFill>
                <a:latin typeface="Montserrat" panose="00000500000000000000" pitchFamily="2" charset="0"/>
              </a:rPr>
              <a:t> INTRODUÇÃO E OBJETIVOS</a:t>
            </a:r>
            <a:endParaRPr lang="pt-BR" altLang="pt-BR" sz="3600" dirty="0">
              <a:latin typeface="Montserrat" panose="00000500000000000000" pitchFamily="2" charset="0"/>
            </a:endParaRPr>
          </a:p>
          <a:p>
            <a:r>
              <a:rPr lang="pt-BR" altLang="pt-BR" dirty="0"/>
              <a:t/>
            </a:r>
            <a:br>
              <a:rPr lang="pt-BR" altLang="pt-BR" dirty="0"/>
            </a:br>
            <a:endParaRPr lang="pt-BR" alt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4">
            <a:extLst>
              <a:ext uri="{FF2B5EF4-FFF2-40B4-BE49-F238E27FC236}">
                <a16:creationId xmlns:a16="http://schemas.microsoft.com/office/drawing/2014/main" id="{026DE825-3215-638C-FEFF-6CB9700C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ço Reservado para Conteúdo 2">
            <a:extLst>
              <a:ext uri="{FF2B5EF4-FFF2-40B4-BE49-F238E27FC236}">
                <a16:creationId xmlns:a16="http://schemas.microsoft.com/office/drawing/2014/main" id="{425F3AC5-FD49-7130-6745-D10ABA4606DC}"/>
              </a:ext>
            </a:extLst>
          </p:cNvPr>
          <p:cNvSpPr txBox="1">
            <a:spLocks/>
          </p:cNvSpPr>
          <p:nvPr/>
        </p:nvSpPr>
        <p:spPr bwMode="auto">
          <a:xfrm>
            <a:off x="754062" y="3002972"/>
            <a:ext cx="10683875" cy="330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pt-BR" altLang="pt-BR" sz="2200" dirty="0">
                <a:solidFill>
                  <a:srgbClr val="000000"/>
                </a:solidFill>
              </a:rPr>
              <a:t>Estudo prospectivo </a:t>
            </a:r>
            <a:r>
              <a:rPr lang="pt-BR" altLang="pt-BR" sz="2200" dirty="0" smtClean="0">
                <a:solidFill>
                  <a:srgbClr val="000000"/>
                </a:solidFill>
              </a:rPr>
              <a:t>descritivo</a:t>
            </a:r>
          </a:p>
          <a:p>
            <a:pPr marL="342900" indent="-342900"/>
            <a:r>
              <a:rPr lang="pt-BR" altLang="pt-BR" sz="2200" dirty="0" smtClean="0">
                <a:solidFill>
                  <a:srgbClr val="000000"/>
                </a:solidFill>
              </a:rPr>
              <a:t>Foram </a:t>
            </a:r>
            <a:r>
              <a:rPr lang="pt-BR" altLang="pt-BR" sz="2200" dirty="0">
                <a:solidFill>
                  <a:srgbClr val="000000"/>
                </a:solidFill>
              </a:rPr>
              <a:t>avaliadas 52 mulheres atendidas no Ambulatório de Ginecologia Geral do Hospital Universitário Alcides Carneiro da Universidade Federal de Campina Grande (HUAC/UFCG). </a:t>
            </a:r>
            <a:endParaRPr lang="pt-BR" altLang="pt-BR" sz="22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pt-BR" altLang="pt-BR" sz="2200" dirty="0" smtClean="0">
                <a:solidFill>
                  <a:srgbClr val="000000"/>
                </a:solidFill>
              </a:rPr>
              <a:t>Foram </a:t>
            </a:r>
            <a:r>
              <a:rPr lang="pt-BR" altLang="pt-BR" sz="2200" dirty="0">
                <a:solidFill>
                  <a:srgbClr val="000000"/>
                </a:solidFill>
              </a:rPr>
              <a:t>incluídas pacientes com queixa de sangramento uterino anormal submetidas à </a:t>
            </a:r>
            <a:r>
              <a:rPr lang="pt-BR" altLang="pt-BR" sz="2200" dirty="0" err="1">
                <a:solidFill>
                  <a:srgbClr val="000000"/>
                </a:solidFill>
              </a:rPr>
              <a:t>histeroscopia</a:t>
            </a:r>
            <a:r>
              <a:rPr lang="pt-BR" altLang="pt-BR" sz="2200" dirty="0">
                <a:solidFill>
                  <a:srgbClr val="000000"/>
                </a:solidFill>
              </a:rPr>
              <a:t> diagnóstica. </a:t>
            </a:r>
          </a:p>
          <a:p>
            <a:pPr marL="342900" indent="-342900"/>
            <a:r>
              <a:rPr lang="pt-BR" altLang="pt-BR" sz="2200" dirty="0">
                <a:solidFill>
                  <a:srgbClr val="000000"/>
                </a:solidFill>
              </a:rPr>
              <a:t>Foram excluídas as mulheres pós-</a:t>
            </a:r>
            <a:r>
              <a:rPr lang="pt-BR" altLang="pt-BR" sz="2200" dirty="0" err="1">
                <a:solidFill>
                  <a:srgbClr val="000000"/>
                </a:solidFill>
              </a:rPr>
              <a:t>menopausadas</a:t>
            </a:r>
            <a:r>
              <a:rPr lang="pt-BR" altLang="pt-BR" sz="2200" dirty="0">
                <a:solidFill>
                  <a:srgbClr val="000000"/>
                </a:solidFill>
              </a:rPr>
              <a:t> e cuja biópsia endometrial não foi realizada durante o procedimento </a:t>
            </a:r>
            <a:r>
              <a:rPr lang="pt-BR" altLang="pt-BR" sz="2200" dirty="0" err="1">
                <a:solidFill>
                  <a:srgbClr val="000000"/>
                </a:solidFill>
              </a:rPr>
              <a:t>histeroscópico</a:t>
            </a:r>
            <a:r>
              <a:rPr lang="pt-BR" altLang="pt-BR" sz="2200" dirty="0">
                <a:solidFill>
                  <a:srgbClr val="00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pt-BR" altLang="pt-BR" sz="2400" dirty="0"/>
          </a:p>
        </p:txBody>
      </p:sp>
      <p:sp>
        <p:nvSpPr>
          <p:cNvPr id="5" name="Google Shape;105;p15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CASUÍSTICA E MÉTODOS</a:t>
            </a:r>
            <a:endParaRPr sz="3300" b="1" dirty="0">
              <a:solidFill>
                <a:srgbClr val="091F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4">
            <a:extLst>
              <a:ext uri="{FF2B5EF4-FFF2-40B4-BE49-F238E27FC236}">
                <a16:creationId xmlns:a16="http://schemas.microsoft.com/office/drawing/2014/main" id="{7D793BB2-B5C7-9B8F-DBB8-3BB3CB4F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4">
            <a:extLst>
              <a:ext uri="{FF2B5EF4-FFF2-40B4-BE49-F238E27FC236}">
                <a16:creationId xmlns:a16="http://schemas.microsoft.com/office/drawing/2014/main" id="{0BE12E0C-6157-DC54-CBE4-30CAFDD1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/>
          <a:stretch>
            <a:fillRect/>
          </a:stretch>
        </p:blipFill>
        <p:spPr bwMode="auto">
          <a:xfrm>
            <a:off x="6546418" y="3408362"/>
            <a:ext cx="45354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5">
            <a:extLst>
              <a:ext uri="{FF2B5EF4-FFF2-40B4-BE49-F238E27FC236}">
                <a16:creationId xmlns:a16="http://schemas.microsoft.com/office/drawing/2014/main" id="{C71833BF-C702-E380-67AD-9A94622A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3408363"/>
            <a:ext cx="45354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0">
            <a:extLst>
              <a:ext uri="{FF2B5EF4-FFF2-40B4-BE49-F238E27FC236}">
                <a16:creationId xmlns:a16="http://schemas.microsoft.com/office/drawing/2014/main" id="{D8DACA58-1FE6-1127-54FD-6AD39823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708" y="2866351"/>
            <a:ext cx="1008610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13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13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13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13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13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pt-BR" sz="2200" b="0" dirty="0">
                <a:latin typeface="+mn-lt"/>
              </a:rPr>
              <a:t>Com o exame foi perceptível a presença de pólipos endometriais </a:t>
            </a:r>
          </a:p>
        </p:txBody>
      </p:sp>
      <p:sp>
        <p:nvSpPr>
          <p:cNvPr id="9" name="Google Shape;113;p16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RESULTADOS E DISCUSSÃO</a:t>
            </a:r>
            <a:endParaRPr sz="3300" b="1" dirty="0">
              <a:solidFill>
                <a:srgbClr val="091F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4">
            <a:extLst>
              <a:ext uri="{FF2B5EF4-FFF2-40B4-BE49-F238E27FC236}">
                <a16:creationId xmlns:a16="http://schemas.microsoft.com/office/drawing/2014/main" id="{A1016A55-DF96-0808-266A-5FCD9F9C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C2A87E15-BBC4-ABE8-8AAD-9277B4836D7A}"/>
              </a:ext>
            </a:extLst>
          </p:cNvPr>
          <p:cNvSpPr txBox="1">
            <a:spLocks/>
          </p:cNvSpPr>
          <p:nvPr/>
        </p:nvSpPr>
        <p:spPr bwMode="auto">
          <a:xfrm>
            <a:off x="754063" y="3086100"/>
            <a:ext cx="106838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pt-BR" altLang="pt-BR" sz="2400" dirty="0"/>
              <a:t>A idade média das mulheres foi de 38,6 ± 7,6 anos, havendo predomínio das   mulheres brancas (56,3%) em relação às não-brancas (43,7</a:t>
            </a:r>
            <a:r>
              <a:rPr lang="pt-BR" altLang="pt-BR" sz="2400" dirty="0" smtClean="0"/>
              <a:t>%).</a:t>
            </a:r>
          </a:p>
          <a:p>
            <a:pPr marL="342900" indent="-342900" algn="just"/>
            <a:endParaRPr lang="pt-BR" altLang="pt-BR" sz="2400" dirty="0"/>
          </a:p>
          <a:p>
            <a:pPr marL="342900" indent="-342900" algn="just"/>
            <a:r>
              <a:rPr lang="pt-BR" altLang="pt-BR" sz="2400" dirty="0" smtClean="0"/>
              <a:t> </a:t>
            </a:r>
            <a:r>
              <a:rPr lang="pt-BR" altLang="pt-BR" sz="2400" dirty="0"/>
              <a:t>A </a:t>
            </a:r>
            <a:r>
              <a:rPr lang="pt-BR" altLang="pt-BR" sz="2400" dirty="0" err="1"/>
              <a:t>histeroscopia</a:t>
            </a:r>
            <a:r>
              <a:rPr lang="pt-BR" altLang="pt-BR" sz="2400" dirty="0"/>
              <a:t> não evidenciou alteração intracavitária em 27 pacientes (51,9%) das mulheres. </a:t>
            </a:r>
          </a:p>
          <a:p>
            <a:pPr algn="ctr">
              <a:buFont typeface="Arial" panose="020B0604020202020204" pitchFamily="34" charset="0"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pt-BR" altLang="pt-BR" sz="2400" dirty="0"/>
          </a:p>
        </p:txBody>
      </p:sp>
      <p:sp>
        <p:nvSpPr>
          <p:cNvPr id="5" name="Google Shape;113;p16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RESULTADOS E DISCUSSÃO</a:t>
            </a:r>
            <a:endParaRPr sz="3300" b="1" dirty="0">
              <a:solidFill>
                <a:srgbClr val="091F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4">
            <a:extLst>
              <a:ext uri="{FF2B5EF4-FFF2-40B4-BE49-F238E27FC236}">
                <a16:creationId xmlns:a16="http://schemas.microsoft.com/office/drawing/2014/main" id="{A1016A55-DF96-0808-266A-5FCD9F9C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C2A87E15-BBC4-ABE8-8AAD-9277B4836D7A}"/>
              </a:ext>
            </a:extLst>
          </p:cNvPr>
          <p:cNvSpPr txBox="1">
            <a:spLocks/>
          </p:cNvSpPr>
          <p:nvPr/>
        </p:nvSpPr>
        <p:spPr bwMode="auto">
          <a:xfrm>
            <a:off x="754063" y="3086100"/>
            <a:ext cx="106838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pt-BR" altLang="pt-BR" sz="2400" dirty="0"/>
              <a:t>O</a:t>
            </a:r>
            <a:r>
              <a:rPr lang="pt-BR" altLang="pt-BR" sz="2400" dirty="0" smtClean="0"/>
              <a:t>bservou-se </a:t>
            </a:r>
            <a:r>
              <a:rPr lang="pt-BR" altLang="pt-BR" sz="2400" dirty="0"/>
              <a:t>anormalidade na cavidade endometrial em 48,1% dos casos. </a:t>
            </a:r>
            <a:endParaRPr lang="pt-BR" altLang="pt-BR" sz="2400" dirty="0" smtClean="0"/>
          </a:p>
          <a:p>
            <a:pPr marL="342900" indent="-342900" algn="just"/>
            <a:endParaRPr lang="pt-BR" altLang="pt-BR" sz="2400" dirty="0" smtClean="0"/>
          </a:p>
          <a:p>
            <a:pPr marL="342900" indent="-342900" algn="just"/>
            <a:r>
              <a:rPr lang="pt-BR" altLang="pt-BR" sz="2400" dirty="0" smtClean="0"/>
              <a:t>Desses</a:t>
            </a:r>
            <a:r>
              <a:rPr lang="pt-BR" altLang="pt-BR" sz="2400" dirty="0"/>
              <a:t> </a:t>
            </a:r>
            <a:r>
              <a:rPr lang="pt-BR" altLang="pt-BR" sz="2400" dirty="0" smtClean="0"/>
              <a:t>casos,</a:t>
            </a:r>
            <a:r>
              <a:rPr lang="pt-BR" altLang="pt-BR" sz="2400" dirty="0" smtClean="0"/>
              <a:t> </a:t>
            </a:r>
            <a:r>
              <a:rPr lang="pt-BR" altLang="pt-BR" sz="2400" dirty="0"/>
              <a:t>a alteração </a:t>
            </a:r>
            <a:r>
              <a:rPr lang="pt-BR" altLang="pt-BR" sz="2400" dirty="0" err="1"/>
              <a:t>histeroscópica</a:t>
            </a:r>
            <a:r>
              <a:rPr lang="pt-BR" altLang="pt-BR" sz="2400" dirty="0"/>
              <a:t> mais </a:t>
            </a:r>
            <a:r>
              <a:rPr lang="pt-BR" altLang="pt-BR" sz="2400" dirty="0" err="1"/>
              <a:t>freqüente</a:t>
            </a:r>
            <a:r>
              <a:rPr lang="pt-BR" altLang="pt-BR" sz="2400" dirty="0"/>
              <a:t> foi pólipo endometrial (n=14; 5%), seguida de mioma </a:t>
            </a:r>
            <a:r>
              <a:rPr lang="pt-BR" altLang="pt-BR" sz="2400" dirty="0" err="1"/>
              <a:t>sub-mucoso</a:t>
            </a:r>
            <a:r>
              <a:rPr lang="pt-BR" altLang="pt-BR" sz="2400" dirty="0"/>
              <a:t> em 8 casos (32%).</a:t>
            </a:r>
          </a:p>
          <a:p>
            <a:pPr algn="ctr">
              <a:buFont typeface="Arial" panose="020B0604020202020204" pitchFamily="34" charset="0"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pt-BR" altLang="pt-BR" sz="2400" dirty="0"/>
          </a:p>
        </p:txBody>
      </p:sp>
      <p:sp>
        <p:nvSpPr>
          <p:cNvPr id="5" name="Google Shape;113;p16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RESULTADOS E DISCUSSÃO</a:t>
            </a:r>
            <a:endParaRPr sz="3300" b="1" dirty="0">
              <a:solidFill>
                <a:srgbClr val="091F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3636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4">
            <a:extLst>
              <a:ext uri="{FF2B5EF4-FFF2-40B4-BE49-F238E27FC236}">
                <a16:creationId xmlns:a16="http://schemas.microsoft.com/office/drawing/2014/main" id="{BFD7415A-DAE7-BB47-3AF2-6D9C7676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id="{BDC6EF53-C9A6-4171-0031-4BABF0BF01DE}"/>
              </a:ext>
            </a:extLst>
          </p:cNvPr>
          <p:cNvSpPr txBox="1">
            <a:spLocks/>
          </p:cNvSpPr>
          <p:nvPr/>
        </p:nvSpPr>
        <p:spPr bwMode="auto">
          <a:xfrm>
            <a:off x="754063" y="3429000"/>
            <a:ext cx="106838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pt-BR" altLang="pt-BR" sz="2400" dirty="0" smtClean="0"/>
              <a:t>Os </a:t>
            </a:r>
            <a:r>
              <a:rPr lang="pt-BR" altLang="pt-BR" sz="2400" dirty="0"/>
              <a:t>resultados permitem concluir que a </a:t>
            </a:r>
            <a:r>
              <a:rPr lang="pt-BR" altLang="pt-BR" sz="2400" dirty="0" err="1"/>
              <a:t>histeroscopia</a:t>
            </a:r>
            <a:r>
              <a:rPr lang="pt-BR" altLang="pt-BR" sz="2400" dirty="0"/>
              <a:t> é método indispensável na investigação de sangramento uterino anormal no </a:t>
            </a:r>
            <a:r>
              <a:rPr lang="pt-BR" altLang="pt-BR" sz="2400" dirty="0" err="1"/>
              <a:t>menacme</a:t>
            </a:r>
            <a:r>
              <a:rPr lang="pt-BR" altLang="pt-BR" sz="2400" dirty="0"/>
              <a:t>.</a:t>
            </a:r>
          </a:p>
          <a:p>
            <a:pPr algn="ctr">
              <a:buFont typeface="Arial" panose="020B0604020202020204" pitchFamily="34" charset="0"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pt-BR" altLang="pt-BR" sz="2400" dirty="0"/>
          </a:p>
        </p:txBody>
      </p:sp>
      <p:sp>
        <p:nvSpPr>
          <p:cNvPr id="7172" name="CaixaDeTexto 9">
            <a:extLst>
              <a:ext uri="{FF2B5EF4-FFF2-40B4-BE49-F238E27FC236}">
                <a16:creationId xmlns:a16="http://schemas.microsoft.com/office/drawing/2014/main" id="{E2639D5B-F314-6530-59E8-D5D37F9E3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1325563"/>
            <a:ext cx="6202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600" b="1">
                <a:solidFill>
                  <a:srgbClr val="091F44"/>
                </a:solidFill>
                <a:latin typeface="Montserrat" panose="00000500000000000000" pitchFamily="2" charset="0"/>
              </a:rPr>
              <a:t>CONCLUSÃO</a:t>
            </a:r>
            <a:endParaRPr lang="pt-BR" altLang="pt-BR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255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Adriana</cp:lastModifiedBy>
  <cp:revision>16</cp:revision>
  <dcterms:created xsi:type="dcterms:W3CDTF">2023-08-01T17:59:45Z</dcterms:created>
  <dcterms:modified xsi:type="dcterms:W3CDTF">2023-09-01T21:01:25Z</dcterms:modified>
</cp:coreProperties>
</file>