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471"/>
    <a:srgbClr val="D87300"/>
    <a:srgbClr val="FCC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37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1254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3089C-24EB-2B42-87D8-972FF3D68A6F}" type="datetimeFigureOut">
              <a:rPr lang="pt-PT" smtClean="0"/>
              <a:t>19/08/2022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66903-A1A4-9248-A867-4A91E582C5E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276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27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6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52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53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1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7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85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1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8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61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8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115F041-476D-F646-893F-9B6CC28B4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1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C37-7784-EA49-A714-9BC0D4A75422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C82F-81E1-9C47-AF60-9F38B13AF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B1F4DC0-D0E6-9740-BE5E-D6A876C06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7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849DA43-2EFD-9343-B0CA-E9E0F47FED88}"/>
              </a:ext>
            </a:extLst>
          </p:cNvPr>
          <p:cNvSpPr txBox="1"/>
          <p:nvPr/>
        </p:nvSpPr>
        <p:spPr>
          <a:xfrm>
            <a:off x="4734826" y="2351664"/>
            <a:ext cx="386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D87300"/>
                </a:solidFill>
              </a:rPr>
              <a:t> TÍTULO DO TRABALHO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1E4424-EF66-6549-B948-A6D18551B3DA}"/>
              </a:ext>
            </a:extLst>
          </p:cNvPr>
          <p:cNvSpPr txBox="1"/>
          <p:nvPr/>
        </p:nvSpPr>
        <p:spPr>
          <a:xfrm>
            <a:off x="4734826" y="2863774"/>
            <a:ext cx="6672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DOCUMENTAÇÃO ULTRASSONOGRÁFICA DE ALTA FREQUÊNCIA E POWER DOPPLER DO GRANULOMA PIOGÊNICO (HEMANGIOMA CAPILAR LOBULAR).</a:t>
            </a:r>
            <a:endParaRPr lang="pt-PT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DCC8BF5-BB69-6849-8533-6F9CA2D2E30B}"/>
              </a:ext>
            </a:extLst>
          </p:cNvPr>
          <p:cNvSpPr txBox="1"/>
          <p:nvPr/>
        </p:nvSpPr>
        <p:spPr>
          <a:xfrm>
            <a:off x="4883674" y="3856532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D87300"/>
                </a:solidFill>
              </a:rPr>
              <a:t>AUTORES</a:t>
            </a:r>
            <a:endParaRPr lang="pt-BR" dirty="0">
              <a:solidFill>
                <a:srgbClr val="D873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2E3642-118E-F14B-9909-3BC3D71FFC01}"/>
              </a:ext>
            </a:extLst>
          </p:cNvPr>
          <p:cNvSpPr txBox="1"/>
          <p:nvPr/>
        </p:nvSpPr>
        <p:spPr>
          <a:xfrm>
            <a:off x="4734827" y="4415491"/>
            <a:ext cx="694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FERRARI, M.L; RODRIGUES, E.F; LIMA, T.F.M; SIMIÃO, A.L; NETO, A.G; COLPAS, P.T​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1896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7603522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- Clínica</a:t>
            </a:r>
            <a:br>
              <a:rPr lang="pt-BR" sz="3100" b="1" dirty="0" smtClean="0"/>
            </a:b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212725" y="2589294"/>
            <a:ext cx="8016243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75920" indent="-375920" algn="just" defTabSz="338327">
              <a:lnSpc>
                <a:spcPct val="125000"/>
              </a:lnSpc>
              <a:spcBef>
                <a:spcPts val="0"/>
              </a:spcBef>
              <a:buFontTx/>
              <a:buChar char="-"/>
              <a:defRPr sz="2960"/>
            </a:pPr>
            <a:r>
              <a:rPr lang="pt-BR" sz="1800" dirty="0" smtClean="0"/>
              <a:t>Inicia </a:t>
            </a:r>
            <a:r>
              <a:rPr lang="pt-BR" sz="1800" dirty="0"/>
              <a:t>como uma pequena </a:t>
            </a:r>
            <a:r>
              <a:rPr lang="pt-BR" sz="1800" b="1" dirty="0"/>
              <a:t>pápula vermelha</a:t>
            </a:r>
            <a:r>
              <a:rPr lang="pt-BR" sz="1800" dirty="0"/>
              <a:t> —&gt; fase de </a:t>
            </a:r>
            <a:r>
              <a:rPr lang="pt-BR" sz="1800" b="1" dirty="0"/>
              <a:t>crescimento </a:t>
            </a:r>
            <a:r>
              <a:rPr lang="pt-BR" sz="1800" b="1" dirty="0" err="1"/>
              <a:t>exofítico</a:t>
            </a:r>
            <a:r>
              <a:rPr lang="pt-BR" sz="1800" dirty="0"/>
              <a:t> variável, às vezes rápida, ao longo de semanas a meses, eventualmente se estabilizando em </a:t>
            </a:r>
            <a:r>
              <a:rPr lang="pt-BR" sz="1800" dirty="0" smtClean="0"/>
              <a:t>tamanho;</a:t>
            </a:r>
          </a:p>
          <a:p>
            <a:pPr marL="375920" indent="-375920" algn="just" defTabSz="338327">
              <a:lnSpc>
                <a:spcPct val="125000"/>
              </a:lnSpc>
              <a:spcBef>
                <a:spcPts val="0"/>
              </a:spcBef>
              <a:buFontTx/>
              <a:buChar char="-"/>
              <a:defRPr sz="2960"/>
            </a:pPr>
            <a:r>
              <a:rPr lang="pt-BR" sz="1800" dirty="0" smtClean="0"/>
              <a:t>A </a:t>
            </a:r>
            <a:r>
              <a:rPr lang="pt-BR" sz="1800" dirty="0"/>
              <a:t>cor pode variar do vermelho ao marrom-avermelhado ou </a:t>
            </a:r>
            <a:r>
              <a:rPr lang="pt-BR" sz="1800" dirty="0" smtClean="0"/>
              <a:t>roxo;</a:t>
            </a:r>
          </a:p>
          <a:p>
            <a:pPr marL="375920" indent="-375920" algn="just" defTabSz="338327">
              <a:lnSpc>
                <a:spcPct val="125000"/>
              </a:lnSpc>
              <a:spcBef>
                <a:spcPts val="0"/>
              </a:spcBef>
              <a:buFontTx/>
              <a:buChar char="-"/>
              <a:defRPr sz="2960"/>
            </a:pPr>
            <a:r>
              <a:rPr lang="pt-BR" sz="1800" dirty="0" smtClean="0"/>
              <a:t>As </a:t>
            </a:r>
            <a:r>
              <a:rPr lang="pt-BR" sz="1800" dirty="0"/>
              <a:t>lesões são tipicamente </a:t>
            </a:r>
            <a:r>
              <a:rPr lang="pt-BR" sz="1800" b="1" dirty="0" smtClean="0"/>
              <a:t>solitárias</a:t>
            </a:r>
            <a:r>
              <a:rPr lang="pt-BR" sz="1800" dirty="0" smtClean="0"/>
              <a:t>;</a:t>
            </a:r>
          </a:p>
          <a:p>
            <a:pPr marL="375920" indent="-375920" algn="just" defTabSz="338327">
              <a:lnSpc>
                <a:spcPct val="125000"/>
              </a:lnSpc>
              <a:spcBef>
                <a:spcPts val="0"/>
              </a:spcBef>
              <a:buFontTx/>
              <a:buChar char="-"/>
              <a:defRPr sz="2960"/>
            </a:pPr>
            <a:r>
              <a:rPr lang="pt-BR" sz="1800" dirty="0" smtClean="0"/>
              <a:t>A </a:t>
            </a:r>
            <a:r>
              <a:rPr lang="pt-BR" sz="1800" dirty="0"/>
              <a:t>superfície costuma ser friável e a lesão pode mostrar sangramento abundante, mesmo com pequenos traumas.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870856" y="6508975"/>
            <a:ext cx="8592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Sarwal</a:t>
            </a:r>
            <a:r>
              <a:rPr lang="pt-BR" sz="1000" dirty="0"/>
              <a:t> P, </a:t>
            </a:r>
            <a:r>
              <a:rPr lang="pt-BR" sz="1000" dirty="0" err="1"/>
              <a:t>Lapumnuaypol</a:t>
            </a:r>
            <a:r>
              <a:rPr lang="pt-BR" sz="1000" dirty="0"/>
              <a:t> K. </a:t>
            </a:r>
            <a:r>
              <a:rPr lang="pt-BR" sz="1000" dirty="0" err="1"/>
              <a:t>Pyogenic</a:t>
            </a:r>
            <a:r>
              <a:rPr lang="pt-BR" sz="1000" dirty="0"/>
              <a:t> Granuloma. 2020 </a:t>
            </a:r>
            <a:r>
              <a:rPr lang="pt-BR" sz="1000" dirty="0" err="1"/>
              <a:t>Dec</a:t>
            </a:r>
            <a:r>
              <a:rPr lang="pt-BR" sz="1000" dirty="0"/>
              <a:t> 5. In: </a:t>
            </a:r>
            <a:r>
              <a:rPr lang="pt-BR" sz="1000" dirty="0" err="1"/>
              <a:t>StatPearls</a:t>
            </a:r>
            <a:r>
              <a:rPr lang="pt-BR" sz="1000" dirty="0"/>
              <a:t> [Internet]. </a:t>
            </a:r>
            <a:r>
              <a:rPr lang="pt-BR" sz="1000" dirty="0" err="1"/>
              <a:t>Treasure</a:t>
            </a:r>
            <a:r>
              <a:rPr lang="pt-BR" sz="1000" dirty="0"/>
              <a:t> </a:t>
            </a:r>
            <a:r>
              <a:rPr lang="pt-BR" sz="1000" dirty="0" err="1"/>
              <a:t>Island</a:t>
            </a:r>
            <a:r>
              <a:rPr lang="pt-BR" sz="1000" dirty="0"/>
              <a:t> (FL): </a:t>
            </a:r>
            <a:r>
              <a:rPr lang="pt-BR" sz="1000" dirty="0" err="1"/>
              <a:t>StatPearls</a:t>
            </a:r>
            <a:r>
              <a:rPr lang="pt-BR" sz="1000" dirty="0"/>
              <a:t> </a:t>
            </a:r>
            <a:r>
              <a:rPr lang="pt-BR" sz="1000" dirty="0" err="1"/>
              <a:t>Publishing</a:t>
            </a:r>
            <a:r>
              <a:rPr lang="pt-BR" sz="1000" dirty="0"/>
              <a:t>; 2021 Jan–. PMID: 32310537.</a:t>
            </a:r>
            <a:endParaRPr lang="pt-BR" sz="1000" dirty="0"/>
          </a:p>
        </p:txBody>
      </p:sp>
      <p:pic>
        <p:nvPicPr>
          <p:cNvPr id="7" name="IMG_1360.png" descr="IMG_1360.png"/>
          <p:cNvPicPr>
            <a:picLocks noChangeAspect="1"/>
          </p:cNvPicPr>
          <p:nvPr/>
        </p:nvPicPr>
        <p:blipFill>
          <a:blip r:embed="rId3"/>
          <a:srcRect l="9904" t="18236" r="37291" b="21275"/>
          <a:stretch>
            <a:fillRect/>
          </a:stretch>
        </p:blipFill>
        <p:spPr>
          <a:xfrm>
            <a:off x="8477261" y="2314974"/>
            <a:ext cx="3551639" cy="3051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07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7603522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- Diagnóstico</a:t>
            </a:r>
            <a:br>
              <a:rPr lang="pt-BR" sz="3100" b="1" dirty="0" smtClean="0"/>
            </a:b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365125" y="2759111"/>
            <a:ext cx="11269526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2600" indent="-482600" algn="just" defTabSz="434340">
              <a:lnSpc>
                <a:spcPct val="125000"/>
              </a:lnSpc>
              <a:spcBef>
                <a:spcPts val="0"/>
              </a:spcBef>
              <a:buFontTx/>
              <a:buChar char="-"/>
              <a:defRPr sz="3800"/>
            </a:pPr>
            <a:r>
              <a:rPr lang="pt-BR" sz="1800" dirty="0" smtClean="0"/>
              <a:t>Diagnóstico </a:t>
            </a:r>
            <a:r>
              <a:rPr lang="pt-BR" sz="1800" dirty="0"/>
              <a:t>clínico feito com base na </a:t>
            </a:r>
            <a:r>
              <a:rPr lang="pt-BR" sz="1800" b="1" dirty="0"/>
              <a:t>história</a:t>
            </a:r>
            <a:r>
              <a:rPr lang="pt-BR" sz="1800" dirty="0"/>
              <a:t> e nos achados </a:t>
            </a:r>
            <a:r>
              <a:rPr lang="pt-BR" sz="1800" b="1" dirty="0"/>
              <a:t>clínicos</a:t>
            </a:r>
            <a:r>
              <a:rPr lang="pt-BR" sz="1800" dirty="0"/>
              <a:t> </a:t>
            </a:r>
            <a:r>
              <a:rPr lang="pt-BR" sz="1800" dirty="0" smtClean="0"/>
              <a:t>clássicos;</a:t>
            </a:r>
          </a:p>
          <a:p>
            <a:pPr marL="482600" indent="-482600" algn="just" defTabSz="434340">
              <a:lnSpc>
                <a:spcPct val="125000"/>
              </a:lnSpc>
              <a:spcBef>
                <a:spcPts val="0"/>
              </a:spcBef>
              <a:buFontTx/>
              <a:buChar char="-"/>
              <a:defRPr sz="3800"/>
            </a:pPr>
            <a:r>
              <a:rPr lang="pt-BR" sz="1800" dirty="0" smtClean="0"/>
              <a:t>A </a:t>
            </a:r>
            <a:r>
              <a:rPr lang="pt-BR" sz="1800" dirty="0"/>
              <a:t>história deve incluir indagações sobre traumas anteriores, associação com gravidez e uma revisão completa dos </a:t>
            </a:r>
            <a:r>
              <a:rPr lang="pt-BR" sz="1800" dirty="0" smtClean="0"/>
              <a:t>medicamentos;</a:t>
            </a:r>
          </a:p>
          <a:p>
            <a:pPr marL="482600" indent="-482600" algn="just" defTabSz="434340">
              <a:lnSpc>
                <a:spcPct val="125000"/>
              </a:lnSpc>
              <a:spcBef>
                <a:spcPts val="0"/>
              </a:spcBef>
              <a:buFontTx/>
              <a:buChar char="-"/>
              <a:defRPr sz="3800"/>
            </a:pPr>
            <a:r>
              <a:rPr lang="pt-BR" sz="1800" b="1" dirty="0" smtClean="0"/>
              <a:t>DERMATOSCOPIA </a:t>
            </a:r>
            <a:r>
              <a:rPr lang="pt-BR" sz="1800" dirty="0"/>
              <a:t>= pápula homogênea rosa ou vermelha com um "colarinho" branco escamoso (septos fibrosos</a:t>
            </a:r>
            <a:r>
              <a:rPr lang="pt-BR" sz="1800" dirty="0" smtClean="0"/>
              <a:t>);</a:t>
            </a:r>
          </a:p>
          <a:p>
            <a:pPr marL="482600" indent="-482600" algn="just" defTabSz="434340">
              <a:lnSpc>
                <a:spcPct val="125000"/>
              </a:lnSpc>
              <a:spcBef>
                <a:spcPts val="0"/>
              </a:spcBef>
              <a:buFontTx/>
              <a:buChar char="-"/>
              <a:defRPr sz="3800"/>
            </a:pPr>
            <a:r>
              <a:rPr lang="pt-BR" sz="1800" dirty="0" smtClean="0"/>
              <a:t>Se </a:t>
            </a:r>
            <a:r>
              <a:rPr lang="pt-BR" sz="1800" dirty="0"/>
              <a:t>o diagnóstico não puder ser obtido com base na clínica, um exame </a:t>
            </a:r>
            <a:r>
              <a:rPr lang="pt-BR" sz="1800" b="1" dirty="0"/>
              <a:t>histológico</a:t>
            </a:r>
            <a:r>
              <a:rPr lang="pt-BR" sz="1800" dirty="0"/>
              <a:t> é necessário.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870856" y="6508975"/>
            <a:ext cx="8592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Sarwal</a:t>
            </a:r>
            <a:r>
              <a:rPr lang="pt-BR" sz="1000" dirty="0"/>
              <a:t> P, </a:t>
            </a:r>
            <a:r>
              <a:rPr lang="pt-BR" sz="1000" dirty="0" err="1"/>
              <a:t>Lapumnuaypol</a:t>
            </a:r>
            <a:r>
              <a:rPr lang="pt-BR" sz="1000" dirty="0"/>
              <a:t> K. </a:t>
            </a:r>
            <a:r>
              <a:rPr lang="pt-BR" sz="1000" dirty="0" err="1"/>
              <a:t>Pyogenic</a:t>
            </a:r>
            <a:r>
              <a:rPr lang="pt-BR" sz="1000" dirty="0"/>
              <a:t> Granuloma. 2020 </a:t>
            </a:r>
            <a:r>
              <a:rPr lang="pt-BR" sz="1000" dirty="0" err="1"/>
              <a:t>Dec</a:t>
            </a:r>
            <a:r>
              <a:rPr lang="pt-BR" sz="1000" dirty="0"/>
              <a:t> 5. In: </a:t>
            </a:r>
            <a:r>
              <a:rPr lang="pt-BR" sz="1000" dirty="0" err="1"/>
              <a:t>StatPearls</a:t>
            </a:r>
            <a:r>
              <a:rPr lang="pt-BR" sz="1000" dirty="0"/>
              <a:t> [Internet]. </a:t>
            </a:r>
            <a:r>
              <a:rPr lang="pt-BR" sz="1000" dirty="0" err="1"/>
              <a:t>Treasure</a:t>
            </a:r>
            <a:r>
              <a:rPr lang="pt-BR" sz="1000" dirty="0"/>
              <a:t> </a:t>
            </a:r>
            <a:r>
              <a:rPr lang="pt-BR" sz="1000" dirty="0" err="1"/>
              <a:t>Island</a:t>
            </a:r>
            <a:r>
              <a:rPr lang="pt-BR" sz="1000" dirty="0"/>
              <a:t> (FL): </a:t>
            </a:r>
            <a:r>
              <a:rPr lang="pt-BR" sz="1000" dirty="0" err="1"/>
              <a:t>StatPearls</a:t>
            </a:r>
            <a:r>
              <a:rPr lang="pt-BR" sz="1000" dirty="0"/>
              <a:t> </a:t>
            </a:r>
            <a:r>
              <a:rPr lang="pt-BR" sz="1000" dirty="0" err="1"/>
              <a:t>Publishing</a:t>
            </a:r>
            <a:r>
              <a:rPr lang="pt-BR" sz="1000" dirty="0"/>
              <a:t>; 2021 Jan–. PMID: 32310537.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1862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7603522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- Histologia</a:t>
            </a:r>
            <a:br>
              <a:rPr lang="pt-BR" sz="3100" b="1" dirty="0" smtClean="0"/>
            </a:b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365125" y="2759111"/>
            <a:ext cx="6923949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pt-BR" sz="1800" dirty="0" smtClean="0"/>
              <a:t>Agregados </a:t>
            </a:r>
            <a:r>
              <a:rPr lang="pt-BR" sz="1800" dirty="0"/>
              <a:t>lobulares de vasos capilares, com cada lóbulo contendo um </a:t>
            </a:r>
            <a:r>
              <a:rPr lang="pt-BR" sz="1800" b="1" dirty="0"/>
              <a:t>vaso alimentador </a:t>
            </a:r>
            <a:r>
              <a:rPr lang="pt-BR" sz="1800" b="1" dirty="0" smtClean="0"/>
              <a:t>central</a:t>
            </a:r>
            <a:r>
              <a:rPr lang="pt-BR" sz="1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pt-BR" sz="1800" dirty="0" smtClean="0"/>
              <a:t>Estes </a:t>
            </a:r>
            <a:r>
              <a:rPr lang="pt-BR" sz="1800" dirty="0"/>
              <a:t>se desenvolvem em tecido de granulação altamente vascular, com os lóbulos ou tufos de </a:t>
            </a:r>
            <a:r>
              <a:rPr lang="pt-BR" sz="1800" b="1" dirty="0"/>
              <a:t>capilares</a:t>
            </a:r>
            <a:r>
              <a:rPr lang="pt-BR" sz="1800" dirty="0"/>
              <a:t> de paredes finas embutidos em um estroma fibroso frouxo, com fibroblastos espalhados e um infiltrado inflamatório.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517525" y="6351893"/>
            <a:ext cx="7656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Loftus</a:t>
            </a:r>
            <a:r>
              <a:rPr lang="pt-BR" sz="1000" dirty="0"/>
              <a:t> WK, </a:t>
            </a:r>
            <a:r>
              <a:rPr lang="pt-BR" sz="1000" dirty="0" err="1"/>
              <a:t>Spurrier</a:t>
            </a:r>
            <a:r>
              <a:rPr lang="pt-BR" sz="1000" dirty="0"/>
              <a:t> AJ, </a:t>
            </a:r>
            <a:r>
              <a:rPr lang="pt-BR" sz="1000" dirty="0" err="1"/>
              <a:t>Voyvodic</a:t>
            </a:r>
            <a:r>
              <a:rPr lang="pt-BR" sz="1000" dirty="0"/>
              <a:t> F, </a:t>
            </a:r>
            <a:r>
              <a:rPr lang="pt-BR" sz="1000" dirty="0" err="1"/>
              <a:t>Neuhaus</a:t>
            </a:r>
            <a:r>
              <a:rPr lang="pt-BR" sz="1000" dirty="0"/>
              <a:t> SJ, James CL. </a:t>
            </a:r>
            <a:r>
              <a:rPr lang="pt-BR" sz="1000" dirty="0" err="1"/>
              <a:t>Intravenous</a:t>
            </a:r>
            <a:r>
              <a:rPr lang="pt-BR" sz="1000" dirty="0"/>
              <a:t> lobular </a:t>
            </a:r>
            <a:r>
              <a:rPr lang="pt-BR" sz="1000" dirty="0" err="1"/>
              <a:t>capillary</a:t>
            </a:r>
            <a:r>
              <a:rPr lang="pt-BR" sz="1000" dirty="0"/>
              <a:t> </a:t>
            </a:r>
            <a:r>
              <a:rPr lang="pt-BR" sz="1000" dirty="0" err="1"/>
              <a:t>haemangioma</a:t>
            </a:r>
            <a:r>
              <a:rPr lang="pt-BR" sz="1000" dirty="0"/>
              <a:t> (</a:t>
            </a:r>
            <a:r>
              <a:rPr lang="pt-BR" sz="1000" dirty="0" err="1"/>
              <a:t>pyogenic</a:t>
            </a:r>
            <a:r>
              <a:rPr lang="pt-BR" sz="1000" dirty="0"/>
              <a:t> granuloma): A case </a:t>
            </a:r>
            <a:r>
              <a:rPr lang="pt-BR" sz="1000" dirty="0" err="1"/>
              <a:t>report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a </a:t>
            </a:r>
            <a:r>
              <a:rPr lang="pt-BR" sz="1000" dirty="0" err="1"/>
              <a:t>review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imaging</a:t>
            </a:r>
            <a:r>
              <a:rPr lang="pt-BR" sz="1000" dirty="0"/>
              <a:t> </a:t>
            </a:r>
            <a:r>
              <a:rPr lang="pt-BR" sz="1000" dirty="0" err="1"/>
              <a:t>findings</a:t>
            </a:r>
            <a:r>
              <a:rPr lang="pt-BR" sz="1000" dirty="0"/>
              <a:t> as </a:t>
            </a:r>
            <a:r>
              <a:rPr lang="pt-BR" sz="1000" dirty="0" err="1"/>
              <a:t>reported</a:t>
            </a:r>
            <a:r>
              <a:rPr lang="pt-BR" sz="1000" dirty="0"/>
              <a:t> in </a:t>
            </a:r>
            <a:r>
              <a:rPr lang="pt-BR" sz="1000" dirty="0" err="1"/>
              <a:t>the</a:t>
            </a:r>
            <a:r>
              <a:rPr lang="pt-BR" sz="1000" dirty="0"/>
              <a:t> </a:t>
            </a:r>
            <a:r>
              <a:rPr lang="pt-BR" sz="1000" dirty="0" err="1"/>
              <a:t>literature</a:t>
            </a:r>
            <a:r>
              <a:rPr lang="pt-BR" sz="1000" dirty="0"/>
              <a:t>. J </a:t>
            </a:r>
            <a:r>
              <a:rPr lang="pt-BR" sz="1000" dirty="0" err="1"/>
              <a:t>Med</a:t>
            </a:r>
            <a:r>
              <a:rPr lang="pt-BR" sz="1000" dirty="0"/>
              <a:t> </a:t>
            </a:r>
            <a:r>
              <a:rPr lang="pt-BR" sz="1000" dirty="0" err="1"/>
              <a:t>Imaging</a:t>
            </a:r>
            <a:r>
              <a:rPr lang="pt-BR" sz="1000" dirty="0"/>
              <a:t> </a:t>
            </a:r>
            <a:r>
              <a:rPr lang="pt-BR" sz="1000" dirty="0" err="1"/>
              <a:t>Radiat</a:t>
            </a:r>
            <a:r>
              <a:rPr lang="pt-BR" sz="1000" dirty="0"/>
              <a:t> </a:t>
            </a:r>
            <a:r>
              <a:rPr lang="pt-BR" sz="1000" dirty="0" err="1"/>
              <a:t>Oncol</a:t>
            </a:r>
            <a:r>
              <a:rPr lang="pt-BR" sz="1000" dirty="0"/>
              <a:t>. 2018</a:t>
            </a:r>
            <a:endParaRPr lang="pt-BR" sz="1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371" y="1986951"/>
            <a:ext cx="3773096" cy="36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8" y="1447701"/>
            <a:ext cx="11580437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– Ultrassom Dermatológico de Alta Frequência</a:t>
            </a:r>
            <a:br>
              <a:rPr lang="pt-BR" sz="3100" b="1" dirty="0" smtClean="0"/>
            </a:b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575744" y="2300123"/>
            <a:ext cx="11217275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pt-BR" sz="1800" dirty="0" smtClean="0"/>
              <a:t>Em </a:t>
            </a:r>
            <a:r>
              <a:rPr lang="pt-BR" sz="1800" dirty="0"/>
              <a:t>alguns casos, o USAF pode auxiliar no diagnóstico além de programar a melhor </a:t>
            </a:r>
            <a:r>
              <a:rPr lang="pt-BR" sz="1800" dirty="0" smtClean="0"/>
              <a:t>terapêutica;</a:t>
            </a:r>
          </a:p>
          <a:p>
            <a:pPr marL="285750" indent="-285750" algn="just">
              <a:buFontTx/>
              <a:buChar char="-"/>
            </a:pPr>
            <a:r>
              <a:rPr lang="pt-BR" sz="1800" dirty="0" smtClean="0"/>
              <a:t>Os </a:t>
            </a:r>
            <a:r>
              <a:rPr lang="pt-BR" sz="1800" dirty="0"/>
              <a:t>achados típicos são de massa bem delimitada, </a:t>
            </a:r>
            <a:r>
              <a:rPr lang="pt-BR" sz="1800" dirty="0" err="1"/>
              <a:t>hipoecogênica</a:t>
            </a:r>
            <a:r>
              <a:rPr lang="pt-BR" sz="1800" dirty="0"/>
              <a:t>, altamente vascularizada.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517525" y="6351893"/>
            <a:ext cx="7656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Loftus</a:t>
            </a:r>
            <a:r>
              <a:rPr lang="pt-BR" sz="1000" dirty="0"/>
              <a:t> WK, </a:t>
            </a:r>
            <a:r>
              <a:rPr lang="pt-BR" sz="1000" dirty="0" err="1"/>
              <a:t>Spurrier</a:t>
            </a:r>
            <a:r>
              <a:rPr lang="pt-BR" sz="1000" dirty="0"/>
              <a:t> AJ, </a:t>
            </a:r>
            <a:r>
              <a:rPr lang="pt-BR" sz="1000" dirty="0" err="1"/>
              <a:t>Voyvodic</a:t>
            </a:r>
            <a:r>
              <a:rPr lang="pt-BR" sz="1000" dirty="0"/>
              <a:t> F, </a:t>
            </a:r>
            <a:r>
              <a:rPr lang="pt-BR" sz="1000" dirty="0" err="1"/>
              <a:t>Neuhaus</a:t>
            </a:r>
            <a:r>
              <a:rPr lang="pt-BR" sz="1000" dirty="0"/>
              <a:t> SJ, James CL. </a:t>
            </a:r>
            <a:r>
              <a:rPr lang="pt-BR" sz="1000" dirty="0" err="1"/>
              <a:t>Intravenous</a:t>
            </a:r>
            <a:r>
              <a:rPr lang="pt-BR" sz="1000" dirty="0"/>
              <a:t> lobular </a:t>
            </a:r>
            <a:r>
              <a:rPr lang="pt-BR" sz="1000" dirty="0" err="1"/>
              <a:t>capillary</a:t>
            </a:r>
            <a:r>
              <a:rPr lang="pt-BR" sz="1000" dirty="0"/>
              <a:t> </a:t>
            </a:r>
            <a:r>
              <a:rPr lang="pt-BR" sz="1000" dirty="0" err="1"/>
              <a:t>haemangioma</a:t>
            </a:r>
            <a:r>
              <a:rPr lang="pt-BR" sz="1000" dirty="0"/>
              <a:t> (</a:t>
            </a:r>
            <a:r>
              <a:rPr lang="pt-BR" sz="1000" dirty="0" err="1"/>
              <a:t>pyogenic</a:t>
            </a:r>
            <a:r>
              <a:rPr lang="pt-BR" sz="1000" dirty="0"/>
              <a:t> granuloma): A case </a:t>
            </a:r>
            <a:r>
              <a:rPr lang="pt-BR" sz="1000" dirty="0" err="1"/>
              <a:t>report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a </a:t>
            </a:r>
            <a:r>
              <a:rPr lang="pt-BR" sz="1000" dirty="0" err="1"/>
              <a:t>review</a:t>
            </a:r>
            <a:r>
              <a:rPr lang="pt-BR" sz="1000" dirty="0"/>
              <a:t> </a:t>
            </a:r>
            <a:r>
              <a:rPr lang="pt-BR" sz="1000" dirty="0" err="1"/>
              <a:t>of</a:t>
            </a:r>
            <a:r>
              <a:rPr lang="pt-BR" sz="1000" dirty="0"/>
              <a:t> </a:t>
            </a:r>
            <a:r>
              <a:rPr lang="pt-BR" sz="1000" dirty="0" err="1"/>
              <a:t>imaging</a:t>
            </a:r>
            <a:r>
              <a:rPr lang="pt-BR" sz="1000" dirty="0"/>
              <a:t> </a:t>
            </a:r>
            <a:r>
              <a:rPr lang="pt-BR" sz="1000" dirty="0" err="1"/>
              <a:t>findings</a:t>
            </a:r>
            <a:r>
              <a:rPr lang="pt-BR" sz="1000" dirty="0"/>
              <a:t> as </a:t>
            </a:r>
            <a:r>
              <a:rPr lang="pt-BR" sz="1000" dirty="0" err="1"/>
              <a:t>reported</a:t>
            </a:r>
            <a:r>
              <a:rPr lang="pt-BR" sz="1000" dirty="0"/>
              <a:t> in </a:t>
            </a:r>
            <a:r>
              <a:rPr lang="pt-BR" sz="1000" dirty="0" err="1"/>
              <a:t>the</a:t>
            </a:r>
            <a:r>
              <a:rPr lang="pt-BR" sz="1000" dirty="0"/>
              <a:t> </a:t>
            </a:r>
            <a:r>
              <a:rPr lang="pt-BR" sz="1000" dirty="0" err="1"/>
              <a:t>literature</a:t>
            </a:r>
            <a:r>
              <a:rPr lang="pt-BR" sz="1000" dirty="0"/>
              <a:t>. J </a:t>
            </a:r>
            <a:r>
              <a:rPr lang="pt-BR" sz="1000" dirty="0" err="1"/>
              <a:t>Med</a:t>
            </a:r>
            <a:r>
              <a:rPr lang="pt-BR" sz="1000" dirty="0"/>
              <a:t> </a:t>
            </a:r>
            <a:r>
              <a:rPr lang="pt-BR" sz="1000" dirty="0" err="1"/>
              <a:t>Imaging</a:t>
            </a:r>
            <a:r>
              <a:rPr lang="pt-BR" sz="1000" dirty="0"/>
              <a:t> </a:t>
            </a:r>
            <a:r>
              <a:rPr lang="pt-BR" sz="1000" dirty="0" err="1"/>
              <a:t>Radiat</a:t>
            </a:r>
            <a:r>
              <a:rPr lang="pt-BR" sz="1000" dirty="0"/>
              <a:t> </a:t>
            </a:r>
            <a:r>
              <a:rPr lang="pt-BR" sz="1000" dirty="0" err="1"/>
              <a:t>Oncol</a:t>
            </a:r>
            <a:r>
              <a:rPr lang="pt-BR" sz="1000" dirty="0"/>
              <a:t>. 2018</a:t>
            </a:r>
            <a:endParaRPr lang="pt-BR" sz="1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286328" y="3010070"/>
            <a:ext cx="4301672" cy="32311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813261" y="3010070"/>
            <a:ext cx="4294320" cy="32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8" y="1447701"/>
            <a:ext cx="11580437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– Tratamento</a:t>
            </a: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575744" y="2300123"/>
            <a:ext cx="11217275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Diferentes </a:t>
            </a:r>
            <a:r>
              <a:rPr lang="pt-BR" sz="1800" dirty="0"/>
              <a:t>tratamentos têm graus variáveis ​​de sucesso e taxas variáveis ​​de </a:t>
            </a:r>
            <a:r>
              <a:rPr lang="pt-BR" sz="1800" dirty="0" smtClean="0"/>
              <a:t>recorrência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Independentemente </a:t>
            </a:r>
            <a:r>
              <a:rPr lang="pt-BR" sz="1800" dirty="0"/>
              <a:t>do tratamento, o paciente deve ser orientado sobre o</a:t>
            </a:r>
            <a:r>
              <a:rPr lang="pt-BR" sz="1800" b="1" dirty="0"/>
              <a:t> risco de </a:t>
            </a:r>
            <a:r>
              <a:rPr lang="pt-BR" sz="1800" b="1" dirty="0" smtClean="0"/>
              <a:t>recorrência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Em </a:t>
            </a:r>
            <a:r>
              <a:rPr lang="pt-BR" sz="1800" dirty="0"/>
              <a:t>áreas não visíveis, a </a:t>
            </a:r>
            <a:r>
              <a:rPr lang="pt-BR" sz="1800" b="1" dirty="0"/>
              <a:t>excisão completa </a:t>
            </a:r>
            <a:r>
              <a:rPr lang="pt-BR" sz="1800" dirty="0"/>
              <a:t>é o método preferido de remoção da lesão (taxas mais baixas de recorrência</a:t>
            </a:r>
            <a:r>
              <a:rPr lang="pt-BR" sz="1800" dirty="0" smtClean="0"/>
              <a:t>);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Excisão </a:t>
            </a:r>
            <a:r>
              <a:rPr lang="pt-BR" sz="1800" dirty="0"/>
              <a:t>por </a:t>
            </a:r>
            <a:r>
              <a:rPr lang="pt-BR" sz="1800" b="1" dirty="0" err="1"/>
              <a:t>shaving</a:t>
            </a:r>
            <a:r>
              <a:rPr lang="pt-BR" sz="1800" dirty="0"/>
              <a:t> ou </a:t>
            </a:r>
            <a:r>
              <a:rPr lang="pt-BR" sz="1800" b="1" dirty="0"/>
              <a:t>curetagem</a:t>
            </a:r>
            <a:r>
              <a:rPr lang="pt-BR" sz="1800" dirty="0"/>
              <a:t> seguida de </a:t>
            </a:r>
            <a:r>
              <a:rPr lang="pt-BR" sz="1800" b="1" dirty="0" err="1"/>
              <a:t>eletrocauterização</a:t>
            </a:r>
            <a:r>
              <a:rPr lang="pt-BR" sz="1800" dirty="0"/>
              <a:t> podem ser usadas para áreas estéticas, mas a recorrência é mais comum com essas </a:t>
            </a:r>
            <a:r>
              <a:rPr lang="pt-BR" sz="1800" dirty="0" smtClean="0"/>
              <a:t>modalidades;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Outras </a:t>
            </a:r>
            <a:r>
              <a:rPr lang="pt-BR" sz="1800" dirty="0"/>
              <a:t>modalidades incluem vias não cirúrgicas, como </a:t>
            </a:r>
            <a:r>
              <a:rPr lang="pt-BR" sz="1800" b="1" dirty="0" err="1"/>
              <a:t>crioterapia</a:t>
            </a:r>
            <a:r>
              <a:rPr lang="pt-BR" sz="1800" dirty="0"/>
              <a:t>, </a:t>
            </a:r>
            <a:r>
              <a:rPr lang="pt-BR" sz="1800" b="1" dirty="0" err="1"/>
              <a:t>eletrocauterização</a:t>
            </a:r>
            <a:r>
              <a:rPr lang="pt-BR" sz="1800" dirty="0"/>
              <a:t> ou </a:t>
            </a:r>
            <a:r>
              <a:rPr lang="pt-BR" sz="1800" b="1" dirty="0"/>
              <a:t>cautério químico com nitrato de prata sem excisão </a:t>
            </a:r>
            <a:r>
              <a:rPr lang="pt-BR" sz="1800" dirty="0"/>
              <a:t>e terapia a </a:t>
            </a:r>
            <a:r>
              <a:rPr lang="pt-BR" sz="1800" b="1" dirty="0"/>
              <a:t>laser</a:t>
            </a:r>
            <a:r>
              <a:rPr lang="pt-BR" sz="1800" dirty="0"/>
              <a:t> (lasers de CO2 e laser </a:t>
            </a:r>
            <a:r>
              <a:rPr lang="pt-BR" sz="1800" dirty="0" err="1"/>
              <a:t>Nd</a:t>
            </a:r>
            <a:r>
              <a:rPr lang="pt-BR" sz="1800" dirty="0"/>
              <a:t>: YAG de pulso longo de 1.064 </a:t>
            </a:r>
            <a:r>
              <a:rPr lang="pt-BR" sz="1800" dirty="0" err="1"/>
              <a:t>nm</a:t>
            </a:r>
            <a:r>
              <a:rPr lang="pt-BR" sz="1800" dirty="0"/>
              <a:t> isoladamente ou combinado com intervenção cirúrgica).</a:t>
            </a:r>
            <a:endParaRPr lang="pt-BR" sz="1800" dirty="0"/>
          </a:p>
        </p:txBody>
      </p:sp>
      <p:sp>
        <p:nvSpPr>
          <p:cNvPr id="13" name="Retângulo 12"/>
          <p:cNvSpPr/>
          <p:nvPr/>
        </p:nvSpPr>
        <p:spPr>
          <a:xfrm>
            <a:off x="870856" y="6508975"/>
            <a:ext cx="8592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Sarwal</a:t>
            </a:r>
            <a:r>
              <a:rPr lang="pt-BR" sz="1000" dirty="0"/>
              <a:t> P, </a:t>
            </a:r>
            <a:r>
              <a:rPr lang="pt-BR" sz="1000" dirty="0" err="1"/>
              <a:t>Lapumnuaypol</a:t>
            </a:r>
            <a:r>
              <a:rPr lang="pt-BR" sz="1000" dirty="0"/>
              <a:t> K. </a:t>
            </a:r>
            <a:r>
              <a:rPr lang="pt-BR" sz="1000" dirty="0" err="1"/>
              <a:t>Pyogenic</a:t>
            </a:r>
            <a:r>
              <a:rPr lang="pt-BR" sz="1000" dirty="0"/>
              <a:t> Granuloma. 2020 </a:t>
            </a:r>
            <a:r>
              <a:rPr lang="pt-BR" sz="1000" dirty="0" err="1"/>
              <a:t>Dec</a:t>
            </a:r>
            <a:r>
              <a:rPr lang="pt-BR" sz="1000" dirty="0"/>
              <a:t> 5. In: </a:t>
            </a:r>
            <a:r>
              <a:rPr lang="pt-BR" sz="1000" dirty="0" err="1"/>
              <a:t>StatPearls</a:t>
            </a:r>
            <a:r>
              <a:rPr lang="pt-BR" sz="1000" dirty="0"/>
              <a:t> [Internet]. </a:t>
            </a:r>
            <a:r>
              <a:rPr lang="pt-BR" sz="1000" dirty="0" err="1"/>
              <a:t>Treasure</a:t>
            </a:r>
            <a:r>
              <a:rPr lang="pt-BR" sz="1000" dirty="0"/>
              <a:t> </a:t>
            </a:r>
            <a:r>
              <a:rPr lang="pt-BR" sz="1000" dirty="0" err="1"/>
              <a:t>Island</a:t>
            </a:r>
            <a:r>
              <a:rPr lang="pt-BR" sz="1000" dirty="0"/>
              <a:t> (FL): </a:t>
            </a:r>
            <a:r>
              <a:rPr lang="pt-BR" sz="1000" dirty="0" err="1"/>
              <a:t>StatPearls</a:t>
            </a:r>
            <a:r>
              <a:rPr lang="pt-BR" sz="1000" dirty="0"/>
              <a:t> </a:t>
            </a:r>
            <a:r>
              <a:rPr lang="pt-BR" sz="1000" dirty="0" err="1"/>
              <a:t>Publishing</a:t>
            </a:r>
            <a:r>
              <a:rPr lang="pt-BR" sz="1000" dirty="0"/>
              <a:t>; 2021 Jan–. PMID: 32310537.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1865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8" y="1447701"/>
            <a:ext cx="11580437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Considerações finais</a:t>
            </a: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1195837" y="2401720"/>
            <a:ext cx="9976458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Demonstra-se </a:t>
            </a:r>
            <a:r>
              <a:rPr lang="pt-BR" sz="1800" dirty="0"/>
              <a:t>caso de nodulação vascular de apresentação pós </a:t>
            </a:r>
            <a:r>
              <a:rPr lang="pt-BR" sz="1800" dirty="0" smtClean="0"/>
              <a:t>traumática;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Avaliações </a:t>
            </a:r>
            <a:r>
              <a:rPr lang="pt-BR" sz="1800" dirty="0"/>
              <a:t>clínica e ultrassonográfica evidenciaram o diagnóstico de granuloma </a:t>
            </a:r>
            <a:r>
              <a:rPr lang="pt-BR" sz="1800" dirty="0" err="1"/>
              <a:t>piogênico</a:t>
            </a:r>
            <a:r>
              <a:rPr lang="pt-BR" sz="1800" dirty="0"/>
              <a:t> (</a:t>
            </a:r>
            <a:r>
              <a:rPr lang="pt-BR" sz="1800" dirty="0" err="1"/>
              <a:t>hemangioma</a:t>
            </a:r>
            <a:r>
              <a:rPr lang="pt-BR" sz="1800" dirty="0"/>
              <a:t> capilar lobular</a:t>
            </a:r>
            <a:r>
              <a:rPr lang="pt-BR" sz="1800" dirty="0" smtClean="0"/>
              <a:t>);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A </a:t>
            </a:r>
            <a:r>
              <a:rPr lang="pt-BR" sz="1800" dirty="0"/>
              <a:t>programação cirúrgica de </a:t>
            </a:r>
            <a:r>
              <a:rPr lang="pt-BR" sz="1800" dirty="0" err="1"/>
              <a:t>shaving</a:t>
            </a:r>
            <a:r>
              <a:rPr lang="pt-BR" sz="1800" dirty="0"/>
              <a:t> com eletrocoagulação da base foi o tratamento proposto ao </a:t>
            </a:r>
            <a:r>
              <a:rPr lang="pt-BR" sz="1800" dirty="0" smtClean="0"/>
              <a:t>caso;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A </a:t>
            </a:r>
            <a:r>
              <a:rPr lang="pt-BR" sz="1800" dirty="0"/>
              <a:t>delimitação cirúrgica e a identificação de estruturas ao </a:t>
            </a:r>
            <a:r>
              <a:rPr lang="pt-BR" sz="1800" dirty="0" smtClean="0"/>
              <a:t>Ultrassom de Alta Frequência </a:t>
            </a:r>
            <a:r>
              <a:rPr lang="pt-BR" sz="1800" dirty="0"/>
              <a:t>facilitaram a técnica da abordagem utilizada.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304800" y="5178152"/>
            <a:ext cx="9252857" cy="1545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BR" sz="1400" b="1" dirty="0" smtClean="0">
                <a:latin typeface="+mj-lt"/>
                <a:ea typeface="Times New Roman" panose="02020603050405020304" pitchFamily="18" charset="0"/>
              </a:rPr>
              <a:t>Referências Bibliográficas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000" dirty="0" err="1" smtClean="0">
                <a:latin typeface="+mj-lt"/>
                <a:ea typeface="Times New Roman" panose="02020603050405020304" pitchFamily="18" charset="0"/>
              </a:rPr>
              <a:t>Sarwal</a:t>
            </a:r>
            <a:r>
              <a:rPr lang="pt-BR" sz="10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P,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Lapumnuaypol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K.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Pyogenic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Granuloma. 2020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Dec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5. In: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StatPearls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[Internet].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Treasure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Island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(FL):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StatPearls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Publishing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; 2021 Jan–. PMID: 32310537.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Cantisani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V, Del Vecchio A,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Fioravanti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E, Romeo U, D'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Ambrosio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F. Color-Doppler US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features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of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a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pyogenic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granuloma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of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the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upper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dorsum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tongue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. J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Ultrasound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. 2014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Aug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5;19(1):67-70.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doi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: 10.1007/s40477-014-0121-6. PMID: 26941877.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Loftus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WK,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Spurrier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AJ,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Voyvodic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F,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Neuhaus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SJ, James CL.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Intravenous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lobular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capillary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haemangioma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(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pyogenic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granuloma): A case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report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and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a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review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of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imaging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findings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as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reported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in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the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literature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. J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Med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Imaging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Radiat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Oncol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. 2018 Apr;62(2):217-223.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doi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: 10.1111/1754-9485.12650.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Epub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2017 </a:t>
            </a:r>
            <a:r>
              <a:rPr lang="pt-BR" sz="1000" dirty="0" err="1">
                <a:latin typeface="+mj-lt"/>
                <a:ea typeface="Times New Roman" panose="02020603050405020304" pitchFamily="18" charset="0"/>
              </a:rPr>
              <a:t>Sep</a:t>
            </a:r>
            <a:r>
              <a:rPr lang="pt-BR" sz="1000" dirty="0">
                <a:latin typeface="+mj-lt"/>
                <a:ea typeface="Times New Roman" panose="02020603050405020304" pitchFamily="18" charset="0"/>
              </a:rPr>
              <a:t> 1. PMID: 28861947.</a:t>
            </a:r>
          </a:p>
        </p:txBody>
      </p:sp>
    </p:spTree>
    <p:extLst>
      <p:ext uri="{BB962C8B-B14F-4D97-AF65-F5344CB8AC3E}">
        <p14:creationId xmlns:p14="http://schemas.microsoft.com/office/powerpoint/2010/main" val="11288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11562490" cy="1164871"/>
          </a:xfrm>
        </p:spPr>
        <p:txBody>
          <a:bodyPr>
            <a:normAutofit fontScale="90000"/>
          </a:bodyPr>
          <a:lstStyle/>
          <a:p>
            <a:pPr fontAlgn="base"/>
            <a:r>
              <a:rPr lang="pt-BR" sz="3100" b="1" dirty="0" smtClean="0"/>
              <a:t>RELATO DE CASO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/>
              <a:t/>
            </a:r>
            <a:br>
              <a:rPr lang="pt-BR" sz="2000" b="1" dirty="0"/>
            </a:br>
            <a:r>
              <a:rPr lang="pt-BR" sz="2000" b="1" dirty="0" smtClean="0"/>
              <a:t>- Homem</a:t>
            </a:r>
            <a:r>
              <a:rPr lang="pt-BR" sz="2000" b="1" dirty="0"/>
              <a:t>, 83 anos;</a:t>
            </a:r>
            <a:r>
              <a:rPr lang="en-US" sz="2000" dirty="0"/>
              <a:t>​</a:t>
            </a:r>
            <a:br>
              <a:rPr lang="en-US" sz="2000" dirty="0"/>
            </a:br>
            <a:r>
              <a:rPr lang="en-US" sz="2000" dirty="0" smtClean="0"/>
              <a:t>- </a:t>
            </a:r>
            <a:r>
              <a:rPr lang="pt-BR" sz="2000" b="1" dirty="0" smtClean="0"/>
              <a:t>Submetido </a:t>
            </a:r>
            <a:r>
              <a:rPr lang="pt-BR" sz="2000" b="1" dirty="0"/>
              <a:t>a exérese de carcinoma </a:t>
            </a:r>
            <a:r>
              <a:rPr lang="pt-BR" sz="2000" b="1" dirty="0" err="1"/>
              <a:t>espinocelular</a:t>
            </a:r>
            <a:r>
              <a:rPr lang="pt-BR" sz="2000" b="1" dirty="0"/>
              <a:t> bem diferenciado, na ponta nasal;</a:t>
            </a:r>
            <a:r>
              <a:rPr lang="en-US" sz="2000" dirty="0"/>
              <a:t>​</a:t>
            </a:r>
            <a:br>
              <a:rPr lang="en-US" sz="2000" dirty="0"/>
            </a:br>
            <a:r>
              <a:rPr lang="en-US" sz="2000" dirty="0" smtClean="0"/>
              <a:t>- </a:t>
            </a:r>
            <a:r>
              <a:rPr lang="pt-BR" sz="2000" b="1" dirty="0" smtClean="0"/>
              <a:t>Após </a:t>
            </a:r>
            <a:r>
              <a:rPr lang="pt-BR" sz="2000" b="1" dirty="0"/>
              <a:t>5 meses do procedimento, houve crescimento de nodulação </a:t>
            </a:r>
            <a:r>
              <a:rPr lang="pt-BR" sz="2000" b="1" dirty="0" err="1"/>
              <a:t>exofítica</a:t>
            </a:r>
            <a:r>
              <a:rPr lang="pt-BR" sz="2000" b="1" dirty="0"/>
              <a:t> e pulsátil no local da cicatriz.</a:t>
            </a:r>
            <a:endParaRPr lang="en-US" sz="20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" name="IMG_1334.png" descr="IMG_1334.png"/>
          <p:cNvPicPr>
            <a:picLocks noChangeAspect="1"/>
          </p:cNvPicPr>
          <p:nvPr/>
        </p:nvPicPr>
        <p:blipFill>
          <a:blip r:embed="rId3"/>
          <a:srcRect l="23817" t="3459" r="23267" b="3459"/>
          <a:stretch>
            <a:fillRect/>
          </a:stretch>
        </p:blipFill>
        <p:spPr>
          <a:xfrm>
            <a:off x="2859249" y="3072574"/>
            <a:ext cx="2783438" cy="3672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G_1335.png" descr="IMG_1335.png"/>
          <p:cNvPicPr>
            <a:picLocks noChangeAspect="1"/>
          </p:cNvPicPr>
          <p:nvPr/>
        </p:nvPicPr>
        <p:blipFill>
          <a:blip r:embed="rId4"/>
          <a:srcRect l="22323" t="9642" r="31049" b="5869"/>
          <a:stretch>
            <a:fillRect/>
          </a:stretch>
        </p:blipFill>
        <p:spPr>
          <a:xfrm>
            <a:off x="5928649" y="3072574"/>
            <a:ext cx="2706678" cy="36721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3577788" y="4275970"/>
            <a:ext cx="399385" cy="2168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6F32-30CE-F573-21AA-6E4DCBDA2759}"/>
              </a:ext>
            </a:extLst>
          </p:cNvPr>
          <p:cNvSpPr/>
          <p:nvPr/>
        </p:nvSpPr>
        <p:spPr>
          <a:xfrm>
            <a:off x="4610237" y="4288496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B4216F32-30CE-F573-21AA-6E4DCBDA2759}"/>
              </a:ext>
            </a:extLst>
          </p:cNvPr>
          <p:cNvSpPr/>
          <p:nvPr/>
        </p:nvSpPr>
        <p:spPr>
          <a:xfrm>
            <a:off x="7131187" y="4362384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B4216F32-30CE-F573-21AA-6E4DCBDA2759}"/>
              </a:ext>
            </a:extLst>
          </p:cNvPr>
          <p:cNvSpPr/>
          <p:nvPr/>
        </p:nvSpPr>
        <p:spPr>
          <a:xfrm>
            <a:off x="8020187" y="4390664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1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11562490" cy="1164871"/>
          </a:xfrm>
        </p:spPr>
        <p:txBody>
          <a:bodyPr>
            <a:normAutofit/>
          </a:bodyPr>
          <a:lstStyle/>
          <a:p>
            <a:pPr fontAlgn="base"/>
            <a:r>
              <a:rPr lang="pt-BR" sz="3100" b="1" dirty="0" smtClean="0"/>
              <a:t>RELATO DE CASO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/>
              <a:t>- </a:t>
            </a:r>
            <a:r>
              <a:rPr lang="pt-BR" sz="2000" b="1" dirty="0" err="1"/>
              <a:t>Dermatoscopia</a:t>
            </a:r>
            <a:r>
              <a:rPr lang="pt-BR" sz="2000" b="1" dirty="0"/>
              <a:t>: pápula homogênea com "colarinho" branco escamoso na base (septos fibrosos).</a:t>
            </a:r>
            <a:endParaRPr lang="en-US" sz="20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ae1308fd-2120-46a4-b853-5c5bce7ea76a.jpeg" descr="ae1308fd-2120-46a4-b853-5c5bce7ea76a.jpeg"/>
          <p:cNvPicPr>
            <a:picLocks noChangeAspect="1"/>
          </p:cNvPicPr>
          <p:nvPr/>
        </p:nvPicPr>
        <p:blipFill>
          <a:blip r:embed="rId3"/>
          <a:srcRect l="15843" r="17022" b="29185"/>
          <a:stretch>
            <a:fillRect/>
          </a:stretch>
        </p:blipFill>
        <p:spPr>
          <a:xfrm flipH="1">
            <a:off x="2432476" y="2704333"/>
            <a:ext cx="2749124" cy="386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f7226ff3-011c-4fa7-bec0-c0771d3e9acd.jpeg" descr="f7226ff3-011c-4fa7-bec0-c0771d3e9acd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29360" y="2704334"/>
            <a:ext cx="2900239" cy="3866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8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11562490" cy="1164871"/>
          </a:xfrm>
        </p:spPr>
        <p:txBody>
          <a:bodyPr>
            <a:normAutofit/>
          </a:bodyPr>
          <a:lstStyle/>
          <a:p>
            <a:pPr fontAlgn="base"/>
            <a:r>
              <a:rPr lang="pt-BR" sz="3100" b="1" dirty="0" smtClean="0"/>
              <a:t>RELATO DE CASO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/>
              <a:t>- Submetido a Ultrassom Dermatológico de Alta Frequência (USAF), já com a lesão clinicamente maior.</a:t>
            </a:r>
            <a:endParaRPr lang="en-US" sz="20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G_1338.png" descr="IMG_1338.png"/>
          <p:cNvPicPr>
            <a:picLocks noChangeAspect="1"/>
          </p:cNvPicPr>
          <p:nvPr/>
        </p:nvPicPr>
        <p:blipFill>
          <a:blip r:embed="rId3"/>
          <a:srcRect l="33721" t="12472" r="26175" b="6917"/>
          <a:stretch>
            <a:fillRect/>
          </a:stretch>
        </p:blipFill>
        <p:spPr>
          <a:xfrm flipH="1">
            <a:off x="1327797" y="2862183"/>
            <a:ext cx="2527655" cy="3810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1339.png" descr="IMG_1339.png"/>
          <p:cNvPicPr>
            <a:picLocks noChangeAspect="1"/>
          </p:cNvPicPr>
          <p:nvPr/>
        </p:nvPicPr>
        <p:blipFill>
          <a:blip r:embed="rId4"/>
          <a:srcRect l="24131" t="4192" r="24131"/>
          <a:stretch>
            <a:fillRect/>
          </a:stretch>
        </p:blipFill>
        <p:spPr>
          <a:xfrm flipH="1">
            <a:off x="3994168" y="2875075"/>
            <a:ext cx="2734383" cy="3797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1341.png" descr="IMG_1341.png"/>
          <p:cNvPicPr>
            <a:picLocks noChangeAspect="1"/>
          </p:cNvPicPr>
          <p:nvPr/>
        </p:nvPicPr>
        <p:blipFill>
          <a:blip r:embed="rId5"/>
          <a:srcRect l="24131" t="3563" r="24839" b="7022"/>
          <a:stretch>
            <a:fillRect/>
          </a:stretch>
        </p:blipFill>
        <p:spPr>
          <a:xfrm flipH="1">
            <a:off x="6867267" y="2862183"/>
            <a:ext cx="2910749" cy="382522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1970171" y="3381837"/>
            <a:ext cx="720778" cy="5180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6950822" y="3299106"/>
            <a:ext cx="720778" cy="5180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8667062" y="3387535"/>
            <a:ext cx="720778" cy="5180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5871805" y="3688112"/>
            <a:ext cx="554582" cy="3790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4289824" y="3688111"/>
            <a:ext cx="554582" cy="3790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845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11562490" cy="1164871"/>
          </a:xfrm>
        </p:spPr>
        <p:txBody>
          <a:bodyPr>
            <a:normAutofit/>
          </a:bodyPr>
          <a:lstStyle/>
          <a:p>
            <a:pPr fontAlgn="base"/>
            <a:r>
              <a:rPr lang="pt-BR" sz="3100" b="1" dirty="0" smtClean="0"/>
              <a:t>RELATO DE CASO – Ultrassom Dermatológico de Alta Frequência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>- Nodulação </a:t>
            </a:r>
            <a:r>
              <a:rPr lang="pt-BR" sz="2000" b="1" dirty="0"/>
              <a:t>subepidérmica bem definida, </a:t>
            </a:r>
            <a:r>
              <a:rPr lang="pt-BR" sz="2000" b="1" dirty="0" err="1"/>
              <a:t>hipoecogênica</a:t>
            </a:r>
            <a:r>
              <a:rPr lang="pt-BR" sz="2000" b="1" dirty="0"/>
              <a:t>, com áreas de </a:t>
            </a:r>
            <a:r>
              <a:rPr lang="pt-BR" sz="2000" b="1" dirty="0" err="1"/>
              <a:t>hiperecogenicidade</a:t>
            </a:r>
            <a:r>
              <a:rPr lang="pt-BR" sz="2000" b="1" dirty="0"/>
              <a:t> de permeio.</a:t>
            </a:r>
            <a:endParaRPr lang="en-US" sz="20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IMG_1349.png" descr="IMG_1349.png"/>
          <p:cNvPicPr>
            <a:picLocks noChangeAspect="1"/>
          </p:cNvPicPr>
          <p:nvPr/>
        </p:nvPicPr>
        <p:blipFill rotWithShape="1">
          <a:blip r:embed="rId3"/>
          <a:srcRect l="8725" t="18921" r="9904" b="24629"/>
          <a:stretch/>
        </p:blipFill>
        <p:spPr>
          <a:xfrm>
            <a:off x="1770742" y="2728684"/>
            <a:ext cx="7765144" cy="40402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38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6471408" cy="1164871"/>
          </a:xfrm>
        </p:spPr>
        <p:txBody>
          <a:bodyPr>
            <a:normAutofit fontScale="90000"/>
          </a:bodyPr>
          <a:lstStyle/>
          <a:p>
            <a:pPr fontAlgn="base"/>
            <a:r>
              <a:rPr lang="pt-BR" sz="3100" b="1" dirty="0" smtClean="0"/>
              <a:t>RELATO DE CASO – </a:t>
            </a:r>
            <a:br>
              <a:rPr lang="pt-BR" sz="3100" b="1" dirty="0" smtClean="0"/>
            </a:br>
            <a:r>
              <a:rPr lang="pt-BR" sz="3100" b="1" dirty="0" smtClean="0"/>
              <a:t>Ultrassom Dermatológico de Alta Frequência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>- Doppler </a:t>
            </a:r>
            <a:r>
              <a:rPr lang="pt-BR" sz="2000" b="1" dirty="0"/>
              <a:t>evidenciou massa nodular altamente vascularizada, com grande vaso arterial no interior da nodulação.</a:t>
            </a:r>
            <a:r>
              <a:rPr lang="pt-BR" sz="2000" dirty="0"/>
              <a:t>​</a:t>
            </a:r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G_1351.png" descr="IMG_1351.png"/>
          <p:cNvPicPr>
            <a:picLocks noChangeAspect="1"/>
          </p:cNvPicPr>
          <p:nvPr/>
        </p:nvPicPr>
        <p:blipFill rotWithShape="1">
          <a:blip r:embed="rId3"/>
          <a:srcRect l="8960" t="18466" r="9467" b="21275"/>
          <a:stretch/>
        </p:blipFill>
        <p:spPr>
          <a:xfrm>
            <a:off x="7380207" y="4138985"/>
            <a:ext cx="4606498" cy="2552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1350.png" descr="IMG_1350.png"/>
          <p:cNvPicPr>
            <a:picLocks noChangeAspect="1"/>
          </p:cNvPicPr>
          <p:nvPr/>
        </p:nvPicPr>
        <p:blipFill rotWithShape="1">
          <a:blip r:embed="rId4"/>
          <a:srcRect l="9354" t="17773" r="9354" b="18026"/>
          <a:stretch/>
        </p:blipFill>
        <p:spPr>
          <a:xfrm>
            <a:off x="7380207" y="1335312"/>
            <a:ext cx="4606498" cy="272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1352.png" descr="IMG_1352.png"/>
          <p:cNvPicPr>
            <a:picLocks noChangeAspect="1"/>
          </p:cNvPicPr>
          <p:nvPr/>
        </p:nvPicPr>
        <p:blipFill rotWithShape="1">
          <a:blip r:embed="rId5"/>
          <a:srcRect l="8803" t="18212" r="9432" b="14987"/>
          <a:stretch/>
        </p:blipFill>
        <p:spPr>
          <a:xfrm>
            <a:off x="1040040" y="3350108"/>
            <a:ext cx="5452486" cy="33409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75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5150608" cy="1164871"/>
          </a:xfrm>
        </p:spPr>
        <p:txBody>
          <a:bodyPr>
            <a:normAutofit/>
          </a:bodyPr>
          <a:lstStyle/>
          <a:p>
            <a:pPr fontAlgn="base"/>
            <a:r>
              <a:rPr lang="pt-BR" sz="3100" b="1" dirty="0" smtClean="0"/>
              <a:t>RELATO DE CASO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endParaRPr lang="en-US" sz="20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20" y="1580193"/>
            <a:ext cx="3847293" cy="51297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393849" y="2137130"/>
            <a:ext cx="5150608" cy="1164871"/>
          </a:xfr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base"/>
            <a:r>
              <a:rPr lang="pt-BR" sz="2000" b="1" dirty="0" smtClean="0"/>
              <a:t>- Submetido a </a:t>
            </a:r>
            <a:r>
              <a:rPr lang="pt-BR" sz="2000" b="1" dirty="0" err="1" smtClean="0"/>
              <a:t>shaving</a:t>
            </a:r>
            <a:r>
              <a:rPr lang="pt-BR" sz="2000" b="1" dirty="0" smtClean="0"/>
              <a:t> da lesão com eletrocoagulação da base. Procedimento sem intercorrências e sem evidência de recidiva até o momento.</a:t>
            </a:r>
            <a:endParaRPr lang="en-US" sz="2000" dirty="0"/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6672798" y="2946408"/>
            <a:ext cx="720778" cy="5180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8516114" y="3042952"/>
            <a:ext cx="720778" cy="5180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33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7603522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- Introdução</a:t>
            </a:r>
            <a:br>
              <a:rPr lang="pt-BR" sz="3100" b="1" dirty="0" smtClean="0"/>
            </a:b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304800" y="2785236"/>
            <a:ext cx="7257143" cy="3465384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b="1" dirty="0" smtClean="0"/>
              <a:t>Tumor </a:t>
            </a:r>
            <a:r>
              <a:rPr lang="pt-BR" sz="1800" b="1" dirty="0"/>
              <a:t>vascular </a:t>
            </a:r>
            <a:r>
              <a:rPr lang="pt-BR" sz="1800" dirty="0"/>
              <a:t>comum, adquirido e benigno, que surge em tecidos como a pele e as membranas </a:t>
            </a:r>
            <a:r>
              <a:rPr lang="pt-BR" sz="1800" dirty="0" smtClean="0"/>
              <a:t>mucosas;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O </a:t>
            </a:r>
            <a:r>
              <a:rPr lang="pt-BR" sz="1800" dirty="0"/>
              <a:t>termo cientificamente preciso para essa entidade é </a:t>
            </a:r>
            <a:r>
              <a:rPr lang="pt-BR" sz="1800" b="1" dirty="0" err="1"/>
              <a:t>hemangioma</a:t>
            </a:r>
            <a:r>
              <a:rPr lang="pt-BR" sz="1800" b="1" dirty="0"/>
              <a:t> capilar </a:t>
            </a:r>
            <a:r>
              <a:rPr lang="pt-BR" sz="1800" b="1" dirty="0" smtClean="0"/>
              <a:t>lobular</a:t>
            </a:r>
            <a:r>
              <a:rPr lang="pt-BR" sz="1800" dirty="0" smtClean="0"/>
              <a:t>;</a:t>
            </a:r>
          </a:p>
          <a:p>
            <a:pPr marL="416559" indent="-416559" algn="just" defTabSz="374904">
              <a:lnSpc>
                <a:spcPct val="125000"/>
              </a:lnSpc>
              <a:spcBef>
                <a:spcPts val="0"/>
              </a:spcBef>
              <a:buFontTx/>
              <a:buChar char="-"/>
              <a:defRPr sz="3280"/>
            </a:pPr>
            <a:r>
              <a:rPr lang="pt-BR" sz="1800" dirty="0" smtClean="0"/>
              <a:t>No </a:t>
            </a:r>
            <a:r>
              <a:rPr lang="pt-BR" sz="1800" dirty="0"/>
              <a:t>passado, os granulomas </a:t>
            </a:r>
            <a:r>
              <a:rPr lang="pt-BR" sz="1800" dirty="0" err="1"/>
              <a:t>piogênicos</a:t>
            </a:r>
            <a:r>
              <a:rPr lang="pt-BR" sz="1800" dirty="0"/>
              <a:t> eram considerados uma reação </a:t>
            </a:r>
            <a:r>
              <a:rPr lang="pt-BR" sz="1800" dirty="0" err="1"/>
              <a:t>granulomatosa</a:t>
            </a:r>
            <a:r>
              <a:rPr lang="pt-BR" sz="1800" dirty="0"/>
              <a:t> exagerada a um insulto infeccioso ou </a:t>
            </a:r>
            <a:r>
              <a:rPr lang="pt-BR" sz="1800" dirty="0" err="1"/>
              <a:t>piogênico</a:t>
            </a:r>
            <a:r>
              <a:rPr lang="pt-BR" sz="1800" dirty="0"/>
              <a:t>, o que levou ao uso de termos como "granuloma </a:t>
            </a:r>
            <a:r>
              <a:rPr lang="pt-BR" sz="1800" dirty="0" err="1"/>
              <a:t>piogênico</a:t>
            </a:r>
            <a:r>
              <a:rPr lang="pt-BR" sz="1800" dirty="0"/>
              <a:t>".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870856" y="6508975"/>
            <a:ext cx="8592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Sarwal</a:t>
            </a:r>
            <a:r>
              <a:rPr lang="pt-BR" sz="1000" dirty="0"/>
              <a:t> P, </a:t>
            </a:r>
            <a:r>
              <a:rPr lang="pt-BR" sz="1000" dirty="0" err="1"/>
              <a:t>Lapumnuaypol</a:t>
            </a:r>
            <a:r>
              <a:rPr lang="pt-BR" sz="1000" dirty="0"/>
              <a:t> K. </a:t>
            </a:r>
            <a:r>
              <a:rPr lang="pt-BR" sz="1000" dirty="0" err="1"/>
              <a:t>Pyogenic</a:t>
            </a:r>
            <a:r>
              <a:rPr lang="pt-BR" sz="1000" dirty="0"/>
              <a:t> Granuloma. 2020 </a:t>
            </a:r>
            <a:r>
              <a:rPr lang="pt-BR" sz="1000" dirty="0" err="1"/>
              <a:t>Dec</a:t>
            </a:r>
            <a:r>
              <a:rPr lang="pt-BR" sz="1000" dirty="0"/>
              <a:t> 5. In: </a:t>
            </a:r>
            <a:r>
              <a:rPr lang="pt-BR" sz="1000" dirty="0" err="1"/>
              <a:t>StatPearls</a:t>
            </a:r>
            <a:r>
              <a:rPr lang="pt-BR" sz="1000" dirty="0"/>
              <a:t> [Internet]. </a:t>
            </a:r>
            <a:r>
              <a:rPr lang="pt-BR" sz="1000" dirty="0" err="1"/>
              <a:t>Treasure</a:t>
            </a:r>
            <a:r>
              <a:rPr lang="pt-BR" sz="1000" dirty="0"/>
              <a:t> </a:t>
            </a:r>
            <a:r>
              <a:rPr lang="pt-BR" sz="1000" dirty="0" err="1"/>
              <a:t>Island</a:t>
            </a:r>
            <a:r>
              <a:rPr lang="pt-BR" sz="1000" dirty="0"/>
              <a:t> (FL): </a:t>
            </a:r>
            <a:r>
              <a:rPr lang="pt-BR" sz="1000" dirty="0" err="1"/>
              <a:t>StatPearls</a:t>
            </a:r>
            <a:r>
              <a:rPr lang="pt-BR" sz="1000" dirty="0"/>
              <a:t> </a:t>
            </a:r>
            <a:r>
              <a:rPr lang="pt-BR" sz="1000" dirty="0" err="1"/>
              <a:t>Publishing</a:t>
            </a:r>
            <a:r>
              <a:rPr lang="pt-BR" sz="1000" dirty="0"/>
              <a:t>; 2021 Jan–. PMID: 32310537.</a:t>
            </a:r>
            <a:endParaRPr lang="pt-BR" sz="1000" dirty="0"/>
          </a:p>
        </p:txBody>
      </p:sp>
      <p:pic>
        <p:nvPicPr>
          <p:cNvPr id="11" name="IMG_1359.png" descr="IMG_1359.png"/>
          <p:cNvPicPr>
            <a:picLocks noChangeAspect="1"/>
          </p:cNvPicPr>
          <p:nvPr/>
        </p:nvPicPr>
        <p:blipFill>
          <a:blip r:embed="rId3"/>
          <a:srcRect l="3144" t="24859" r="35983" b="13834"/>
          <a:stretch>
            <a:fillRect/>
          </a:stretch>
        </p:blipFill>
        <p:spPr>
          <a:xfrm>
            <a:off x="7997371" y="2394857"/>
            <a:ext cx="3996814" cy="30189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44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9" y="1447701"/>
            <a:ext cx="7603522" cy="497213"/>
          </a:xfrm>
        </p:spPr>
        <p:txBody>
          <a:bodyPr>
            <a:noAutofit/>
          </a:bodyPr>
          <a:lstStyle/>
          <a:p>
            <a:pPr fontAlgn="base"/>
            <a:r>
              <a:rPr lang="pt-BR" sz="3100" b="1" dirty="0" smtClean="0"/>
              <a:t>GRANULOMA PIOGÊNICO - Etiologia</a:t>
            </a:r>
            <a:br>
              <a:rPr lang="pt-BR" sz="3100" b="1" dirty="0" smtClean="0"/>
            </a:br>
            <a:endParaRPr lang="en-US" sz="3100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Eg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1Q9OPwqZV9qZFjrmpkHzdK+1PmAPTP5cULlvpSsMntinBTx3pjECjp0pyrzQvXNSKOOOtAEYU5NG05qUKc81Kke7C9z096TdgSK4Q/hRt5qfb8+08Me1KYOULHr60c6W7DlbIcUojI5wcHoauCONC22MEjuTxU0CrIxWQt/Dtz05rJ4mKLVFszCoHXg03HXrXUT+HZ7jcUUAp145Iqjb6DcSS+WPMyM8YrH+0qSL+qzMYDIpNp3V0MHh29lHEeMfeOaivNHniZQsbHccEDnBrWOYUH9oh4Wp2MTb7UoWrbWsq7socr1FRyRMnDKVPeupVIPZmLg1uiuy807bg/hTynSppV+77KKu5JX2804JUqrTgvOKTYiPZxTlSpduF6c05FqWxgi8VIqfNT41qZE+as2x2GpH8tFWAnFFZ3GciF7LxUke7JO7NO2jd6U+NcDPetC7CBewp23j8KeR+ZpyLxQOwiIMDAxUiR5qRccilDLGm52wBUuSSuxpDSp25xxUbsFhLjJYH7v+FWraGa4kEmTGnZfWtprWK3jVriMMpH3uA4/xrwsVnMIPlhqd9HAt6yMVITPbrcrt3v29DTbm1aNT82X65zwRUmsXsSr5cKD3Kj73v7VmHUG2gM3zYwBmvJlnEkejTy7mN60SDynEjD51HXtUtvJYx+Vje5j68cHFc2l2fm+9gdWzxmle9UKqrIGY9lOfzrz6udVnezPQp5XSVrnoFl4pit9zLbhyeu406PxLKZ/Pjs4gDx0rhLS5jlYquMkYKnqD61q2clmqhXmaR16j19hXmzx1TudkcDS7HXxeJJlG1bCNvmyStaC6zY3KAXGnkZbJde1cuQYGHyiNGAIGcEj3q0WL7UjXB7EHNYfX6ie43gKT6GxPZaVeR4jZVfPAZcYqhqnh3MqNCgkDgfgfeo0e6UANGx+o4Na1hPIsayK2Mfwmu2hnM4NcxyVcrTT5Wcbr2jyWDRnZtDjlQOAfWs6KEvIc8gCvSdVKahaH90A6rjjvXJiP7NDNIsO2QtsXI5+tfbZbmca9HR3Z81jMHKlUs1YxzHbKSCHLDqB0FMKKDleR2zVtkDqrMBvOcn1qFoWT5m6E4FevCWl2zgkkR7PalRKmC0oXpWpmIiDIqxGvtTUQ1bjj4GazkxojCfWirQjOOlFZ3KOHH3z3qVOWOOKbHD8xbcfSpGXb8ueSa2KERctipQBuHFNXGCf4jUkYORmhsYtwyxoXY4HoKrWo+03SSychT+7jz1PrWfqd9vnKBSdhwo7E1v8AhqBbfE9wN13JyiY+6PpXyeZ5m6jdOm/d/M9fC4VQXNLc6axtobSJJ7pWkkxuCjhV96w/EN9mVmUPjH3j/hW9cXMNpaszRfarvGcE/Inua4bWbm4uHbe33jkn1r5qtUZ6+Hp3d2ZWpX5+9uwoOc1SRzPcpczSFYh91B956raowcsUGVQgDnvVnS4I42F3fOWzwiDv7CspT5Y3PQitTUs0a5z5mIolPGBx+da1lHBHGfJtlCg/6w9TVS0tLq8lVmdILdfup0Ue9Wpo5C/2e3cXAU/eJwi158nzaXOhLyLMRskL/apt7bvlSBf5mtnT7C3klS4lhREU5CGTkisqGwggjkuCC0h6gDGDWpp1ztkVYLdSGHVjn8KxnLsaJOxuTf6SrTrbq4xtw3QU21tU5ZLQxbRzyQKtWv8AajSKwEaQ5+ZdoP41pRtdEgvIzJjIUDrWV2BQRWdS224i7diKu2cbNE3zLI47FcHFWpIpggd8AuQduCQDUo3KrSSwR7VGTsJB/KgLlaeBAg3q0fPJUVRvrJbmFkJ+fBCEjFdBZqZeY5GCkfdYVIkS+cfPtt4HcVth8TVw81Om7MxrUoVYuM1c8x1CymtZhG64H8J7GhFWS2ZXPzqcr716FqWkRzx/6tnjY46cpXFatp0mmuyuDjdlD6iv0fJ87hjoeznpNfj6f5Hx2YZbLDS54ax/IzdnPIpwUenNW2Tz281QBxyKhK/MeK+jUro8dqzFjXirMa8ZqONeKtRrxUMaFUDHeipFXiioGcLFtBI7UFR9oHzEjFJHyQBinYPmY2/jWxY5l2hsdT0qlfTOiLGnyyMOT6Cr54IA/WsK6Y3t+YtpEIb5j3IFeXm1d06HKt5af5nXg6fNUu+g+xiEbLcOnmPn92vqfWt7St9urTFTJezHqxzt/wD1VDDCSyKm0kdx29quWMTNP5KqWlfjj+Fa+Lm7s9yKLVzeR22m42tJI/AJ+857n2FcnqjzN5h3bWxjA7V1F5bgM+35yMBmPc9lHsK5vxBGyM2/JYdTnAz/AIVw1NWd1HRHH31wRN5KjIj+8PU1Zt5pJLgSTY8uEAKD0PsKZLbCFM873OamjjUsm9j5SdeOrd6qTTWh0Rvc3NJ1Ga+c+cpfqI0XhVArcs5Vih2KMeZy7YyU/wDr1l+GoJDJIy7URlwPYV0lrYxW+1nyxP6/hXn1XFO0UdUE2tSOW9kUokcAH93f/Fnvir2l+ebhXlUrgfwjFXrTT40czycuwABI5A9q2I4bJEMs2FZBkA9awavokVe24li19JMT5hjjHAIPJrSNvMGEi3Lbh1Gf8Kj0S6hurhXCq0AP3d2CT711E8NpsFxCyNEW2sh+8pPamqLZm60U7GHBDdSNk3Eu1TwCcitBITISryAjpyKktGVpJ7XaPkHLDg47VYjXkqRuWlKDQ+ZPYjghNvyrnb3UVYczMFWFRz97cO1JECQFjAx6g8USTMpPAAXqe5qGmIs2+1dgkXaCeSDxmq+r6HBqVrLHKBznYR2NPtWV33Hdg+2RV1GZZN6SclcbD90104aq6clKL1RzVoc0XF7M8muLSayvJLeZSrI20+9MuLcxx7mUqzHj6V3Hi6EW8SanBbRSSbgjF+dv4Vx19PNcTGSZ2Zsd+w9q/Ucuxv1ujGovn6nxWLw/sKjiVoV6VZjHNRwocbscVYTGa9BnIhUxiigDr9aKkZwEXHA/GpC3zqPSoVPJ2njFO37XHetTQsSYEbHjgE5rntIV5JXlb5VLZ+o7Vs3rL9jlYnBKkfnUGk2jPt56HAAr53O5axiengI6NmnaiUSsLeMHYvHHc966DSbddN0iS8d1eaXKqzdj60y2tltbdY2XdLMflX0qzdRm41Szsj/x6WwBb/bb/wCtXzE2epHUr3aR2lrF8pZ8ZUHqWPc1xmsxvNd7HGVU5J7V3GuqNjySH5EGA3+FcTrlw0YwkYBYcD29646p2UDn9RUTXi5XA6ZotoWDpb7cnd+dVGkmafJOGB6mtzR45JtSeZiFRFCrn1qLNI6up0mk26QxgbSz8CuptbBpY286aGEBcjawZgP5CsjSWtrdVa8mVYwPuDlz/h+Jq5NqjOFMcKwQddufmYfzrl5Nbs0dR7RCW5fzgsZYNu2gZGOO+e1XZL2x3zpcxx3TRKN7rwvPb/69YWp6paiEx+XEFbk4Jptj4m0600757L7S/RUYBQD69y1aU+UzqQnJaGrHqdhYOJo1X7TkMiLIcD2J9PwzW3pmtW01tJdQqY1LYlh3Z2n2rzbUtYTUMb7WCIjoUGKuaTqDRKFQblzyM8mpqT0sEaDS13PTba+SM/aBy84G/wByK0YbuK4dUmYqcAnbwAa8+hvJpQWywGeQDWzazFgHSQnAxzWN2bKKSPRNPiDTBdwZcZyOmKd5MPmuSoKk1i+FNQbcsMvQ9GP8q2L+SNZQMkDrxRo4hLRkkDxq/l7QFHcGr8tok0SlGBx2HWuRivCGkZDvXecg1pRasVRY1KiViCc5woqqUo7Myq6F3U7WOS0mgkjGWXge4rz27hYE+ZbM69Ny9RXo0eoR3A8tlG4Dggjn8a4zVi1lqcwKuI2ORX1mQVZKU6a9UfP5nBNKRiosXlEKzA5xhqjXirV4El2tEygnqvfNVQecd6+ypu6Pn56MaTyaKUc5+tFaWMzzyI4JGe9SHaD7VFHw2Rzmldvm9Ko2I9XbEEYQ/eYA1veHIgiJIV2hBxnue5rmNT+aW1Ct8olBb3rtE8uGyVc4Rfmb39q+SzeX75+R7GDX7tGkJFDI5wZZD1P8I7AVJaI3mxBQOGYN6kVQ0bzLi3tpZPmdmLH8627VVWBnDEMrZPvXgyPQ2MzxUuwRqBuWMZx6muA8RTLxtBzjn6+ldn4nlcyNGGbk5b6V57rjNveMDHOcVyTetjuoR0uZrb1BlbBGcYrovDrqsBmkwQAetc95n+iBMAHjOa24m8uzjgVTufHSlU+E2WsjcspS8wkwCO2e1XVjum8wxtl88MRyfaqemoFQK6fMBkn0rbs7iO3hM8gHmMcISPuiuS9zdGNJpMm1jNlmPUDtmrmmeF45GDTA7evXpWnp8gmuVby96KeT2Jro2mXyyrL5aHgEsq5/A1Lm1saXMVfCmkzIm3KE8E54rN1XwjcWGbizZZkTrg84rrLG+05ZAhk+fO3tt/StC4vLcwsodDGB1xR7TX3hST6HmVvdyW0u5g6k9Qa1IdR2tuBQMR3HBqn4nubQ3IVDHnPJBrLklViqjOB3zTnFboiL1sz0XwzeGdgY5jE4PGBx9K6tmlwpmA5GQR0P+FeWeGLqS3mGG3DPTGa9P1WYy+G4ZlIUgcsB0rke9japojF1e8ih3iIhd3cetYNxrc0MeIG3M3Dkk5x+RqtewaneSuIYmAJ4yK56+tNStyd6N1xit6cGncycVJWO68LXcs93E0dzJESfmKg4z9MV2mqWkU9s322LPy/JIflyfbH8q8t8DX7fbNlxEySICykHaTivXNL1C11TSAN6lW4csOR+Fetga/s6sWnY8jGUGk4s87vofJlAVldRxlTmoFbI44NSantS8lQADDkHaeD71V3YNfp9PWKZ8bLSQ5mKsaKic5aitbEXOCRhu4xSBvnOelVo5Aw54pVkbd2IrM6SO+dvtdsnTLiuvuXP2JsqW4xXFs3ma1GOcRpurubKBrrT06h5pFUfQV8dmj5q0j3MKrQia2ixqtlb8/cB3Y9q2vKUacGUYMhGfpWNa4h+VfusSg+ua2rlvMijso8fu2G/P8q8aWx1Lc43xE5aZ5lJxuwRXEatG9xcPKGzGeldx4ldVu5AvYkAAVyVyq+RInbtXA37x6lNWgYkULTSlQQe2feuj0O3UsI5mPyjr6msjTByEUfPk9uorZtH8u83k8KO/elWl0LjE1/LEI2K2c8sSe3pWffagscRNxJtRW/Gr6qGha4mH7oDdxyW9q4PXINR16SRVSTT7QE+Wh5Y+7Gsaced2vZGyT6Gzd+Ore2h8n7Q6pnHlQcH8Wq3D8SbBbdHg0PAA4bdkn39a4eXwbqEoEduqyOT0DdfetPw94R1aG/h+12W1IlwBwc/Wu9UKCjdM5pVKylblOog8SW+qT+bbu8Fx3O7BFbKeIL4Ri3mbeD/ABleP8KybnwK19MktmTbyL99hgVNBplxYSLZ3DzXcbcNkbSPoQea4Zxh0O9L3SvrUtvI6+WzCZTu5HBrKub5jKu3jOARnirmsQQxXT7MrIpwqE9BXPSiX+0lhkyAPmwKIe8mjPls0zvPC1xtY7+cDAAr0vwtLJqNhJp4yQynAdumOleQeH2aGUMz4yeBXpXhy9dXiZVWPbyOcZrkqQs7m0o3idPFHCIdsWMr97I5zVYrY3F0IZWVmPAUgc1xHxNvJtH8RBhetbw3cYmTYduPUZrntP8AHHh0P/pV1LKyH74Jyvvmt1Sk9jFJJXbPU9V8KWuBdWEjRzpzgcZ9qdo4ksUmaUhSEJU46+vFZ3hzxpZtJDA0z3FvJgb5fvpnpgjqKu+L3WInZIFDrgYPWunBUpVcTCn1ucGMlyUpSZzN3MJbh5eAWOSB0pgamHruz1pN2O9fr0I8sUj4GTu2xzfMc80Um+iqJPNg2DmnJIvPBH4UlrEZ5MYwq8s3oKujWNFt0WGO3eWTPLYzmvnczzyngp+zjHml+R9BgcqniY87dkZqtslaTaTvYKTjtXoeg3QGmeYP+WL/AJAiuTk8R6Rt8uK3Af1ZeK0/DrRsZkil3pcrvCj+Fx2r5WpmX1ibbja57DwDpQ0d7HWaNCtxbWQUHf5xkP0q7qssNg9zMZOPu57lj1rP8JXKrHu3YaIMuPesvxfeLJKYQSRHknPv1rOT0MIr3rGDq1+08jBehyx9axWYsv7zl8jIBq5cfLL16jPFZrBA0j5JZTjPtXC7XZ60PhRraLEklw3lqDt4B9PapNaglimjmiQZB2yKxxV3wtB+42qi9c8dzWxcaWsqbWZmfrketcU6lpmyjoZ2jmFkU3DMxzgZGAK3l0W3lhyqqQ+QcDkVkT6fcQgIMgZHStPQ7iaGQRvIcKTg1mpNO6NorQy7jwnNHPutbgg46nPFSQaVq0NwzNctImMMo712tpGtwu5nXBPpjFa9voaCHzHkDJ7CtFNt7FOpy7s4XT9PmWdZA0obIJAOeKm15QyeYke0YO72Irrr/wCw6dAZFQE4445NefeMdScWscsY2vITwOuPetFIzcubU465jkmv2baXYnkioJbR/tRmZNv+16itrT4ZNvnNGFz941majeJJczWsbKXjAJXPIzTi3JjtcispJlnGFOF7Cu98PXUzRoszgbsZXqa4KCTa68EZ6n3rsNGKKnnBDvHp3pVYaG0dUdr4t0Gw8R+Hra4urctNYk7ArYIU+9eQa98OYZgZdOuCsm7MkEvy8ezDrXvfhK4t7iHyZoQEkTa2PcVBqHh+z8uSFlzKCQAD29aulWnCKcWclWnBtxmj52FvrXhq5aM2zx6cVwHY52P2I9q9l1C8/tDwvpF4kiybogGI9cVrP4ChvtMa0vHLIx4J54rDvtAt/DWmtpkcskmJQyEngrivVyeo55jSdtdfyPNzRQWDnZ7FAuSOcCm554puVx3z70lfqVj4QfketFMoosI5ays1XTf3ud9xgY9qqX2hLboWjUAHpW3pim4t7SNuCo6n1pPEbC2ljglYEFgOK/Gq9eVStKpLds/T6NJQhGEdkjnr3QJoNHkvVxgDt1rL8HXlxDFNBkqytvjbPIrvfJhbTxAZAVbk5boK4TxLHb+H5hcrKNpPGPQ0U6nMrdQlGx2fhbWoxqBSVtn2hsE9g1HidPLvbht28kYZQec1wi3e8iS3k6jcpHrW7qmsR6xp8BuE8vUYwFV1/wCWgHrXZCd1qefUoWneJnvfNcSFZCQMbR64FSxyRx3EahScjnNZkpkW4H97vn1q1C3+khSCxK5yO1ZyR1w0SO00yYqFWIhecmum02VZJjGqqWAzuIrgtMvlEwi64IzXY6XdfvcIwAI+93zXl1o2OmOqOiNorw5Zd57k9qz20l4ZJHU4WQcnsDWnZXRKDGDxz9KneQQy7xkoRyOuD6VitCkmY2mTS2spWWTOPyrfOvmG3MSkE44C96NPDTPJ5tlAEJ3K6nk/XirN1YulsZ4beNPcDk1akrkyeuqOOuprqYC6u2aJQTsRh1rClha8ufPkBZMnGRXV3Vt50rSSuZJMdCeF+lVWjURkbQMdWx0q3U6Idnuzl9TZoV2qcAjnsa51lUzudq7m+8wHJ/GtvV5d1ywbgA4zWDqFwkDEx4z3rrox0KeiFiKtOfmG0cYIrqtAkJukCt8p4xXEaZdbp2Zm4PIrs9HvGtoFeIKCxySewq6kehcT0bw5K3mCONS53cnPSu3u4ma0jvmQF/uMV7V5TZeJtLs5Fkn1CKBtoJBYLivRfBet22txeTDc280O0hgH3HB7nFZ06Ls01uc9eS77F+G4XYQ6j86434i2cg0+G/QlgJCjHt7V009vKblrfaU2nG/PUUvi+yjbwXd256qvmKfcV2ZJXeHx9OUu9vv0PKzOkqmHlFev3Hj+7igP6VGSaTtX6/Y+CbJxJRUGTRRYVyDwjPb6hokO0hZYeGPcVV8VqRcRS/eAYZPrXF+CNYksdeS3L7Ybg7W+teja6iTWzoVBK4OfUV+RZ1gng8VKPR6r5n6PleK+sUU+q0MqZzJb7ocYC85HJrzzxfp82oXvmyOTCnAUnjNehsjCzQqrBRkE46+2a5/X40W0DMANvtXBhp8s7nZUXQwdGs5E09XC/KG2irbMsMrQvtWSI/jzW9osMcnhdpEUZHP61i6naL/bt1OGGSFwp7cV0U580pXMHuRy7ZDvDZJp+lsN/wA2c9DTdu0RiNSRj5yfWrFvbDzXxwTzWjtZopItWmyO4JUljjPSum0ibaATIcE9PSsCOP5VwBx3rRtH2OVc9646q5jWB2thMgjBByfTFX4btnyrqQp/lXOWFxhFZME/lWktyOOMCuJxN0dJYybFGJMr2Gaff6jK0Zt4W4x61hW88ioFY5GcmrcSlmz3NTewOKb1GxpJeSKkIOIyPMODRqsHlwkchSCScVs6esIGF+X0x61j+JrryYC24Fe49KuK0J3djz3xUscZ+V8bucHrXD3dw7M4KkH+E1teM9aW71GPygAsS7ScfeNYjsrOzOcqRXqYdOMdSJX2JNMYhl3YNWfFniBtL03bBhZSPlyaitYQZl8vlSM8dq4j4om5a/jdvMEONoyMLmuyhTU6iTMq85QpNxI9FuRfXvm39wfNL5d3OcV7f8Ptaj8N6pDcJBHKhj27lJG5a+b7Vb5bdDGpEMh4xzkivSPBVpq2qxQQs8iwhgu5yRwPQV31Yqx4UVKUtD7H0jUYdUt7e6j2lJF+UtzVXxpOLfw1efN/AVyPesPwdItro9tabSphUBBnORTfilfeVo0VvzmeQE/QV5WCo/WMwpRj1kvw1PRx/wC4w05S7HnOcDrSb2Jx2qItk+1KD78V+w2Pztku6iotwoosI8RvJ2hmSaMkMjBlOfSva/Dd/Hq2l210x3CSIBue9eF6m3Pau9+DWp7o59LlblTvjBPaviOKML7aiqi3j+TPrMkrezqcj6ne3C3NrZTWzN+53B1rJ1TTbiSxZowsgcccdK7GeKK5sirLklcE+lYUN4tnG9ndRnC52sRXwEFZ3R9VN6HI6FdS2+n3djcFVOSIxnk461SuZY5NVeR8lWQEjPtW5rVramKW72uXAyrDgVysE6yXW7rkDFd8GpO6OVJrcuWkyyxFQ2Cp6deKsWbbrvdlimOvrVdI44FZhkySHJyOavWm2O3b5cKTx9aqZcTYsU81evSi6hkjfIGR2IpbJiu1kwOOa03iV7cluD7VxydjoitCnZTsnqF7jrite3udy/fzXPSs0VwFVSd3TirdpLxluKhwuUnqdNbPJIF3HaPataxuF3iNnG7qB61y1jdMzYZiAOAK2tOVZLlZgpB27TzxXPKNjQ6KFgjMQwHHT0rmPFcrXaNbw9X6mtq5MVvA8kh+bGPwrEsCs00sky8ds1UCJbHkvirT2srlI2YsCeDVAH92B2UY+tdZ4/iaW+zGhKr7VyitGqFSwVv7p6mvUpzvFCvpqSWM8yMFRcDp1q34k02HXNENrtYPwQ2OQa4o61q9vfyBo4jGr8Ls6L9a7HR9REka+ZGYmYbguScVtUjODU0YKpCfus86tfDmqf2m9haxyTSxncdqkDb65r3Hwbp99aWEIvFCRqg+6uTn60aLbx5+1QmPeww2R83PSttzPHKkUjkc8KKVXFutoaYbD06Em11O68FLvVQrsxBxis/4sXO7Vre0HSKPcfqa2PBAEMi+YhSXH3Tx+dc18Uz/AMVPgf8APFc16XCqjPMkn0TZ43ElRvDN92jmC1AY1Dg96ctfqVj4IlzRUZaiiwHhmpPk1J4a1OTSdYgvlJCo3zgdxVW9bJ61V3EN1xXhV4RqJwlsz2aUnBqS3R9Q+Gr6G+sEmhkDK6hgc8YqbVtOhuLORio3Y44rw/4ceNG0W4Syu8/ZHONwP3P/AK1e0rq8c2n/AOiyCQuvykfzr82x2XzwVXllt0Z9lhcVHE001uYEtnuX7Jncp645rgri3Njr1xA+4eW+V47GvUtGiCkSOcuTzXnXj7jxtKqt96IMfwrnoSvOx0VErEW47WdW+bOR3yK0LdlKIxUkCs5GCxhiQSRxmrUeUITjHUj+lbzTsZQ1N7TssoUDgdTW5ZtkfeUgdj1rDsCFVAzELjOAM5rVVhHs2qUJ5JPQiuGa1OiD6EWpxlmVtnIHUelUQd2SuADWt5gZX3NkY4AqgIArkr68cdqV9C7aktgW81e1dZpEmRjkntXPaZHi5DbcCukgkIQpyOOorGZY3W5mKbAQR3qvb4jhVt2TjJFEzr821d/rk1Xgk8w4VCgJIx/WqiiGzL8UWjXJ3J6da4a/01Y5N7xksP1r1KaEt8vJx2FZuo6MsjrlcM3auinNxIueWXNrDJN8sPHcEd61/DehS3lwfLGSp3HJ7Vv3ehNBfNHsBJXcR/hXSeCtJO8MQw3E9P61u61kZJLcpeHdBhknA/egltrANivZvC/h/TbG2imW0Qz4+/J8zD865ew0c2k4uPLGxm7d67vTkP2cMzccYxz+dYc7bFNo53UoTb+KGKqQsmHGOma4X4nSO3il9xyBEmPbivSfEUP+nWs7HBOVIAIx6V5R44ujc+Jbps8IRGPwFfR8GUn/AGjN9FH82jxeIqieEgvP/MxQ3FKTk96jDUu7mv1Gx8SLuxRSFuelFAjwS4bJqAmlkbJ9ajJrwW9T2khd2D0zXWeC/GV1osoinDT2vZc8r9K48sc0qE5OOvpXNicPTxMOSoro3o1p0Zc0GewT/EzS4bVmtY5XlOSqFcAH3NcR/adzqmqnUrlx5kh6Z4A9K5dGG4bhkelbFixaNSFAwe1eDiMroYSnzU1q+rPVoY6rXnaR2QmiNvucMzHhewHvV3Tys0qRp12nJ+lYthIrwmKQrnqBk7v8Ks2U3+kDZuMa8sAa8KpA9WnI7y3jSS2AA/h5I7Cp42JhEfBwuffNVtOYS2O4cKPu885q/FEuwTbArEgbwK81qx2RKtqJCGVjkDnGeRWjZxBxtC7l5zu9PWqEwzOXXgjq2eta2nFpV2xxcFhtJ/lWUti9yxY2yb+rADtnrVzzG5VY9oH3mHH8+tWrFUWLK7cnIIHUYqlfeZcGRI8okQyz45I9B7msUm2NysQyOnkSGIZUcE04wzKVby9rr19xWpb2NrEkdxeMVji5MQHDHsM1FdXa3EjzeQyTTnyUTsB7V1xpWOWVa70H6VGLyI3CjCo55J5P4U64Yi7HmIOFycfyqHRZBZaV9kMhW6k3BQTnazHv9Ka17bvax3jMN6TNEwz8oI4+b605U30I9pqyy+nwyagk0ALlowQvfDHFdPounxQMscQUE3DL/wABA5rnn1extVhe2JLoVPlgclR/Dn6/nU+k+INt5PKwcncSgJ4we9U0ktTNSk9jv7O0ikiMbLlDkgHqK0NDt13yRM4kQNtB/wAa5e010280cksZEDKfu9enetLw5q1ub98zIWlJLDdjP4dq2p8nMjnnzpO5e8a6YY1tJ49zKG59h718++IW/wCJ3d5jZD5rZUnJBzX0T4q1JZIkttoY7NysfbtXzTqcvmahcSAbQ0rHHpzX2nCVKP1itOPaK/M8DO6kvY0ovzGBuDS7qh3UbuQa+6sfN3Ji3NFQM/NFFgueCFqYTz1ppamk8da+aue9YdnmgNz6VHu4qvczEIccVlVrxpK7LhByehLNd7SFT5mzW9oJZrXklnz81c3aW062DanIpEecIT/Ot/wYxktXLN1evAxleVSLbZ6uEpqElY6G1kaBt4GWIxk9s1dj3QnzOgJ6VSCbSVOTjpmpxyqqc8HIHqa8hyTZ6Vmjv9C2fZA5ZhjBBxjP0rcMi/ZxtO0M3AznpXM6FJ5tsnz529gf6eldNHLugG0Dd94AjivNqx5ZWOuErxuVYXZ5WBALk4x1JzW3pMOAsLNiQ8lDwQK52IqtyplYq3LZA7V0mixTeaJAwZQAVz1xWU1obJo3IViSMvHEqkL85zn8axZr1rW5eadC/IYR9mA5zWmWuJblhCVcMAuOnNS3GmQwD7TcMZXwR83asYtQFPVGG+vX08Rf7IFc4ZWkOcE9Tj1qtLJfzyWzpdFJoHLIfc98VDfXHmXO1WBXPy4HStbSIFAE0q7j2x1q5V5GaoRMnVNHuJLhbqK5uPNkHzbZCBn1x2qifC+oTROw1i6hdj84c5DE1180O794uVIp+n3QkVorhT6ZHGaqGKklqWoKK2MXQvA+v3cbLJrEaxgbV3Ic1S1rwx4t0K6SS1uPt8RIDbRyK78Wbxw77O7kiU/eGc4PtUukagyzskswmxwWbtVfWY9UONt0c9YaT4mvrFGvbv7FAo5VeXPtW3p2gSabdRX0U00rN8s3zcqP7wFdNC8VzxnAHX61HqM7WLROuDh8MAc8VFWunH3UZSV3YWC7huLW4W5LSJEjbst2x614XPIrTS7Pu7yVz6Zr2jxNNaab4fvb+MopkiKgDjOe1eHM/wBK/QuB6UlQq1H1a/BHyHEk4+1hFdESButKp5qHcSTTlr7k+aJT160UzdRQB4AT81BoKlm+WpFUKPU18fWrKn6n0kIOREI2kO3t3pn2N7u9itIhkuwHHpV0fKma6z4U+HbrV9Ulv1hdoYMln2ZAA5NePVqObu2dkEoowPiSX0vT7PR9qquwPwu0/So/AO4277lwN2RnvVb4oXrax40nCf6uLEaAdMCtjw4iWsMceegAriqu1Ox2UUue62N1xlfNyOuMUjNtOFH04pybSwBUYPQ+lDhSw55ry76npW0NjSbmaVV24jXpx1J712VjIvlD5mxjr1rgdKuFt7hdzFkOflPc+ldXptwPIVjn5hyB0UdhWGJXMuZFUnyvlLMzPDeFj8yMmB7D1roNJuztV0k3Adciuft3E1wtuzKAOMmtO1f7OrpsCQnkKq5Iz2zXPLWJonZnZWUwjJkdhufgZ61BqN9/aDNbxErGv3pM/e9hWBbm8ZVhdivzFl28tjPQ1dst0iMvUIeSO/4VzSjymkXcpXdsu4RRkDB5b1q1a3DKTEoJI6/WtWK3WePDIBjoRiobWyYaiZCvbAyOtRc00GLe3DALsHTnHenR5k5Jx3xmtE2P70O0IOPTipItOFxJtjRRtGT3o5lYTKlless5jkZ5B09ARUFtbzwCTy5H+Yll4zj2BrZj8O3dxKPJnjQdt6ZxWrb+Hbi3KmS5gc5yVCkfkapTRm4NalDw+Z40LTtJlTxzwfrWz5H2uF8qQvY4zTIrSMNt2EEdRmtjT41ijKlCQAW56Y9KIfvJWM5vkVzzH4oX7QWdro7Nlh85I/u9ga8/HtzWp4y1CTUvEt7dSMv+sKqAcqFHAArJBGPSv2/J8EsFg6dFb219WfnGPxLxOIlUY/vS7uPemBuaO1eocJIWHvRTDRQB4eV2jjrSBTmpFHGSKUfe3HivzapUcm2z7GMbKxHdbjtjX7x4H1r3vwJc6f4d+EGqmPzorySAxxyMuAzHrXh+jQi71qJGztQ5P17V7B8QYotP8JWWm2u3e0QeQqSQSfUHvXJXdoHRRhGUrNniVlbyS6i8k2WZmyT61uRlYr0qB6VKlqYiGX74JJPtioCGk1FWDZDqOK45VOZnbGHKb6R/uS4ycjNMXdJAHPBXg1YtpAtvskXlRTEbPy/wtXDzM7OgxVyO4IIIJrd0W+PnjzHAPRgehJrDRlxg9aazGOaKUZyrfpTWujJktLnbyybd0yw73ZR8vbINaVhefaJDMI339FCnr9fasW3lSW2jkXDIQSD6nvTrSaSBmSMtGMfIc9SajlsuUm99Tr41d3Ug+WmzdvJPzfTmrmmnkFQdpO12H8R9KxbWSGOKNLiVhzjHXJqzHcIjLJjbE2WUntz7da5p0jaFS+h1No0ccWM5YZB+taMHlSQBgwWTtzyDWNbTQtE+wcAZGR2q7p8ytKGVflAO4gZ5rlcLM35rmg8hNqdwywIGQeKl0+bMjeWpPyYGOMVDbsl1FJCqHDHrnkH2qxGpt0cddoOQOtRYpG7YOm0gN0HBrQV0kUj5d3v2rmLS4ljZJYVzkcqTgj1roIZIzuZupAwBQhSCePgbT3qt4zvl0XwXfXnmGOUr5cfP8R6VoQ/O21l9hzXm/wAd9Q4stGimDeXmaRUbpnoCK9jIqFOeMg6nwp6nk5rUlGg1DdnlzPuYsTknk/WgNxUOacrcV+106kKkbwd0fnk4yi7SRKDyKcCcGot3IxTwTk1oQPz70UmaKQrHjIO3AptywCZFIx/eVHe5ZAo6twPxr8xZ9qegfA/wtLr2uwybxGjyD5iM5A9K9L+MmjTWqGcyRzRvMYI5VUKQFHOccGqXwJuZNMvp5be2iK2cGWLuFwdvvV74q6odSsNLs57ZoJcNcPtOQ27ocjiuDG1Gk7M6cPSaldrqeStDJFIg4KkEH3qktu0d5DnpuIz6GtvyXwSP3gVQffmi5ti0cx2DeuG2+lefGoelyFOJmMrKwOGJXPuKlkj8uMBV7/LTVBMrqvByGqzIFa3LZw46VDeppEqEbiW6KevsaY7beGY4HSpFznLdGGDUUe4uy4Hy9/UVSYM19HuZoQVUgRsM4NX3vJFbayrtDbvcViwMy7Vc53HK1YeSTy2Zsc5yaUmzPlR1Wn6pa3HyyoCcjbuPf1+tbTzygEybI0WTCjPUV5vbzbGG0ZI6c966PSdc86COC7UAo2N3XIqnqtTOzi7o722uFkUk44fBBPykj/61XEby7hEVtjMSwPQE4zXO28cjwrHHny2cEANnB961YJlZvMkGDEOASfz+tc06TubQrKx0mnyRxbSrtuXknHf6VopcRKztKXZDx6nNcuLhlYBCrN2XOSwPSrkV5DNEimcF26EdTjgiuV0mnobe1VtzdluUtbmIAJsfDA5rVhuHJYoo24DBsHofaubW5heKJrpcmM4DY59h9am0zUYIZHlur1EjiJ3q742Acn6fStI4dt7GUsQkjrjeQWtnJqM7YSCMyPuP3lHce9fKmr+NLjW/Hd9fXGAtxJhAOAFHC/pXvHj1rbxd8ONTXw7dmdoFE/mwnhwvJX6Yr5D+0mPVwc4Oa97A4f2UHfc8fEVfay8j1qWFnj82E5PdagScfddaraFfGW3Uq2SBzV+5jjnjMkf3wMkDvXp0684O8XY4ZwT0aHR7ZMbGx7U8hlPSsqObb8ytWjbXQYc817WFz6rT92ouZfiefWy6EtY6EmeKKk2xtznFFezHPMI1u/uOF5dVueKTfLJn3ojYtqFqgUOfMHB70agMAN71HYAyaisgz+5jMmO59hXxD2PqIW5lc94+EqOfCN/PI0Re5uFhJKuSwJ9ulVfFcy3nie7hjUxwWsQiVN2cN3/Cu4+EnhbVJPB+g7UtNk7vcBXj3MRjjJ6/lXHX1jIPFusfaIjG3nZ2bsr+BPPbvXmY5x9nJrc7sPVlKajfR3Zz0sBtk3owIDrzjtWdrUsltcT/ADbPNwa6S9iMzyxbAqcniua1wi8mQQ5Yx7d+4dMV5NGV5anoy2Ib9sXMcqqdsgAz7irnlnJkkTaCPlx0J71Bqccn2uNE2lSwcAH7oxWvPCfsMCrguBuwD2qpyskETHKIzMGQqrjIA7GogwMqRKpU9M1qTRsts67SN3RsVWltQWRkUs5HI9feqjNMckVSpQuvDFeeKdJIzRAE8YzgUkjMjMCm1s8DHAFSKgaJnxnOD+FamTK9mWEhAyef0ra0yFS/zAAg8A1nWVuTciNOuM/hXbaZpi7FlwFbAHI4+tZVavLoUoi6dNLZo1ysh+UZC++OKzo/F2oSag26GJ1c88YOQa6S507dAoiwwwOT61xX2R49elUAcNzgdBWcKzSYKlFvVHa6JqEt0oC2oWYn/WDqBU2p6hHp90lusIZwdxc9d3pVvRIltLF5lwDt4PesDX/3ziSR2LsdxNZRryb3JlRj0RxHxD+J/iyz1C407TngsYcAbok+c++T0P0rl/B2sX15dut7dT3Mt03Jdyct3JqX4nWBguFut27eMN9ayPh9LHHcSSOwUxOrZPpXu05KWHujkUOWrofRf7Nt3HFdanpN0IylwSEVzhR24zxXhfxl0FvCfxIvdNxiLzTJD/uNyK9P8CXUMPiyK6kXEuwTWqjo4B5B962/21/D8eqeHPDnxC06FAmBb3hTnBP3Sa1w8tbswxCSaSWnQ8h8M3/l7cng8Guut5sOHQ5Bry/SbrZsOetdjo99gfMcqeldLRxSRsX1osbfabcEKxyyjsazJJ5baXzFcmN++O9b9q4ZNjcq1Z17Z7Hddu5T1X+op3IGRapPsH3G980ViSxSRuVTJXtRTuFj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2" descr="data:image/jpg;base64,%20/9j/4AAQSkZJRgABAQEAYABgAAD/2wBDAAUDBAQEAwUEBAQFBQUGBwwIBwcHBw8LCwkMEQ8SEhEPERETFhwXExQaFRERGCEYGh0dHx8fExciJCIeJBweHx7/2wBDAQUFBQcGBw4ICA4eFBEUHh4eHh4eHh4eHh4eHh4eHh4eHh4eHh4eHh4eHh4eHh4eHh4eHh4eHh4eHh4eHh4eHh7/wAARCAEgAN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PFSAcCkA5p4HNfpp8jcAvFPUU5R2p4HFMQgWnCjFPUcUAOVefSpFAApFp6LSECjmpUWgLnFTRxkjIGRSbAAM1IF5FAwvWpgjAgFcE9KlySHZiBakVeOKlit5GVpAjbR7Vd/s6VpkSKMlWG7celc88TTitWWqUn0M/bTwAuK1f7CvidyRkr+tSNod2I428pju68dBWLzHD2+Iv6tU7GUuNwpSOa05NIkiQMX557VU8lskngetXDF0qnwsmVGUd0VwvNKsZPbNWlRY0LNyc8CgrKy7trYz6dK09rfYnksVWQr2IpMc1OxccNyD603bVqXcloiNG2pWWkK1dySFl5FKVp5HSnbc807iIttG0VLso2UXE0cMBTkHNOdcUR8VqaD8YanAUgXnNPHFAgA708CgYqSMDHekAoU7RUyL8uaQDBHNW7WHzxtXhh29aiUrK7GlcbHGoTe33R29as253naq4BprwyGQxKpwBWlYWowrSYBI6Vw4nF0qMOapKyOilQqVJcsFcgtLQSTEfeGea6RtIQpazFlBUYam6bZrGryRgDA5I5q3bHqQrE+hU4r5HHcSRb/dLY9/DZLK37xlmwis7Y/cL/UcGrsM9skQhSGPO7cPX6VEtn5iqXWRj14qxY2SSH/VP8vcmvnKub1pdT1YZdRj0L8N6wBP2VAc8GpYbyFs7rfAJyeKYkCtgmNyPQjvSNAHY7Y5Bjt2Nc/9pVe5o8DR7C3lrZXFrLtwrnhQa5y+sI4AkezcoyST3Nb0du67v3UhC/iBUMsZLEMwweisK9DDZzKD95HHWytNe6zjrzEbhCo8zbn2BNVwsoXcWOPWt7VNJMt4srboxjHsapX9q24RjgKOa+2wOZUK9O8Ja9T53E4OrSlaSM2VkEm3bkU2eLByvIIzU13CQ4Cg7e1Drt2N3xXrQakk0cMtGVWXgUhFWdvmE54IqORCO1bRdzNogccCgU4r8w9KXHNaEjaTaafil20AcROPmA9qjXrUtx/D9KjUc1shklOHWkA4pyjmgBwqaJeRUairEQ7DrSYFmO3kk+ZYyBWhp1rcwMLkIvljrmr/AIe0d1gN7eO0cABI5qOe+W6uNq/Lbg/Ivc+5r5XNc7jh7wjqevgcvdazehLs86TNuhjLng9zVq203zE2tIWx95gf61UgWWfLRtsgBIY9zW5o4bzFit4y5AHLdK/PsXja1eXNNn1mHw8KStFGtbWjGzRLWMRovAJ6k+pq7bacdoE1zGT7dqSC1lVvOuLnO4Y2BuB+FWbeS3VgwR5EB+6O5rgbudA2K0giXH7wneQe/HrVpY7eIeYVmC9jtqaMtNI0pt2TsAWq2lpJOgD4xngZ6UuUNSO2g80K0ckgX/d6VLJaXGTscnHU4qxb28kJ2q7MOwzUkoldNhZlB6kGhoEyr/pCJtY7h2wtV7myiuoCNrAg/eU96vIixrt3SH8abCssNw23aUb14NCBmNeWuF8tlJ9KyNR0+aMbvLLIR1xnFdfcTRJcxwzW8mX/AOWqrkA+9R6groS1mEkfHKHo1b0KkqU1KLsY1FGa5Wjg5LItJCpGUUfNjrWffQbZeF2rngGu4ns1uf38K+TLjDRH+YrDuLESSjzVzg4Lf/Wr7bKs6c9J7o+axuX8jvHY5WQM0gYDgVJGhkyOg9T0rbn0PJLrKsaYySTVR1srcESBpiOijgV9TSxEanwnjTpuO5kOoDFR0pmyrt1J5mMRrGnUACq+Oa7YvQwZFt5oxT9vNG2rJOEb5kBNItDfdAoWtyh60/FNWpFGaAFQc10PhPSJL/URlSEU8ntWHEu5lB457V6T4dhTStDa45JI4z1JPevJzjGfVqGm7OvB0fa1PJFTxtdxQRRaTatlMhWI4z7Vk26wRjyQgyx/eS4z+ArF1yea61dgpbjgV0Gl6e7bVySNoHPc1+X4yTk7tn2WGgoxsTrJHGiQxx7yeqr0A966LSdPulhWUqYlfo46Y9BUFhDa2I8y4ifPc4/lXV6JqN0gO6GQ24xut2XaR6HJ6n6Vxxo85vOsoD7XTZLba0kPHXLHk1ZNjAtwWyFQnKjHrUl7qy30BC4CEDAcc47n/wCtUFrcusYjuGUmEnGO69ue9EqcYjp1uboW0jKzbdm8L1I9KnRVLkxqPl5+brUC3MW2PbIULAngdKuKokCFWyzEAkVnyG0ZcxFIzISQx+npTWS6dl2hm/CtSaKNtsbKMj9aJ5o44Cd3C9cetHIK6KK20qgkklh2xThG743HGD6VLFdZUFGBOM8mpxcxlg4VdrYIHrR7MTmkY8zzxymQJuRSQQwqONVmfzEkCN2U1rXN1ZSTeSzKvb5Tz+VJLpsLqfLUh+xxjIocLGfMmjJR12ETIdw6SAcrWfqMKOqXMe1pUOcj7re9bAjClreQ53dVNZ8lv5R8tG3Lkkf4VrhpuEr9TCtHmVjCvbOS4Rnzk88dBWDdwxsNsjbGXjpXolnaxSLtcjPv3rE1/T443YugAzgV9tluMbZ83i6CRxjQhlVWlAAB28VXZNo6g1oSr5Mjq0KsucAA9DVKQLu+VSPY19bSldHjyVmQFeaTFS45pMVsZnnrHJoFNWnqK6Chy9alTrUaVIOuaAL+kw+dfRqQSAc16Jq0flafEm3Hy52+n1rl/hzYG81ne2NkS72NdhrqSXRdI1BYg4ycV8NxHXcq/Iuh7mWU7Qv3OH0KxkvdXkKRlwrZJI4rvktv7PRLkf64naEVck/SsvSo9P0+2BVjPO3JBPyg+gHertvq6wMWnUnnO0nA/wDrV8jUa5tT6Bczj7pfWXVGLXE1viNDtijVAzA+49aw9autQjuftDQXKvnJbdgjHes3xF4vvpz9ntZDDAowRGcZNc7FqWoTkoskrg9sk1M6t1ZFU8NLdnc6drzzQNHOdsmQQ+ME+uf8a0G1MqqxqQ2Bwa4G3F9GQzQNjPPFa1jdbUB2/OOxrlkm2bqCidjaXU0oRi6jtwa2tG1CSG4GRkHAOe3vXGw3seAV+UjrzWppd0J7gRn5R6qaiTsaR1PRJ5gI/MjwDjvWfezObSRY4wWxkj1qGCG6kgVvOZowMguucimyzGNPm+V8dM5DCo57jcdCs8/lwpJJlWH3hUEerRcylyI0TGT3NZeq6grPLtyPY1zl5qDRFlXofyqoyZm4cx0F74gKti3CON3DSY5+ua39A1m8uIDLeKqJjhgTgenFeUyXkSnMZZTnqOMV0/hPXFjdY2YSDgA5w305rrhJPQ5alGS1SPVWgs7hUnG1WOM896xtcspIJRIgDRv0I9a0LS5tbm23/MwHXjlDUzSxyf6LJtZGGY3U5U//AF6mceWVyYVLqxjaSP8ASVPqvQ1neMIV8wNvIz0B7juK1EikjvVA4Kvgj2qp8RrIpsuVyMjt7ivoMll+8SPJzBe62ec3ORIx5xnjFVj1q1KW3luCO9V3xu4r9CpqyPm5bjD1pNtONJWhJ5ytPFMpy9a6Sh6VKKjWpIuXC+ppNgemfDG38nSZJtnzzMefYVa8Qt5MTBCRK4+b2FXfCtqbTTbeH+Py930zVDxZlYmYgbiOTX5lmdb2tec+7Pp8HDliomHbt5cgjhbBxy2Kkmt7q4hCoBjODnqaqaX+8lZi3OcD0zXRRXEdvHuYfO3C189J3Z7sFoZEPh3fiNk3E8k+lbumaRa2OB5QaTtx0FSWdwseVnlWKR+QMZbH0qxNqXkwi4hgd9p6soXP0FZ80nsa3RqWtlFcBma1UqRjkVma/wCG7XZ59tt3Dltvf6U2y8WxDK3LpEzHIDpimarr2bfFtMhyMABc5PtTU2nYlwOZZfIuGTd25rQ0B5PtIdGJGR1rAv3uFvPOuHYhyd31rofDsb+VGHjBBYFjnH0qK+2g6Sdz1a1Zm08RKeQvJ4rG175om8zhR0x1+tXbBfJ05p1k8wnqB2Fc74uup44YwCAknUk9q54JuxbWhiXltLeShbbJx1PrT4/Cc0+Hnk2qR3rQ0S8t1UNKkSEcDn7w9a3pL+xktw/2hAV/hDiumyRnHmOIvPBijIVyf7pzWPP4W1G0lEi7/lOQQciu8TWrNbxY2K7Sfv8A3gK6C2ltbqIiFYplHUoefyoc11LbcTivC+qzw3RhmZ45W2q6sPlbkc/Wum0PU/PUqygFWZc56+n41Le6PFKRcWgCyodwGO3pWRff8S5S0a4WUDafcVTndWOOpFXudZAGuZklUZyRzUXxSMkOnRDaCpUBiO3vUvgRje277iRhu9WfiXGsumDy1yY+o9Riveyh8lSDfc8jHK8ZI8ZuDHzt/Gq5qWTiVh71Ga/So7Hy40+1JS0n41VhHnK+lPxTBTwa6Ch4rQ0KHz9VtozyC4zWelXNLlaC+hlU8hhWVa7py5d7FQtzK57dpS7xIR2XArmfGXFs6Y3NjJrqPDAEls7n+4DWB402raM443dD7V+WYnQ+qobnO6RCYoRJkHjP0NVNc1pdPwzOAwztJ/h96vaZ80BDHCrkk+grhvEdhfeI9UmRY5LewjG2L1c+p9q8mycuU9immLdeOryzWeWw2/MPmeQZd6ybLx94ivtRaDzj8q5UMnB9q0bTwtE1uLZp0zjkt1BrQ0XwTZ210LqTUVl2n7qjnPvXUvYRRMoV+bRFYeIrhTt1S3YNnlwMit/SJ4L1fMspi7DGFbAzW3YabpM8Ah+ztLIuSCy5BqrfWdrp6M8hOV5WNBgA1yyav7qOq2lnuZcvnyalGkoxkgYB9K7zS8rEFclVIxgLnJrgrJppLtX4BJzk9AK9B8Poxw6l+CMHGa5ql7alxR1+gy7IhDMxBYcHGBWJ41hD2kTIMiN+D9e1a8MrNuTyDlejEYFQXUKXMD2s+Q8hOPY9qFC0VYUlZnmLT3SufLVh+H8jWfqmprDIPtlwWz0HTH1rutV0+NrFoSpSWMbcqOa5eHw5p1xds1/a+YcfLuJArSErrUcdznX+IsGknfFauwXozD5TW7YfEaK+v47NViilaHzt8XynP93PrSaz4I0jUbLyJYpYHH3GU5UCuftPATW87SwXls5Az83yn6GumKotWb1OWr7bm20PZfBnjC31WT7LcTKLlF49SPQ+9W/EVrPMMRqGjyWXmvn2+sde8MajDrMLCVo5AzqrHlP7te7eDPF2k+ItKUQTASFATHIMMp71yTgoNdhShK17HYfDfaLGRShDZHJ9a0fGMHm2Mm1sEg1meCwIppUzgnpzV7xbM0WltIuTt6/Svcy+8uVI8bF6XPE78sLp1bOQcGq7dKt60qrfSMjblY5BqkeRX6dTd4JnyktwopKOK0JPOhThUeeKUNzWxRMDipbXdJcxxoMszACqwyxwMn6VraFZ3P8AaVvIIX2q4Y5Fc2IxEKcW5OxtTpSm/dVz2rw7G8OmgfxFAp/Kud8cPG00NrnO3AOO5ro9PuBFZPOx+VUG0VxM7yalrTyHkDLDnpX5ljZrVn1GEg+ZFCFcXrQyZEJGSB39q6K2sIZtrRquCOgqhNpzkGRCc45NXdHZYlZWOQDjOeleBNtu6PbgrIhufD1oz7grKM9vWn2nhlVYtBG+T1xXV2AtpNp8sMvuavX19a2KIXZQhHRR3qlJy6mnO9kc9aaOtupMjhCB61x+umObUpYeAIz85HQit7WtWa5czRhlwcqPaudvYVNtLDKpJuP9Zzjg1XWxOtxmkIJb/cE+QdB7V3/hoSLGd3C55FchoFsWn8wKdi8nArvNBj3oQZFjVRx75oqI3gtDaXfJGIz07EVUeF1Jd23MCAMjnNattCBHsZhvx65wKS4tcANklSvc00tBTauYWuWhlX7TH8pI+YD1rJ8kSFEmbKH+IjoK69kXyGAG7PUVj31uieZFJGSoGVx3BqFHoY3s7la202FRtyJV9BzxUFz4csLyR541ZJF/hUYBrS02S3ihUbNvP4itLawx8q9cj3qHJrQq7vuYb+Gbe5Ty3iXYR1IqFfDenaCn2+xtVd0/18YHUeo9661DGMgYz156VRaL7RNKscm9mHrwPpUN8xnKTsWfB1zDLKLlQCrqQM9RWn8Qm+z6FK6lfnA25qGytfs9uj7ApXrgYq/4oiXUvDOVVTxwDXvZPVjzx5ujPDzCD5XY8IvHZ5ST61AelXdVsbi1mYNC4UHqRWeWr9RpSjOKcXdHyc4uLtJC5pajLcU3Na2IPO91ApgNLVtmiRv+H/LtLZ9SmhEu07UUjvV1PEl1I2PsgiiB5OOTWhpNukeiWibQ3mHcfrV2axtBPFuiDAnkAV+S5zi3iMZOUnonZfI+7y/Dqlh4pLVq5vaZqK3vhfdHkMBhh6Vj6K+Xd1GSTz6mrEMkGnXk8YzHazx7T/st61n6VceXdyxgg/NwR35rmqT56IqVPkqs7e1tiY84GcflUL6dGwk8vDE9QDjmksrgsoCk1PLGXO3cQj9dpwa8ltpnoKIW8N4kQURAccc9KpajayTKjXMxLp0ROa3LOONI1VmbywO9Z2oywrO8kWSpIXb6mmp2ew7Mxja7pC0mBjsKw9RkD3OFPGdorqb2Paj7fvN6V534pv5dLtLy7CbmhjJQf7R4B/WurDpylqKTUVc0Lvxro+gzG1nmeaZVwYYRkg+56V0fhPxxpmq3gsrdZ45GXKrJHjPHY18/6C8Fxqga6Zi7ZZ2PU56/nXoGhappuni3Mk6RtHhoyBz7j8f616v1WHU894+pze7oj6C0ieFyvlb2LDBO7gfWrnl3plPmSf6OB8pC8E/Wud8Aa9Y6osM0UIjgZSXweuDjNdxfO0sYjWWPZ0ynX1HFcVTDqLsmejGs5rVGObhY5SvfHFULlZJg0qfN5Y/MdxUt1bu1wrbslQc4FTaDEZLhhIflddpBFZSjZCa91mVbNazMC2Ghk6E8itoSJHbkKBIP4VUZNah02G3ZUihjKKOBiomtVR9xG0bsDBrlne5HNoZSW1xeEfKYo/QnBz9K1tK0xY2DMCu3v61Yt7aNgZlDP/vN0qaPcjFnJHoM8VmS23oS6iF+xMOhxxiqOpapDpfhSKWZRI7ltqj0FVtTupAhjVuvQVXFg2q2hS4Uqsafu89666Fbki2c1Sldo4a68cfbJjb/ANlhYicMCM8VzeuQLBeHy12xyDeo9Aa6y602O3mLRxr1w3FYfjdAlxasvRoq9/hHFz+vOlf3Wnp6HDntGDwqnbVM5/dRn3pham5PtX6ekfGHn+aVTxTT7dKAaTZseleFYjPoltcDDpGdpX0q5euf7SHljAAziuc+HOqNHNLpzH5XG5fY966LUFAvVkDHpzX5HnmGeGxs4vZu6+Z95ltdVsNFrdaGX4g1NltJgqBmxwKpaKzbYmlUhyAWHoasXsf2i6QMMDPNKIwLuQKMANXFQd4s3qPVHWabPmIBeM960IbgRsFZt2eMGub0+5G3Y3B7VpRuGPUn0rknCzOiGpsSXDSfKvAp1pa7HeaTLe3Zaj08BwAV5rRhzsYHqePrWaWpRj6rIoYB/k5G4+1eW/EGRn0fVPIZn3fKhAzkdTXoPjJ2+zkBv3mOMd64aHai/Z7kcEEtnuTXZhdJcxE4po8RWO8jkUg7t3I2MCa7Hw/pVzqkEU0sogh+6UCZY/jWH4v8PzaVfl42YxzOfKVRyDnpXceArTXVsYITGYTjkSLkqM8cfSvYnVSjzI86jg5TqcktLHrfw/iaytoFikgjiRQoVupr0Jb6OeL5Y9roPTrXl2mr9nuIg+9XAydy4z713GnsnlpJGGkQnnPYV5tSd5NnueyjCKNaJ3EhMilCSDhjzzVtZEhuAy8N1OPWue1jVEhlB80dOtWNM1FbqNWzlzwCPWoqK8Dma6naWU/mbCCCf4var8sUbpuUAGuO0i+2SMkjbXzXR6fNJJCSXLLnH0rkjPTUznDqPMWyTcpI7kVDcyjbuOAPWrM/EZK9azbpx/wHPNRJdiEZl/JvLMOcDjHrVLQ9dfmCZioyVwe1XH3NeqvAj3LisfVIkh8TyrbqNjPkn0Jpz0gCs3Zl7Uvs0VpIucuTkfWuG+IMq+dZQhgWSL5se9dprqCN0nZfkjUs9eU6vfPfX8twxzuPHsK+s4OwcqmKeI6RX4s8TPcRGOHVLq3+RVJpPmppak31+mnx5wOakBz1qPNANZG5q+Hrg2msW8wPG8A/Q16eFIKTqoccg5HrXkEchVlYcEHNey6BKl1pEUgXcXjB/SvheMcPrTrL0Ppcgq6Tpv1MW6t5Ld/OKgjPFVLUiS+lYj5WbitXUpzk200ZCk8GspV8u6MeMKO3pXydJJRaR7kr8ybLLRmGXOTjtWrp8o4ZuT0FVLqITWuQcACoYJNpUKeFrO3NE1TszqrBpjdE8bNoIGe9XZXmWB2Zh147cVR0gr5e7vio9ZuCUKhtvtXK1qbLUzGBvdRwcFV9a5nxios9QDLzuUZA7Yrq9Li2uZecnqawfGtkJH8xVZmHc9q2puzFKzZhQraansVwkjA5XzOzV0NqLhEO1QsgUbiO3bmuGhhuLa5J87vkj2ra0/X2gjRpJyvYkjP4GulqV9BKry6HR2czLOWmk3kYJ3HtW0+sxwWjFXZUXnC/xe1cvZXVvez4kk+VjycY4rfsYra4jiEcQBLchuT14pOPVhOtKbSseY6hbeNNd8WjULhZ44Aw8qFGOxEHT/69e5/D2xud8LTxvuQZweldP4d02BUjmMKb9vXHFblhHHCX2oM+1Z1XzNNjulGyRy3iixfT79L6PiJvvD0Nbmg3yNAMMPm5NXdWtY72xkhmUYYHHrmuK0KeW2umt3GHR9rDtgd645qzuEHzxsztpJDvKseMVmag+EHcZ4+tXfMWW3JX04rMvm2gLkk56VVNXM2rFe6uPJRH2ksG6Ad6q+HrZp7y4vJgzSMcjI4FPlEk026P/lku4itLR3kaTbs8pOpA71pO1kmYu97oz/G8jW/he/mZQGddq14ruNe0/Fx1j8JOOAXdQK8TzzX6RwbT5cDKXeT/AEPks+lfEJeQpNJ+VJRmvrjwzgyaUGo93FAasToJgRXpnwy1SOSyaxkbDx9PcV5eG9Kt6bfT2N0lxA5VlP515mb5esdhnT67r1O3AYr6tWU+nU9s1m3gkthIQpOe1cxqcZh1NC2QrqCAO9WdF1qPWLRJSwDIRuTPQ0a68c93a+Ww3LkNg1+YOlOjUdOas0fZKcZwUovRkqN+52yLtB6H2qqI9tyUU5GRipN+2EZ65wc1JBES3mZBbPK/1rG1rmy1sb1mscMe7LZxnBPWoJi8spZ8KMflSBwsQMh2n0zTEBZtx+4egrlWrN1sPi+RDGGBHbFJPbpdRlGXk8Ak96fZQqrB8EhznA9f6VowWq72MjjCkAHsDWqiZuSPPda8Puyu0a/MM7fQ1mWujPhQQSSQMH17ivU1hWSBwVDluT7CmWeh+ZHbMqhpGYgDbwR6/qPzrWMmQ5amPp+iM+mKn2fYcHa1b3hzTVhcNIqlhjqK6PS7GKO2UKwdd6rnHB3Ej+QJq1Np4cQywqkaDdz7gkVLbYvaJaGlp8iRwBI1VfbNXY5Ar/MNqkelZ1lloTtU5TB6c471amEkMoOS6OoZBjlhUO4cyLDTRggM4LsDtFcl4jtxbaul0iALKNpx/erpyIvLFwZNuzOOOorG8SbrrSJZVUl4xvDeuOaylG46UrSLGnXA8rHQEdD2NQai6525y3tVHSrgyW4baWPVfrVl2EjbiBjGT60UNy6uhJ4dlh+2yQyvuZhjnt7VuRW4ikO3AGa8im8SrpvjGfJKpuAbniu6uvGWmQ6Sbw3CkheFB5JrtrYDEQqxg4fFZrzucccRTcHJPRbnLfGfVle4t9Njkzs+dwO3pXmpIq1reoPqmqT3sjNulbOD2HpVLHHBAr9bynBLBYWFHqt/U+GxuI+sVpTH59KXNMDYHXNJn3FekkcZwlKMVFmlDYrA6iUUveow1OBpAW7O6ntX3QyMh9jW94TupJtUZp5ixOPvGuYBOav+HJ2i1y32kfMwXkZrzMywlOpQqS5VzWevU7MHWnCrFX0uem7flZtykDnkd6t2EasiKrjc3J46H0qEr+4w3zFjglfWtDTImFtHtIRDyWA5r8rqfCz7eDVxdRjjSPLbiE659as6VpN3MqzSLsDkbT/CFPU/lSt5dujSyKZvLP8AEOp7cd6sSa9bf2fBbNcCKZgWuGPTJBOBWdCCe4V5yStEtyW1vCqRQYKOwVGxlifXHvU07Qskce3a0rEIOoVRwSPrg8+gFYN9qNqbOEW0n/LMqS/DAYHQe5P5VQvdY1BJozBbqYYU6Htxwox2ByfxrpajY405s6fTY5Gnmiii2eUjEAnOcj5P0NbFxdQ2NohSXe7gAHbgoCo5/Pj8q8vuPE+sQTte2umyMrHMiqc/N6Y7iqg8TXt6GkuLa+83BQqUPzL2H1HrQoKKNHTqN3aPa7SSBEUxqy4hVsH26H8mP5VpJJFLCltb7WkRhuBPATufqAf1rxSDxlN54jvzcRM2VAmUr8mc4/pXQR+KLazmGoQXyo/3jv8AmB7Hj/PSknbdCdCb1O5tb4W19LESV2OI8568kN+WAfzrVuGk37pDyoEmAem04Yr/AJ7V5BB42sI5cmUzBd2R3bP/AOs1JY/Ek+akQtp5dgwECknOcg/0IqVGy1CVKd9Ee6Wq2s0ezahEmWK4+8cdR/OsXWrImG6jtWygB+UemDn8q43TPiCJlgie3ktlVtzF1wV56D2wa2E16G4tysMzCXIkWVh1JJ/MVU+RxMYKpGRl+GTIkIzg+nPWt2ZUJY79wK/dAwR71j6NE0Lqk2AMn5/qa0Fkk825nEoyq4CgdOeua46CV2d9a54Zr8hbXr4v185h+tVTK+AMnHpml1hm/tq8y4f983zevNVwx9c1+44aCVGHkl+R+cVZNzl6k2/P8VID1qPdS7vpXRYyJNw/Ckz70xjxTd1NIRxOaM0zNLmuQ6x+aVT61FmnZoAlDc1PpsvlarbPtD4kHB6dapg80122MGBwQcg1NSHNFxKi7O57RDj7MMcPu654Fa+nNIZyzKHQLgkfdNcp4bvmvNMhnZs+YucH1HFdHpVzyFBB4xtx0r8fxMORyg+jPuqU+ZKS6oulZpZmiVMgtlHHIHH/AOqob/Sbe2SSaYq8xxyema1oJY4VLEqrHlqydXnW+bMO8QL3b+I1wX10Om9zNsbdZ5/m6dz6VsmNQDs2kd+OtZ1g3k53DAJ4zV8XURj245J5pNu5XKSxW9vcxts2pJkcZ71bthc6cQDYxXPOVKgVmwyBWzGB17Vr2moNNm3ZAozzuOAOKuMpdBP3SS/tbDxJE0N/Zoh245HQ+1UbL4d6Tbjd5fnBe0jFhj6U1Lpob59zZXI2lefrzWlZa9mUqwPyjpnrWirzigUtNBn/AAisCskMMEcKKOdqAE8+taVrpVjamIxwjzOQdyjNKNbW4O2NDgYBJ4xVm2mXzBJIpZsc4rKrWnNasV+boVb7TrVAu+FCGPPFRXOnS2FhA0C+ZEp+Q4y3rg1avrhbiVkXoRjp0qTSbsTQyWNy2cE1kpdCeWzuO0meK4Ejui4J/kKsXskHkSmOMZVSeON3FRMkFtEzw87mB2k9OOawPHV1JbeFLy481VZ48A7u57fWu3A0nVrRhHq0vxMcVUUIOXZHjV4d17OxbJMjdfrTFPHWqwbjO7JpysCPSv3KMbJI/OW9Sxu98mk3ZJzxUQPNLnmrJuSjpxmk5poejdQI4omjNMZqTdiuM7SQGjNR7xTJZVjGWP4VMpxgnKTshqLk7ImklWNdzHiqsclxqFxHa2sTPJI21FHUmqE8rTyc9PSvUPg/aWeiibxNq9sHSNCLcH19cV8rmOcSqXjSdo/meth8FbWSuzW0LTpND0yCwvJcXaD507rnkD+ddJAxWNJWCIJBuZh2xwK8k1HxZK/jEatczkpcS7PLPYHvXqWmXiSwRxrG5DoGLDnA9K+QxEOaXN3PcpScY8vYurNdOyuwVUxnk5LLyOfTP8quJHnCtwCOAOKgjErZcBliAwWb19q07aORl3bhnj8PrXl1I2O6nIz5oiJIkwfvdfUVbktF4MbdexFWo4RMWdcHB5xVxFheHdtJ29axubXMt7d4l3ZXAPNMeNiwkZipyMdhW3Zxq06qVBX7xHoK0khimXlQy5PAFCkwtc5hWjaIJuCk/KWzyacbPzGL5CLwMdziuvXR9MKrJ5C8jBGKVdLsIizQAxHpz0p8zJcDn9PjMSbXJJ7ZFXxOyoEXG7pmrLROp2sh69cdKd5IKGMqMZ61ndsaIrCFgCWA3fXrTJYf3qzQs6vzVuOVbRCsiE84yegzUu9ITv6uD+Q96qMbmblYy1bcP3wZTnjHSuI+MGr240y30mJcSSuJWAPCgf8A167fVLmCx06V5oz5UKPIw747H8K8B1nXY/EGpz3qnCbtsY9FHSvpOH1To4qNWotI/mePmk5TpOEd2QJIozzUisD9KqFuelKj+5r9dhKM4qUXdHxcotOzLYfmlDc1WD/NxUm4mqJLAbil3e4quCaXJoJOPNNLVFJKoFV3mY528CvCxGZ4ejpe78j1qeGqT6Fl5VUZ71QldpGJJpWJ2kk1HA29+Bn0r5vMMyniXy7I9LD4ZUtepueCtFk1rX4bRB8gIaQnoBXb/FDUPKtY9Ls8QQxIcE9lHX65r0r4Q+E9O0XwSs1ysMt9fJ5kxPWNK8H+Kuo291r+opZybrdT5cAz0Udf1rxakk9Dvo8yfMmc1pFs2oXwmkJMcXOfftXsngjUWS0ELM3nIuE57dv51wej6etno1vGy/PIu5j7mtfTXmglRlYhlORXnVK3veR2xhdHrNrI6Wccjzr+7c7F7sR3+laVmpmQFpsAruJPH6e9cX4Z1+1urj7NqKhXXPl4HDn0rqINsbmRVCuxPysehrKrFNXWw6cnGVnua1mJI8IJcJISxGPQVIVb7NI2Oejc+pqgkvlA7svnPzA49Kv6TtWPFwxB+8d3c56YrilG2h2Jj7NZRlmkwCvbtWvp8iyPgbs/3T+prKlYiBhEcFjtB9eRT42meRWhfax+ZuO2eRUGiZ0EMrJtDk5ySvvU5kVnGenORVOORDKpbJUYwaXzSWDopAPHWm2F9Syyr5RByMDJJPJqpArNk4zVmNtwCkHcRjnpTdmYnMY5U4696m1yZSsOdFHCNlCwVuM5/wA4qC/QqwCFWDjGc9TTt0mzbt2vu6j2OP61zfjPxNb6ZZzb2V7vkqq9+MZ/rXXSpXV2cVSo72RtxWej+LbDVPDLStBetbtF8rcq2Mivkbyrrw/rt5ot8rLPaTtE4Psetdv4O8Y65Z+IH1FpzJd3swjITqADgGrP7T+imz8W2PiSGNli1GBTKT/fx1r2qCsrI86rur9TnoJFkX8KWRGTkcrWPoN3uKqTzWysoWby25B7V72W5pUwsrbx7HmYrCxq+pH5hBFSJIc0+aEL8w6VDs9Oa+toZxhqul7PzPIqYSpHpcnST3p++qq5U45p2a9JNNXRzNNM4s80xuuBT3wi7RTY13ZJr8tufXEV4dsBrpfhHoq6z4jia4Um0tR5sxAz06CuV1h8Wxr374R+FZ9C8Cx6hfWssf2hPtMsg5wv8II/Ws2y07DfidrzaPo7JbyCK6usBfKb7sY7EfSvBYFbUdZjUc75M49q7DxlqpvJtWvZG8zB2Q88HPeue+Hto82qGbbu2DrXHVfJFvsdsGpWdrNnbNFjZGwwMYz6UyZFjddrZwcE1o3EQWEbz8x6DFZt2NsjgcAYP4148ZXZ2cthZmMc0csZIK8/Q16FoOspfWf2iPD3BQrIh6lvUVwcgPkoMA7vmJpLG6uLC7E9tlCnOD0I9K2pT6PYirC9mtz121unMsbbQSFJcDnHTAHvmrUNzJlhIwDA5Y56nHrXMaHrtnfQ7oysNyVw0ROOcdvr/SrM8+JETynwCrM56YHanUpaXIp1VezOmjvWQpEqgq3JbHfvikkvBaagqyMBGx/En0+tYR1O3aQRyAhl+7k8A5yfyGOavQXXmlI7nbmMD5gOjc8/rWHsmaqqjfgvJBcBCocNhlJHK5H/AOqrVndh2KSN0B3YGce4rlDeNJdJslJRJOnYnB6n8zWzZXUaTIzNmQ7Q233HGPXpS9k3sN1lY2lmCpG6s0o3fKF/XP8AnvUzXGJyi8gruOP4uwNYtpI89ujI6w4GN56E5xz+f8qra1rDWdusFjMJJFyrS46dsCrjTUFzSM51HJ8sRfFes/2aklnaTBpm+aR1OQg9PrXkdxePevNJIS7MSuSc8V0GpybbSZ2Zmd0JJJ71xtmxhQOxzuOAPWs3UcvQpQUfU5qzMmn/ABFsG8zbDI4Dc8da+h/ipoEHin4XxLH5bT24KhgckEcivnnxYm3xFpjbQFL4HPTNfZvw50y3n+HkFnNCj+fYhyT1LAda9fDSvGLOOu7RasfB2jXUltftbz5WSJyjg9iK6eWctIsingdarfGjQ28M/Eq4Cqy214fNjJ9e4qsJv9A3Z5xXcmcUlszqbWZZbfJOajnXyyGH3TWT4auvNiMZ7VuwjdmN+RXQpXRzyjZkAkBGMZownoaZcRNC/HK560zzDXVSxlakrQk0Yzownq0ca5yaC20YpE65NQ3Mm1TXntnekbHg3SI/EHi7T9NnbbamUPO3og5NfWfjvV7Gx8Fx6fp80bGdACoI4XGAPyrxv9nXQ4o7SXWLlolluSVQSHGIl64z6mrHju6m1PXpHt42hbeIYvL4DE+3Q4H86wnJdTop4eVT4X/wx5p4pWGLeGQpFKzMgI9OlbPwy0zbpr3W0DccnPpWV49TOpw2wyPLjC+uK7XwbbLF4eiw20Ec152MlyxsdsLSsyW7VGhMh4wCAPSudkj2xkv8xY9a6LUceYFjU7P4j61iaqgWdVXoozivPp72NmWXTIj2fwqKgMYdWO0s+7j0q1ZA/YjuODwKaqOHMf8AD16URlZlNaFEbo5IpIyVZTXU2uo6jFGiPOXB5GRmufhZftQjaMlN33s100SYQFY+i8ZradRxWhgoJ7oqXOo30V4k8axltu0qRkEf5NWn1iS3iSZrcs0a52hurc/404wGXLuvXpxSXWn7o1zkcetT7aSKdKNthmleK/tDXAjsUUScKCfu+tdLpuoTSyrM6gFFBzjuvSvNNJj+y61NC2Su75cn1r0XTSI7XcxGSpU5FFSrK6sT7KKQ+41i6uJdskv7sElUFLHIZrciTKoASvPU1Qjt0wzRpu5POe1PkkaKMSOvT7o9a5Zzcnqaxio7GV4iL/ZBH03j5fpXOWOGnMEg+70rX1Ka4uLsjYPIRcg+9c/csy3LyR5ranHSxMr3Mf4hLHDf2JgPzbgVHvmvoD4FeIr7U9HhhkkmkntX8qRVbCqh46V82eMLpZNRsjtbcjA4Pevd/wBnIRyxapmDdJMdwHIxivWwz5YK5yVabqPQ4n9qCyuLm3+0MrNLpd2VZj12NXlCXG7TUOe2a+nvjHokeoXOqW0kZEd3bq4yeQcf418rNHJaCawlyHgcqc+lehzJvQ41ScIJSNvwvNtNdbG/RhXBeHpSqjHrXa2coaAY5qouxjUWpffbKpVuhqibZsnDDFWEfkVONuO1a3uYvQ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 txBox="1">
            <a:spLocks/>
          </p:cNvSpPr>
          <p:nvPr/>
        </p:nvSpPr>
        <p:spPr>
          <a:xfrm>
            <a:off x="304800" y="2262722"/>
            <a:ext cx="10942323" cy="346538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dirty="0" smtClean="0"/>
              <a:t>Vários </a:t>
            </a:r>
            <a:r>
              <a:rPr lang="pt-BR" sz="1800" dirty="0"/>
              <a:t>fatores estão implicados na </a:t>
            </a:r>
            <a:r>
              <a:rPr lang="pt-BR" sz="1800" dirty="0" err="1"/>
              <a:t>etiopatogenia</a:t>
            </a:r>
            <a:r>
              <a:rPr lang="pt-BR" sz="1800" dirty="0"/>
              <a:t> dessa entidade, mas a causa exata é </a:t>
            </a:r>
            <a:r>
              <a:rPr lang="pt-BR" sz="1800" dirty="0" smtClean="0"/>
              <a:t>desconhecida;</a:t>
            </a:r>
          </a:p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b="1" dirty="0" smtClean="0"/>
              <a:t>Desequilíbrio</a:t>
            </a:r>
            <a:r>
              <a:rPr lang="pt-BR" sz="1800" dirty="0" smtClean="0"/>
              <a:t> </a:t>
            </a:r>
            <a:r>
              <a:rPr lang="pt-BR" sz="1800" dirty="0"/>
              <a:t>de fatores </a:t>
            </a:r>
            <a:r>
              <a:rPr lang="pt-BR" sz="1800" u="sng" dirty="0"/>
              <a:t>pró-</a:t>
            </a:r>
            <a:r>
              <a:rPr lang="pt-BR" sz="1800" u="sng" dirty="0" err="1"/>
              <a:t>angiogênicos</a:t>
            </a:r>
            <a:r>
              <a:rPr lang="pt-BR" sz="1800" dirty="0"/>
              <a:t> e </a:t>
            </a:r>
            <a:r>
              <a:rPr lang="pt-BR" sz="1800" u="sng" dirty="0" err="1"/>
              <a:t>antiangiogênicos</a:t>
            </a:r>
            <a:r>
              <a:rPr lang="pt-BR" sz="1800" dirty="0"/>
              <a:t>, que levam a uma rápida proliferação de capilares de caráter </a:t>
            </a:r>
            <a:r>
              <a:rPr lang="pt-BR" sz="1800" dirty="0" err="1"/>
              <a:t>neovascular</a:t>
            </a:r>
            <a:r>
              <a:rPr lang="pt-BR" sz="1800" dirty="0"/>
              <a:t>, friável e </a:t>
            </a:r>
            <a:r>
              <a:rPr lang="pt-BR" sz="1800" dirty="0" smtClean="0"/>
              <a:t>lobulado;</a:t>
            </a:r>
          </a:p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dirty="0" smtClean="0"/>
              <a:t>O </a:t>
            </a:r>
            <a:r>
              <a:rPr lang="pt-BR" sz="1800" dirty="0"/>
              <a:t>tecido de granulação reativo a pequenos </a:t>
            </a:r>
            <a:r>
              <a:rPr lang="pt-BR" sz="1800" b="1" dirty="0"/>
              <a:t>traumas</a:t>
            </a:r>
            <a:r>
              <a:rPr lang="pt-BR" sz="1800" dirty="0"/>
              <a:t> pode contribuir (estudos atribuem apenas até 7% dessas lesões diretamente a uma história de trauma</a:t>
            </a:r>
            <a:r>
              <a:rPr lang="pt-BR" sz="1800" dirty="0" smtClean="0"/>
              <a:t>);</a:t>
            </a:r>
          </a:p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dirty="0" smtClean="0"/>
              <a:t>Outros </a:t>
            </a:r>
            <a:r>
              <a:rPr lang="pt-BR" sz="1800" dirty="0"/>
              <a:t>possíveis fatores predisponentes podem incluir </a:t>
            </a:r>
            <a:r>
              <a:rPr lang="pt-BR" sz="1800" b="1" dirty="0"/>
              <a:t>infecções</a:t>
            </a:r>
            <a:r>
              <a:rPr lang="pt-BR" sz="1800" dirty="0"/>
              <a:t> e </a:t>
            </a:r>
            <a:r>
              <a:rPr lang="pt-BR" sz="1800" b="1" dirty="0"/>
              <a:t>malformações</a:t>
            </a:r>
            <a:r>
              <a:rPr lang="pt-BR" sz="1800" dirty="0"/>
              <a:t> </a:t>
            </a:r>
            <a:r>
              <a:rPr lang="pt-BR" sz="1800" b="1" dirty="0"/>
              <a:t>vasculares</a:t>
            </a:r>
            <a:r>
              <a:rPr lang="pt-BR" sz="1800" dirty="0"/>
              <a:t> </a:t>
            </a:r>
            <a:r>
              <a:rPr lang="pt-BR" sz="1800" b="1" dirty="0" smtClean="0"/>
              <a:t>preexistentes;</a:t>
            </a:r>
          </a:p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b="1" dirty="0" smtClean="0"/>
              <a:t>Fatores </a:t>
            </a:r>
            <a:r>
              <a:rPr lang="pt-BR" sz="1800" b="1" dirty="0"/>
              <a:t>hormonais </a:t>
            </a:r>
            <a:r>
              <a:rPr lang="pt-BR" sz="1800" dirty="0"/>
              <a:t>parecem desempenhar um papel no fenótipo dessa lesão associada à </a:t>
            </a:r>
            <a:r>
              <a:rPr lang="pt-BR" sz="1800" dirty="0" smtClean="0"/>
              <a:t>gravidez;</a:t>
            </a:r>
          </a:p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dirty="0" smtClean="0"/>
              <a:t>Certas </a:t>
            </a:r>
            <a:r>
              <a:rPr lang="pt-BR" sz="1800" dirty="0"/>
              <a:t>variantes do </a:t>
            </a:r>
            <a:r>
              <a:rPr lang="pt-BR" sz="1800" dirty="0" err="1"/>
              <a:t>hemangioma</a:t>
            </a:r>
            <a:r>
              <a:rPr lang="pt-BR" sz="1800" dirty="0"/>
              <a:t> capilar lobular também mostraram associação com o uso de </a:t>
            </a:r>
            <a:r>
              <a:rPr lang="pt-BR" sz="1800" b="1" dirty="0"/>
              <a:t>medicamentos </a:t>
            </a:r>
            <a:r>
              <a:rPr lang="pt-BR" sz="1800" dirty="0"/>
              <a:t>(em especial os </a:t>
            </a:r>
            <a:r>
              <a:rPr lang="pt-BR" sz="1800" u="sng" dirty="0"/>
              <a:t>granulomas </a:t>
            </a:r>
            <a:r>
              <a:rPr lang="pt-BR" sz="1800" u="sng" dirty="0" err="1"/>
              <a:t>piogênicos</a:t>
            </a:r>
            <a:r>
              <a:rPr lang="pt-BR" sz="1800" u="sng" dirty="0"/>
              <a:t> </a:t>
            </a:r>
            <a:r>
              <a:rPr lang="pt-BR" sz="1800" u="sng" dirty="0" err="1"/>
              <a:t>periungueais</a:t>
            </a:r>
            <a:r>
              <a:rPr lang="pt-BR" sz="1800" dirty="0" smtClean="0"/>
              <a:t>);</a:t>
            </a:r>
          </a:p>
          <a:p>
            <a:pPr marL="447040" indent="-447040" algn="just" defTabSz="402336">
              <a:lnSpc>
                <a:spcPct val="125000"/>
              </a:lnSpc>
              <a:spcBef>
                <a:spcPts val="0"/>
              </a:spcBef>
              <a:buFontTx/>
              <a:buChar char="-"/>
              <a:defRPr sz="3520"/>
            </a:pPr>
            <a:r>
              <a:rPr lang="pt-BR" sz="1800" dirty="0" smtClean="0"/>
              <a:t>As </a:t>
            </a:r>
            <a:r>
              <a:rPr lang="pt-BR" sz="1800" b="1" dirty="0"/>
              <a:t>drogas</a:t>
            </a:r>
            <a:r>
              <a:rPr lang="pt-BR" sz="1800" dirty="0"/>
              <a:t> implicadas na maioria das vezes incluem: </a:t>
            </a:r>
            <a:r>
              <a:rPr lang="pt-BR" sz="1800" dirty="0" err="1"/>
              <a:t>Retinóides</a:t>
            </a:r>
            <a:r>
              <a:rPr lang="pt-BR" sz="1800" dirty="0"/>
              <a:t> tópicos e sistêmicos; </a:t>
            </a:r>
            <a:r>
              <a:rPr lang="pt-BR" sz="1800" dirty="0" err="1"/>
              <a:t>Anti-retrovirais</a:t>
            </a:r>
            <a:r>
              <a:rPr lang="pt-BR" sz="1800" dirty="0"/>
              <a:t>; </a:t>
            </a:r>
            <a:r>
              <a:rPr lang="pt-BR" sz="1800" dirty="0" err="1"/>
              <a:t>Antineoplásicos</a:t>
            </a:r>
            <a:r>
              <a:rPr lang="pt-BR" sz="1800" dirty="0"/>
              <a:t>; Agentes imunossupressores.</a:t>
            </a:r>
            <a:endParaRPr lang="pt-BR" sz="1800" dirty="0"/>
          </a:p>
        </p:txBody>
      </p:sp>
      <p:sp>
        <p:nvSpPr>
          <p:cNvPr id="2" name="Retângulo 1"/>
          <p:cNvSpPr/>
          <p:nvPr/>
        </p:nvSpPr>
        <p:spPr>
          <a:xfrm>
            <a:off x="870856" y="6508975"/>
            <a:ext cx="85924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dirty="0" err="1"/>
              <a:t>Sarwal</a:t>
            </a:r>
            <a:r>
              <a:rPr lang="pt-BR" sz="1000" dirty="0"/>
              <a:t> P, </a:t>
            </a:r>
            <a:r>
              <a:rPr lang="pt-BR" sz="1000" dirty="0" err="1"/>
              <a:t>Lapumnuaypol</a:t>
            </a:r>
            <a:r>
              <a:rPr lang="pt-BR" sz="1000" dirty="0"/>
              <a:t> K. </a:t>
            </a:r>
            <a:r>
              <a:rPr lang="pt-BR" sz="1000" dirty="0" err="1"/>
              <a:t>Pyogenic</a:t>
            </a:r>
            <a:r>
              <a:rPr lang="pt-BR" sz="1000" dirty="0"/>
              <a:t> Granuloma. 2020 </a:t>
            </a:r>
            <a:r>
              <a:rPr lang="pt-BR" sz="1000" dirty="0" err="1"/>
              <a:t>Dec</a:t>
            </a:r>
            <a:r>
              <a:rPr lang="pt-BR" sz="1000" dirty="0"/>
              <a:t> 5. In: </a:t>
            </a:r>
            <a:r>
              <a:rPr lang="pt-BR" sz="1000" dirty="0" err="1"/>
              <a:t>StatPearls</a:t>
            </a:r>
            <a:r>
              <a:rPr lang="pt-BR" sz="1000" dirty="0"/>
              <a:t> [Internet]. </a:t>
            </a:r>
            <a:r>
              <a:rPr lang="pt-BR" sz="1000" dirty="0" err="1"/>
              <a:t>Treasure</a:t>
            </a:r>
            <a:r>
              <a:rPr lang="pt-BR" sz="1000" dirty="0"/>
              <a:t> </a:t>
            </a:r>
            <a:r>
              <a:rPr lang="pt-BR" sz="1000" dirty="0" err="1"/>
              <a:t>Island</a:t>
            </a:r>
            <a:r>
              <a:rPr lang="pt-BR" sz="1000" dirty="0"/>
              <a:t> (FL): </a:t>
            </a:r>
            <a:r>
              <a:rPr lang="pt-BR" sz="1000" dirty="0" err="1"/>
              <a:t>StatPearls</a:t>
            </a:r>
            <a:r>
              <a:rPr lang="pt-BR" sz="1000" dirty="0"/>
              <a:t> </a:t>
            </a:r>
            <a:r>
              <a:rPr lang="pt-BR" sz="1000" dirty="0" err="1"/>
              <a:t>Publishing</a:t>
            </a:r>
            <a:r>
              <a:rPr lang="pt-BR" sz="1000" dirty="0"/>
              <a:t>; 2021 Jan–. PMID: 32310537.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0542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1112</Words>
  <Application>Microsoft Office PowerPoint</Application>
  <PresentationFormat>Widescreen</PresentationFormat>
  <Paragraphs>75</Paragraphs>
  <Slides>15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RELATO DE CASO  - Homem, 83 anos;​ - Submetido a exérese de carcinoma espinocelular bem diferenciado, na ponta nasal;​ - Após 5 meses do procedimento, houve crescimento de nodulação exofítica e pulsátil no local da cicatriz.</vt:lpstr>
      <vt:lpstr>RELATO DE CASO  - Dermatoscopia: pápula homogênea com "colarinho" branco escamoso na base (septos fibrosos).</vt:lpstr>
      <vt:lpstr>RELATO DE CASO  - Submetido a Ultrassom Dermatológico de Alta Frequência (USAF), já com a lesão clinicamente maior.</vt:lpstr>
      <vt:lpstr>RELATO DE CASO – Ultrassom Dermatológico de Alta Frequência  - Nodulação subepidérmica bem definida, hipoecogênica, com áreas de hiperecogenicidade de permeio.</vt:lpstr>
      <vt:lpstr>RELATO DE CASO –  Ultrassom Dermatológico de Alta Frequência  - Doppler evidenciou massa nodular altamente vascularizada, com grande vaso arterial no interior da nodulação.​</vt:lpstr>
      <vt:lpstr>RELATO DE CASO </vt:lpstr>
      <vt:lpstr>GRANULOMA PIOGÊNICO - Introdução </vt:lpstr>
      <vt:lpstr>GRANULOMA PIOGÊNICO - Etiologia </vt:lpstr>
      <vt:lpstr>GRANULOMA PIOGÊNICO - Clínica </vt:lpstr>
      <vt:lpstr>GRANULOMA PIOGÊNICO - Diagnóstico </vt:lpstr>
      <vt:lpstr>GRANULOMA PIOGÊNICO - Histologia </vt:lpstr>
      <vt:lpstr>GRANULOMA PIOGÊNICO – Ultrassom Dermatológico de Alta Frequência </vt:lpstr>
      <vt:lpstr>GRANULOMA PIOGÊNICO – Tratamento</vt:lpstr>
      <vt:lpstr>Considerações finais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Planeta W</dc:creator>
  <cp:lastModifiedBy>Usuario</cp:lastModifiedBy>
  <cp:revision>101</cp:revision>
  <dcterms:created xsi:type="dcterms:W3CDTF">2020-07-13T13:18:12Z</dcterms:created>
  <dcterms:modified xsi:type="dcterms:W3CDTF">2022-08-19T22:18:38Z</dcterms:modified>
</cp:coreProperties>
</file>