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563357" y="2268982"/>
            <a:ext cx="3655060" cy="523240"/>
            <a:chOff x="7563357" y="2268982"/>
            <a:chExt cx="3655060" cy="523240"/>
          </a:xfrm>
        </p:grpSpPr>
        <p:sp>
          <p:nvSpPr>
            <p:cNvPr id="4" name="object 4"/>
            <p:cNvSpPr/>
            <p:nvPr/>
          </p:nvSpPr>
          <p:spPr>
            <a:xfrm>
              <a:off x="7569707" y="2275332"/>
              <a:ext cx="3642360" cy="510540"/>
            </a:xfrm>
            <a:custGeom>
              <a:avLst/>
              <a:gdLst/>
              <a:ahLst/>
              <a:cxnLst/>
              <a:rect l="l" t="t" r="r" b="b"/>
              <a:pathLst>
                <a:path w="3642359" h="510539">
                  <a:moveTo>
                    <a:pt x="3557270" y="0"/>
                  </a:moveTo>
                  <a:lnTo>
                    <a:pt x="85090" y="0"/>
                  </a:lnTo>
                  <a:lnTo>
                    <a:pt x="51970" y="6687"/>
                  </a:lnTo>
                  <a:lnTo>
                    <a:pt x="24923" y="24923"/>
                  </a:lnTo>
                  <a:lnTo>
                    <a:pt x="6687" y="51970"/>
                  </a:lnTo>
                  <a:lnTo>
                    <a:pt x="0" y="85089"/>
                  </a:lnTo>
                  <a:lnTo>
                    <a:pt x="0" y="425450"/>
                  </a:lnTo>
                  <a:lnTo>
                    <a:pt x="6687" y="458569"/>
                  </a:lnTo>
                  <a:lnTo>
                    <a:pt x="24923" y="485616"/>
                  </a:lnTo>
                  <a:lnTo>
                    <a:pt x="51970" y="503852"/>
                  </a:lnTo>
                  <a:lnTo>
                    <a:pt x="85090" y="510539"/>
                  </a:lnTo>
                  <a:lnTo>
                    <a:pt x="3557270" y="510539"/>
                  </a:lnTo>
                  <a:lnTo>
                    <a:pt x="3590389" y="503852"/>
                  </a:lnTo>
                  <a:lnTo>
                    <a:pt x="3617436" y="485616"/>
                  </a:lnTo>
                  <a:lnTo>
                    <a:pt x="3635672" y="458569"/>
                  </a:lnTo>
                  <a:lnTo>
                    <a:pt x="3642360" y="425450"/>
                  </a:lnTo>
                  <a:lnTo>
                    <a:pt x="3642360" y="85089"/>
                  </a:lnTo>
                  <a:lnTo>
                    <a:pt x="3635672" y="51970"/>
                  </a:lnTo>
                  <a:lnTo>
                    <a:pt x="3617436" y="24923"/>
                  </a:lnTo>
                  <a:lnTo>
                    <a:pt x="3590389" y="6687"/>
                  </a:lnTo>
                  <a:lnTo>
                    <a:pt x="3557270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69707" y="2275332"/>
              <a:ext cx="3642360" cy="510540"/>
            </a:xfrm>
            <a:custGeom>
              <a:avLst/>
              <a:gdLst/>
              <a:ahLst/>
              <a:cxnLst/>
              <a:rect l="l" t="t" r="r" b="b"/>
              <a:pathLst>
                <a:path w="3642359" h="510539">
                  <a:moveTo>
                    <a:pt x="0" y="85089"/>
                  </a:moveTo>
                  <a:lnTo>
                    <a:pt x="6687" y="51970"/>
                  </a:lnTo>
                  <a:lnTo>
                    <a:pt x="24923" y="24923"/>
                  </a:lnTo>
                  <a:lnTo>
                    <a:pt x="51970" y="6687"/>
                  </a:lnTo>
                  <a:lnTo>
                    <a:pt x="85090" y="0"/>
                  </a:lnTo>
                  <a:lnTo>
                    <a:pt x="3557270" y="0"/>
                  </a:lnTo>
                  <a:lnTo>
                    <a:pt x="3590389" y="6687"/>
                  </a:lnTo>
                  <a:lnTo>
                    <a:pt x="3617436" y="24923"/>
                  </a:lnTo>
                  <a:lnTo>
                    <a:pt x="3635672" y="51970"/>
                  </a:lnTo>
                  <a:lnTo>
                    <a:pt x="3642360" y="85089"/>
                  </a:lnTo>
                  <a:lnTo>
                    <a:pt x="3642360" y="425450"/>
                  </a:lnTo>
                  <a:lnTo>
                    <a:pt x="3635672" y="458569"/>
                  </a:lnTo>
                  <a:lnTo>
                    <a:pt x="3617436" y="485616"/>
                  </a:lnTo>
                  <a:lnTo>
                    <a:pt x="3590389" y="503852"/>
                  </a:lnTo>
                  <a:lnTo>
                    <a:pt x="3557270" y="510539"/>
                  </a:lnTo>
                  <a:lnTo>
                    <a:pt x="85090" y="510539"/>
                  </a:lnTo>
                  <a:lnTo>
                    <a:pt x="51970" y="503852"/>
                  </a:lnTo>
                  <a:lnTo>
                    <a:pt x="24923" y="485616"/>
                  </a:lnTo>
                  <a:lnTo>
                    <a:pt x="6687" y="458569"/>
                  </a:lnTo>
                  <a:lnTo>
                    <a:pt x="0" y="425450"/>
                  </a:lnTo>
                  <a:lnTo>
                    <a:pt x="0" y="85089"/>
                  </a:lnTo>
                  <a:close/>
                </a:path>
              </a:pathLst>
            </a:custGeom>
            <a:ln w="12700">
              <a:solidFill>
                <a:srgbClr val="0144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62880" y="2244510"/>
            <a:ext cx="6085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278765" algn="l"/>
                <a:tab pos="920750" algn="l"/>
                <a:tab pos="1282065" algn="l"/>
                <a:tab pos="3065145" algn="l"/>
                <a:tab pos="4066540" algn="l"/>
                <a:tab pos="4427855" algn="l"/>
                <a:tab pos="5843905" algn="l"/>
              </a:tabLst>
            </a:pP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O	</a:t>
            </a:r>
            <a:r>
              <a:rPr sz="1200" b="1" spc="-70" dirty="0">
                <a:solidFill>
                  <a:srgbClr val="D77300"/>
                </a:solidFill>
                <a:latin typeface="Arial"/>
                <a:cs typeface="Arial"/>
              </a:rPr>
              <a:t>P</a:t>
            </a:r>
            <a:r>
              <a:rPr sz="1200" b="1" spc="-4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PEL	</a:t>
            </a:r>
            <a:r>
              <a:rPr sz="1200" b="1" spc="15" dirty="0">
                <a:solidFill>
                  <a:srgbClr val="D77300"/>
                </a:solidFill>
                <a:latin typeface="Arial"/>
                <a:cs typeface="Arial"/>
              </a:rPr>
              <a:t>D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	U</a:t>
            </a:r>
            <a:r>
              <a:rPr sz="1200" b="1" spc="-90" dirty="0">
                <a:solidFill>
                  <a:srgbClr val="D77300"/>
                </a:solidFill>
                <a:latin typeface="Arial"/>
                <a:cs typeface="Arial"/>
              </a:rPr>
              <a:t>L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R</a:t>
            </a:r>
            <a:r>
              <a:rPr sz="1200" b="1" spc="-4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SSONOG</a:t>
            </a:r>
            <a:r>
              <a:rPr sz="1200" b="1" spc="15" dirty="0">
                <a:solidFill>
                  <a:srgbClr val="D77300"/>
                </a:solidFill>
                <a:latin typeface="Arial"/>
                <a:cs typeface="Arial"/>
              </a:rPr>
              <a:t>R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F</a:t>
            </a:r>
            <a:r>
              <a:rPr sz="1200" b="1" spc="25" dirty="0">
                <a:solidFill>
                  <a:srgbClr val="D77300"/>
                </a:solidFill>
                <a:latin typeface="Arial"/>
                <a:cs typeface="Arial"/>
              </a:rPr>
              <a:t>I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	P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RÉ-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N</a:t>
            </a:r>
            <a:r>
              <a:rPr sz="1200" b="1" spc="-130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spc="-65" dirty="0">
                <a:solidFill>
                  <a:srgbClr val="D77300"/>
                </a:solidFill>
                <a:latin typeface="Arial"/>
                <a:cs typeface="Arial"/>
              </a:rPr>
              <a:t>T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L	</a:t>
            </a:r>
            <a:r>
              <a:rPr sz="1200" b="1" spc="15" dirty="0">
                <a:solidFill>
                  <a:srgbClr val="D77300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	D</a:t>
            </a:r>
            <a:r>
              <a:rPr sz="1200" b="1" spc="10" dirty="0">
                <a:solidFill>
                  <a:srgbClr val="D77300"/>
                </a:solidFill>
                <a:latin typeface="Arial"/>
                <a:cs typeface="Arial"/>
              </a:rPr>
              <a:t>I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FERE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N</a:t>
            </a:r>
            <a:r>
              <a:rPr sz="1200" b="1" spc="-10" dirty="0">
                <a:solidFill>
                  <a:srgbClr val="D77300"/>
                </a:solidFill>
                <a:latin typeface="Arial"/>
                <a:cs typeface="Arial"/>
              </a:rPr>
              <a:t>C</a:t>
            </a:r>
            <a:r>
              <a:rPr sz="1200" b="1" spc="10" dirty="0">
                <a:solidFill>
                  <a:srgbClr val="D77300"/>
                </a:solidFill>
                <a:latin typeface="Arial"/>
                <a:cs typeface="Arial"/>
              </a:rPr>
              <a:t>I</a:t>
            </a:r>
            <a:r>
              <a:rPr sz="1200" b="1" spc="-45" dirty="0">
                <a:solidFill>
                  <a:srgbClr val="D77300"/>
                </a:solidFill>
                <a:latin typeface="Arial"/>
                <a:cs typeface="Arial"/>
              </a:rPr>
              <a:t>A</a:t>
            </a:r>
            <a:r>
              <a:rPr sz="1200" b="1" spc="15" dirty="0">
                <a:solidFill>
                  <a:srgbClr val="D77300"/>
                </a:solidFill>
                <a:latin typeface="Arial"/>
                <a:cs typeface="Arial"/>
              </a:rPr>
              <a:t>Ç</a:t>
            </a:r>
            <a:r>
              <a:rPr sz="1200" b="1" spc="-35" dirty="0">
                <a:solidFill>
                  <a:srgbClr val="D77300"/>
                </a:solidFill>
                <a:latin typeface="Arial"/>
                <a:cs typeface="Arial"/>
              </a:rPr>
              <a:t>Ã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O	</a:t>
            </a:r>
            <a:r>
              <a:rPr sz="1200" b="1" spc="25" dirty="0">
                <a:solidFill>
                  <a:srgbClr val="D77300"/>
                </a:solidFill>
                <a:latin typeface="Arial"/>
                <a:cs typeface="Arial"/>
              </a:rPr>
              <a:t>DA  </a:t>
            </a:r>
            <a:r>
              <a:rPr sz="1200" b="1" spc="-15" dirty="0">
                <a:solidFill>
                  <a:srgbClr val="D77300"/>
                </a:solidFill>
                <a:latin typeface="Arial"/>
                <a:cs typeface="Arial"/>
              </a:rPr>
              <a:t>ANECEFALIA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DE</a:t>
            </a:r>
            <a:r>
              <a:rPr sz="1200" b="1" spc="-10" dirty="0">
                <a:solidFill>
                  <a:srgbClr val="D77300"/>
                </a:solidFill>
                <a:latin typeface="Arial"/>
                <a:cs typeface="Arial"/>
              </a:rPr>
              <a:t> OUTRAS</a:t>
            </a:r>
            <a:r>
              <a:rPr sz="1200" b="1" spc="40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CONDIÇÔES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SEMELHANTES</a:t>
            </a:r>
            <a:r>
              <a:rPr sz="1200" b="1" spc="3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D77300"/>
                </a:solidFill>
                <a:latin typeface="Arial"/>
                <a:cs typeface="Arial"/>
              </a:rPr>
              <a:t>NO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D77300"/>
                </a:solidFill>
                <a:latin typeface="Arial"/>
                <a:cs typeface="Arial"/>
              </a:rPr>
              <a:t>PERÍODO</a:t>
            </a:r>
            <a:r>
              <a:rPr sz="1200" b="1" spc="5" dirty="0">
                <a:solidFill>
                  <a:srgbClr val="D77300"/>
                </a:solidFill>
                <a:latin typeface="Arial"/>
                <a:cs typeface="Arial"/>
              </a:rPr>
              <a:t> </a:t>
            </a:r>
            <a:r>
              <a:rPr sz="1200" b="1" spc="-30" dirty="0">
                <a:solidFill>
                  <a:srgbClr val="D77300"/>
                </a:solidFill>
                <a:latin typeface="Arial"/>
                <a:cs typeface="Arial"/>
              </a:rPr>
              <a:t>PRÉ-NATAL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6046" y="3875278"/>
            <a:ext cx="1635760" cy="218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D77300"/>
                </a:solidFill>
                <a:latin typeface="Calibri"/>
                <a:cs typeface="Calibri"/>
              </a:rPr>
              <a:t>AUTORES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ANDRADE,</a:t>
            </a:r>
            <a:r>
              <a:rPr sz="1800" spc="-5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spc="-60" dirty="0">
                <a:solidFill>
                  <a:srgbClr val="014470"/>
                </a:solidFill>
                <a:latin typeface="Arial MT"/>
                <a:cs typeface="Arial MT"/>
              </a:rPr>
              <a:t>J.P. </a:t>
            </a:r>
            <a:r>
              <a:rPr sz="1800" spc="-484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ROSA,</a:t>
            </a:r>
            <a:r>
              <a:rPr sz="1800" spc="-35" dirty="0">
                <a:solidFill>
                  <a:srgbClr val="014470"/>
                </a:solidFill>
                <a:latin typeface="Arial MT"/>
                <a:cs typeface="Arial MT"/>
              </a:rPr>
              <a:t> R.F.M.</a:t>
            </a:r>
            <a:endParaRPr sz="1800">
              <a:latin typeface="Arial MT"/>
              <a:cs typeface="Arial MT"/>
            </a:endParaRPr>
          </a:p>
          <a:p>
            <a:pPr marL="12700" marR="26034">
              <a:lnSpc>
                <a:spcPct val="99300"/>
              </a:lnSpc>
              <a:spcBef>
                <a:spcPts val="20"/>
              </a:spcBef>
            </a:pP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TELLES,</a:t>
            </a:r>
            <a:r>
              <a:rPr sz="1800" spc="-7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J.A.B. </a:t>
            </a:r>
            <a:r>
              <a:rPr sz="1800" spc="-49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SOUZA, </a:t>
            </a:r>
            <a:r>
              <a:rPr sz="1800" spc="-45" dirty="0">
                <a:solidFill>
                  <a:srgbClr val="014470"/>
                </a:solidFill>
                <a:latin typeface="Arial MT"/>
                <a:cs typeface="Arial MT"/>
              </a:rPr>
              <a:t>V.R. </a:t>
            </a:r>
            <a:r>
              <a:rPr sz="1800" spc="-4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PIRES, M.C. </a:t>
            </a:r>
            <a:r>
              <a:rPr sz="1800" spc="5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14470"/>
                </a:solidFill>
                <a:latin typeface="Arial MT"/>
                <a:cs typeface="Arial MT"/>
              </a:rPr>
              <a:t>SANSON,</a:t>
            </a:r>
            <a:r>
              <a:rPr sz="1800" spc="-30" dirty="0">
                <a:solidFill>
                  <a:srgbClr val="01447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14470"/>
                </a:solidFill>
                <a:latin typeface="Arial MT"/>
                <a:cs typeface="Arial MT"/>
              </a:rPr>
              <a:t>L.N.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504438" y="1308353"/>
            <a:ext cx="0" cy="2014855"/>
          </a:xfrm>
          <a:custGeom>
            <a:avLst/>
            <a:gdLst/>
            <a:ahLst/>
            <a:cxnLst/>
            <a:rect l="l" t="t" r="r" b="b"/>
            <a:pathLst>
              <a:path h="2014854">
                <a:moveTo>
                  <a:pt x="0" y="0"/>
                </a:moveTo>
                <a:lnTo>
                  <a:pt x="0" y="2014855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08214" y="1308353"/>
            <a:ext cx="0" cy="3258820"/>
          </a:xfrm>
          <a:custGeom>
            <a:avLst/>
            <a:gdLst/>
            <a:ahLst/>
            <a:cxnLst/>
            <a:rect l="l" t="t" r="r" b="b"/>
            <a:pathLst>
              <a:path h="3258820">
                <a:moveTo>
                  <a:pt x="0" y="0"/>
                </a:moveTo>
                <a:lnTo>
                  <a:pt x="0" y="325882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693" y="3492246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>
                <a:moveTo>
                  <a:pt x="313664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9000" y="1777110"/>
            <a:ext cx="2785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145" algn="l"/>
                <a:tab pos="1213485" algn="l"/>
                <a:tab pos="1715135" algn="l"/>
                <a:tab pos="2092960" algn="l"/>
                <a:tab pos="2604770" algn="l"/>
              </a:tabLst>
            </a:pPr>
            <a:r>
              <a:rPr sz="1200" dirty="0">
                <a:latin typeface="Arial MT"/>
                <a:cs typeface="Arial MT"/>
              </a:rPr>
              <a:t>A	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5" dirty="0">
                <a:latin typeface="Arial MT"/>
                <a:cs typeface="Arial MT"/>
              </a:rPr>
              <a:t>ne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5" dirty="0">
                <a:latin typeface="Arial MT"/>
                <a:cs typeface="Arial MT"/>
              </a:rPr>
              <a:t>ce</a:t>
            </a:r>
            <a:r>
              <a:rPr sz="1200" spc="10" dirty="0">
                <a:latin typeface="Arial MT"/>
                <a:cs typeface="Arial MT"/>
              </a:rPr>
              <a:t>f</a:t>
            </a:r>
            <a:r>
              <a:rPr sz="1200" spc="-15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10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pod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se</a:t>
            </a:r>
            <a:r>
              <a:rPr sz="1200" dirty="0">
                <a:latin typeface="Arial MT"/>
                <a:cs typeface="Arial MT"/>
              </a:rPr>
              <a:t>r	</a:t>
            </a:r>
            <a:r>
              <a:rPr sz="1200" spc="-5" dirty="0">
                <a:latin typeface="Arial MT"/>
                <a:cs typeface="Arial MT"/>
              </a:rPr>
              <a:t>d</a:t>
            </a:r>
            <a:r>
              <a:rPr sz="1200" spc="-20" dirty="0">
                <a:latin typeface="Arial MT"/>
                <a:cs typeface="Arial MT"/>
              </a:rPr>
              <a:t>i</a:t>
            </a:r>
            <a:r>
              <a:rPr sz="1200" spc="10" dirty="0">
                <a:latin typeface="Arial MT"/>
                <a:cs typeface="Arial MT"/>
              </a:rPr>
              <a:t>f</a:t>
            </a:r>
            <a:r>
              <a:rPr sz="1200" spc="-10" dirty="0">
                <a:latin typeface="Arial MT"/>
                <a:cs typeface="Arial MT"/>
              </a:rPr>
              <a:t>í</a:t>
            </a:r>
            <a:r>
              <a:rPr sz="1200" spc="-5" dirty="0">
                <a:latin typeface="Arial MT"/>
                <a:cs typeface="Arial MT"/>
              </a:rPr>
              <a:t>cil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de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000" y="1959990"/>
            <a:ext cx="2785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1855" algn="l"/>
                <a:tab pos="1190625" algn="l"/>
                <a:tab pos="1856739" algn="l"/>
                <a:tab pos="2604770" algn="l"/>
              </a:tabLst>
            </a:pPr>
            <a:r>
              <a:rPr sz="1200" spc="-5" dirty="0">
                <a:latin typeface="Arial MT"/>
                <a:cs typeface="Arial MT"/>
              </a:rPr>
              <a:t>d</a:t>
            </a:r>
            <a:r>
              <a:rPr sz="1200" spc="-20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f</a:t>
            </a:r>
            <a:r>
              <a:rPr sz="1200" spc="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r</a:t>
            </a:r>
            <a:r>
              <a:rPr sz="1200" spc="-20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nc</a:t>
            </a:r>
            <a:r>
              <a:rPr sz="1200" spc="-15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r	</a:t>
            </a:r>
            <a:r>
              <a:rPr sz="1200" spc="-1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15" dirty="0">
                <a:latin typeface="Arial MT"/>
                <a:cs typeface="Arial MT"/>
              </a:rPr>
              <a:t>í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15" dirty="0">
                <a:latin typeface="Arial MT"/>
                <a:cs typeface="Arial MT"/>
              </a:rPr>
              <a:t>d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p</a:t>
            </a:r>
            <a:r>
              <a:rPr sz="1200" spc="-20" dirty="0">
                <a:latin typeface="Arial MT"/>
                <a:cs typeface="Arial MT"/>
              </a:rPr>
              <a:t>r</a:t>
            </a:r>
            <a:r>
              <a:rPr sz="1200" dirty="0">
                <a:latin typeface="Arial MT"/>
                <a:cs typeface="Arial MT"/>
              </a:rPr>
              <a:t>é</a:t>
            </a:r>
            <a:r>
              <a:rPr sz="1200" spc="-5" dirty="0">
                <a:latin typeface="Arial MT"/>
                <a:cs typeface="Arial MT"/>
              </a:rPr>
              <a:t>-</a:t>
            </a:r>
            <a:r>
              <a:rPr sz="1200" spc="-15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al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de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000" y="2142566"/>
            <a:ext cx="27870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outras condições </a:t>
            </a:r>
            <a:r>
              <a:rPr sz="1200" spc="-15" dirty="0">
                <a:latin typeface="Arial MT"/>
                <a:cs typeface="Arial MT"/>
              </a:rPr>
              <a:t>que </a:t>
            </a:r>
            <a:r>
              <a:rPr sz="1200" spc="-5" dirty="0">
                <a:latin typeface="Arial MT"/>
                <a:cs typeface="Arial MT"/>
              </a:rPr>
              <a:t>envolvam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10" dirty="0">
                <a:latin typeface="Arial MT"/>
                <a:cs typeface="Arial MT"/>
              </a:rPr>
              <a:t>calota </a:t>
            </a:r>
            <a:r>
              <a:rPr sz="1200" spc="-5" dirty="0">
                <a:latin typeface="Arial MT"/>
                <a:cs typeface="Arial MT"/>
              </a:rPr>
              <a:t> craniana. Nosso </a:t>
            </a:r>
            <a:r>
              <a:rPr sz="1200" spc="-10" dirty="0">
                <a:latin typeface="Arial MT"/>
                <a:cs typeface="Arial MT"/>
              </a:rPr>
              <a:t>objetivo </a:t>
            </a:r>
            <a:r>
              <a:rPr sz="1200" spc="-5" dirty="0">
                <a:latin typeface="Arial MT"/>
                <a:cs typeface="Arial MT"/>
              </a:rPr>
              <a:t>é relatar </a:t>
            </a:r>
            <a:r>
              <a:rPr sz="1200" spc="-10" dirty="0">
                <a:latin typeface="Arial MT"/>
                <a:cs typeface="Arial MT"/>
              </a:rPr>
              <a:t>uma </a:t>
            </a:r>
            <a:r>
              <a:rPr sz="1200" spc="-5" dirty="0">
                <a:latin typeface="Arial MT"/>
                <a:cs typeface="Arial MT"/>
              </a:rPr>
              <a:t> série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casos</a:t>
            </a:r>
            <a:r>
              <a:rPr sz="1200" spc="1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condições</a:t>
            </a:r>
            <a:r>
              <a:rPr sz="1200" spc="14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que</a:t>
            </a:r>
            <a:r>
              <a:rPr sz="1200" spc="150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se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000" y="2691765"/>
            <a:ext cx="2787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assemelham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à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anencefalia,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visando </a:t>
            </a:r>
            <a:r>
              <a:rPr sz="1200" spc="-5" dirty="0">
                <a:latin typeface="Arial MT"/>
                <a:cs typeface="Arial MT"/>
              </a:rPr>
              <a:t> chamar atenção </a:t>
            </a:r>
            <a:r>
              <a:rPr sz="1200" spc="-10" dirty="0">
                <a:latin typeface="Arial MT"/>
                <a:cs typeface="Arial MT"/>
              </a:rPr>
              <a:t>para </a:t>
            </a:r>
            <a:r>
              <a:rPr sz="1200" spc="-5" dirty="0">
                <a:latin typeface="Arial MT"/>
                <a:cs typeface="Arial MT"/>
              </a:rPr>
              <a:t>o seu </a:t>
            </a:r>
            <a:r>
              <a:rPr sz="1200" spc="-10" dirty="0">
                <a:latin typeface="Arial MT"/>
                <a:cs typeface="Arial MT"/>
              </a:rPr>
              <a:t>diagnóstico </a:t>
            </a:r>
            <a:r>
              <a:rPr sz="1200" spc="-5" dirty="0">
                <a:latin typeface="Arial MT"/>
                <a:cs typeface="Arial MT"/>
              </a:rPr>
              <a:t> diferencial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no </a:t>
            </a:r>
            <a:r>
              <a:rPr sz="1200" dirty="0">
                <a:latin typeface="Arial MT"/>
                <a:cs typeface="Arial MT"/>
              </a:rPr>
              <a:t>período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pré-natal.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1028" y="1320800"/>
            <a:ext cx="3960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430" algn="l"/>
                <a:tab pos="1239520" algn="l"/>
                <a:tab pos="2097405" algn="l"/>
                <a:tab pos="2592705" algn="l"/>
                <a:tab pos="3037840" algn="l"/>
                <a:tab pos="3862070" algn="l"/>
              </a:tabLst>
            </a:pPr>
            <a:r>
              <a:rPr sz="1200" dirty="0">
                <a:latin typeface="Arial MT"/>
                <a:cs typeface="Arial MT"/>
              </a:rPr>
              <a:t>A	</a:t>
            </a:r>
            <a:r>
              <a:rPr sz="1200" spc="-2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s</a:t>
            </a:r>
            <a:r>
              <a:rPr sz="1200" spc="-15" dirty="0">
                <a:latin typeface="Arial MT"/>
                <a:cs typeface="Arial MT"/>
              </a:rPr>
              <a:t>so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5" dirty="0">
                <a:latin typeface="Arial MT"/>
                <a:cs typeface="Arial MT"/>
              </a:rPr>
              <a:t>â</a:t>
            </a:r>
            <a:r>
              <a:rPr sz="1200" spc="-5" dirty="0">
                <a:latin typeface="Arial MT"/>
                <a:cs typeface="Arial MT"/>
              </a:rPr>
              <a:t>nc</a:t>
            </a:r>
            <a:r>
              <a:rPr sz="1200" spc="-20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ma</a:t>
            </a:r>
            <a:r>
              <a:rPr sz="1200" spc="-25" dirty="0">
                <a:latin typeface="Arial MT"/>
                <a:cs typeface="Arial MT"/>
              </a:rPr>
              <a:t>g</a:t>
            </a:r>
            <a:r>
              <a:rPr sz="1200" spc="-15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é</a:t>
            </a:r>
            <a:r>
              <a:rPr sz="1200" dirty="0">
                <a:latin typeface="Arial MT"/>
                <a:cs typeface="Arial MT"/>
              </a:rPr>
              <a:t>tica	</a:t>
            </a:r>
            <a:r>
              <a:rPr sz="1200" spc="-5" dirty="0">
                <a:latin typeface="Arial MT"/>
                <a:cs typeface="Arial MT"/>
              </a:rPr>
              <a:t>(</a:t>
            </a:r>
            <a:r>
              <a:rPr sz="1200" spc="-15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M</a:t>
            </a:r>
            <a:r>
              <a:rPr sz="1200" dirty="0">
                <a:latin typeface="Arial MT"/>
                <a:cs typeface="Arial MT"/>
              </a:rPr>
              <a:t>)	f</a:t>
            </a:r>
            <a:r>
              <a:rPr sz="1200" spc="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5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c</a:t>
            </a:r>
            <a:r>
              <a:rPr sz="1200" spc="-15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fir</a:t>
            </a:r>
            <a:r>
              <a:rPr sz="1200" spc="-10" dirty="0">
                <a:latin typeface="Arial MT"/>
                <a:cs typeface="Arial MT"/>
              </a:rPr>
              <a:t>m</a:t>
            </a:r>
            <a:r>
              <a:rPr sz="1200" spc="-15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u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5977" y="1503679"/>
            <a:ext cx="39960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7744" algn="l"/>
                <a:tab pos="1403985" algn="l"/>
                <a:tab pos="2279015" algn="l"/>
                <a:tab pos="3357879" algn="l"/>
              </a:tabLst>
            </a:pPr>
            <a:r>
              <a:rPr sz="1200" spc="-5" dirty="0">
                <a:latin typeface="Arial MT"/>
                <a:cs typeface="Arial MT"/>
              </a:rPr>
              <a:t>diagnóstico	</a:t>
            </a:r>
            <a:r>
              <a:rPr sz="1200" spc="-10" dirty="0">
                <a:latin typeface="Arial MT"/>
                <a:cs typeface="Arial MT"/>
              </a:rPr>
              <a:t>de	volumosa	encefalocele	</a:t>
            </a:r>
            <a:r>
              <a:rPr sz="1200" spc="-15" dirty="0">
                <a:latin typeface="Arial MT"/>
                <a:cs typeface="Arial MT"/>
              </a:rPr>
              <a:t>posterior.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5977" y="1686559"/>
            <a:ext cx="3995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</a:t>
            </a:r>
            <a:r>
              <a:rPr sz="1200" spc="-10" dirty="0">
                <a:latin typeface="Arial MT"/>
                <a:cs typeface="Arial MT"/>
              </a:rPr>
              <a:t> segunda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gestante,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uma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primípara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16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anos,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veio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para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5977" y="1869440"/>
            <a:ext cx="40049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 MT"/>
                <a:cs typeface="Arial MT"/>
              </a:rPr>
              <a:t>avaliação com </a:t>
            </a:r>
            <a:r>
              <a:rPr sz="1200" spc="-5" dirty="0">
                <a:latin typeface="Arial MT"/>
                <a:cs typeface="Arial MT"/>
              </a:rPr>
              <a:t>21 semanas por suspeita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anencefalia.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avaliação</a:t>
            </a:r>
            <a:r>
              <a:rPr sz="1200" spc="-5" dirty="0">
                <a:latin typeface="Arial MT"/>
                <a:cs typeface="Arial MT"/>
              </a:rPr>
              <a:t> ultrassonográfica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evidenciou</a:t>
            </a:r>
            <a:r>
              <a:rPr sz="1200" spc="-5" dirty="0">
                <a:latin typeface="Arial MT"/>
                <a:cs typeface="Arial MT"/>
              </a:rPr>
              <a:t> artéria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umbilical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única,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acrania</a:t>
            </a:r>
            <a:r>
              <a:rPr sz="1200" spc="-5" dirty="0">
                <a:latin typeface="Arial MT"/>
                <a:cs typeface="Arial MT"/>
              </a:rPr>
              <a:t> associada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à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anormalidade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conteúdo </a:t>
            </a:r>
            <a:r>
              <a:rPr sz="1200" spc="-5" dirty="0">
                <a:latin typeface="Arial MT"/>
                <a:cs typeface="Arial MT"/>
              </a:rPr>
              <a:t> cerebral,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hipertelorismo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ocular,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encefalocele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acima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 </a:t>
            </a:r>
            <a:r>
              <a:rPr sz="1200" spc="-5" dirty="0">
                <a:latin typeface="Arial MT"/>
                <a:cs typeface="Arial MT"/>
              </a:rPr>
              <a:t> órbita esquerda, fenda labial e </a:t>
            </a:r>
            <a:r>
              <a:rPr sz="1200" spc="-10" dirty="0">
                <a:latin typeface="Arial MT"/>
                <a:cs typeface="Arial MT"/>
              </a:rPr>
              <a:t>imagem </a:t>
            </a:r>
            <a:r>
              <a:rPr sz="1200" spc="-5" dirty="0">
                <a:latin typeface="Arial MT"/>
                <a:cs typeface="Arial MT"/>
              </a:rPr>
              <a:t>linear sugestiva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banda </a:t>
            </a:r>
            <a:r>
              <a:rPr sz="1200" spc="-5" dirty="0">
                <a:latin typeface="Arial MT"/>
                <a:cs typeface="Arial MT"/>
              </a:rPr>
              <a:t>amniótica.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10" dirty="0">
                <a:latin typeface="Arial MT"/>
                <a:cs typeface="Arial MT"/>
              </a:rPr>
              <a:t>RM </a:t>
            </a:r>
            <a:r>
              <a:rPr sz="1200" dirty="0">
                <a:latin typeface="Arial MT"/>
                <a:cs typeface="Arial MT"/>
              </a:rPr>
              <a:t>fetal </a:t>
            </a:r>
            <a:r>
              <a:rPr sz="1200" spc="-5" dirty="0">
                <a:latin typeface="Arial MT"/>
                <a:cs typeface="Arial MT"/>
              </a:rPr>
              <a:t>mostrou </a:t>
            </a:r>
            <a:r>
              <a:rPr sz="1200" spc="-10" dirty="0">
                <a:latin typeface="Arial MT"/>
                <a:cs typeface="Arial MT"/>
              </a:rPr>
              <a:t>achados compatíveis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do</a:t>
            </a:r>
            <a:r>
              <a:rPr sz="1200" spc="-5" dirty="0">
                <a:latin typeface="Arial MT"/>
                <a:cs typeface="Arial MT"/>
              </a:rPr>
              <a:t> ultrassom,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confirmando</a:t>
            </a:r>
            <a:r>
              <a:rPr sz="1200" spc="-5" dirty="0">
                <a:latin typeface="Arial MT"/>
                <a:cs typeface="Arial MT"/>
              </a:rPr>
              <a:t> 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diagnóstico</a:t>
            </a:r>
            <a:r>
              <a:rPr sz="1200" spc="3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 acrania.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5" dirty="0">
                <a:latin typeface="Arial MT"/>
                <a:cs typeface="Arial MT"/>
              </a:rPr>
              <a:t>terceira gestante </a:t>
            </a:r>
            <a:r>
              <a:rPr sz="1200" spc="-10" dirty="0">
                <a:latin typeface="Arial MT"/>
                <a:cs typeface="Arial MT"/>
              </a:rPr>
              <a:t>apresentava 32 </a:t>
            </a:r>
            <a:r>
              <a:rPr sz="1200" spc="-5" dirty="0">
                <a:latin typeface="Arial MT"/>
                <a:cs typeface="Arial MT"/>
              </a:rPr>
              <a:t>anos e veio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encaminhada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também</a:t>
            </a:r>
            <a:r>
              <a:rPr sz="1200" spc="1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por</a:t>
            </a:r>
            <a:r>
              <a:rPr sz="1200" spc="1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suspeita</a:t>
            </a:r>
            <a:r>
              <a:rPr sz="1200" spc="1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6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anencefalia.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5977" y="3515614"/>
            <a:ext cx="3997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0105" algn="l"/>
                <a:tab pos="1792605" algn="l"/>
                <a:tab pos="2576195" algn="l"/>
                <a:tab pos="3030220" algn="l"/>
                <a:tab pos="3366770" algn="l"/>
              </a:tabLst>
            </a:pPr>
            <a:r>
              <a:rPr sz="1200" spc="-5" dirty="0">
                <a:latin typeface="Arial MT"/>
                <a:cs typeface="Arial MT"/>
              </a:rPr>
              <a:t>u</a:t>
            </a:r>
            <a:r>
              <a:rPr sz="1200" dirty="0">
                <a:latin typeface="Arial MT"/>
                <a:cs typeface="Arial MT"/>
              </a:rPr>
              <a:t>ltras</a:t>
            </a:r>
            <a:r>
              <a:rPr sz="1200" spc="-15" dirty="0">
                <a:latin typeface="Arial MT"/>
                <a:cs typeface="Arial MT"/>
              </a:rPr>
              <a:t>so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200" spc="-5" dirty="0">
                <a:latin typeface="Arial MT"/>
                <a:cs typeface="Arial MT"/>
              </a:rPr>
              <a:t>mo</a:t>
            </a:r>
            <a:r>
              <a:rPr sz="1200" dirty="0">
                <a:latin typeface="Arial MT"/>
                <a:cs typeface="Arial MT"/>
              </a:rPr>
              <a:t>rfo</a:t>
            </a:r>
            <a:r>
              <a:rPr sz="1200" spc="-20" dirty="0">
                <a:latin typeface="Arial MT"/>
                <a:cs typeface="Arial MT"/>
              </a:rPr>
              <a:t>l</a:t>
            </a:r>
            <a:r>
              <a:rPr sz="1200" spc="-5" dirty="0">
                <a:latin typeface="Arial MT"/>
                <a:cs typeface="Arial MT"/>
              </a:rPr>
              <a:t>ó</a:t>
            </a:r>
            <a:r>
              <a:rPr sz="1200" spc="-15" dirty="0">
                <a:latin typeface="Arial MT"/>
                <a:cs typeface="Arial MT"/>
              </a:rPr>
              <a:t>g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20" dirty="0">
                <a:latin typeface="Arial MT"/>
                <a:cs typeface="Arial MT"/>
              </a:rPr>
              <a:t>c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r</a:t>
            </a:r>
            <a:r>
              <a:rPr sz="1200" spc="-20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al</a:t>
            </a:r>
            <a:r>
              <a:rPr sz="1200" spc="-10" dirty="0">
                <a:latin typeface="Arial MT"/>
                <a:cs typeface="Arial MT"/>
              </a:rPr>
              <a:t>i</a:t>
            </a:r>
            <a:r>
              <a:rPr sz="1200" spc="-15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5" dirty="0">
                <a:latin typeface="Arial MT"/>
                <a:cs typeface="Arial MT"/>
              </a:rPr>
              <a:t>d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c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spc="-5" dirty="0">
                <a:latin typeface="Arial MT"/>
                <a:cs typeface="Arial MT"/>
              </a:rPr>
              <a:t>4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s</a:t>
            </a: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spc="5" dirty="0">
                <a:latin typeface="Arial MT"/>
                <a:cs typeface="Arial MT"/>
              </a:rPr>
              <a:t>m</a:t>
            </a:r>
            <a:r>
              <a:rPr sz="1200" spc="-15" dirty="0">
                <a:latin typeface="Arial MT"/>
                <a:cs typeface="Arial MT"/>
              </a:rPr>
              <a:t>an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s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25977" y="3698189"/>
            <a:ext cx="3997325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identificou</a:t>
            </a:r>
            <a:r>
              <a:rPr sz="1200" spc="30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calota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craniana</a:t>
            </a:r>
            <a:r>
              <a:rPr sz="1200" spc="29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fetal,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compatível</a:t>
            </a:r>
            <a:r>
              <a:rPr sz="1200" spc="30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com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uma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Arial MT"/>
                <a:cs typeface="Arial MT"/>
              </a:rPr>
              <a:t>importante</a:t>
            </a:r>
            <a:r>
              <a:rPr sz="1200" spc="5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microcefalia.</a:t>
            </a:r>
            <a:r>
              <a:rPr sz="1200" spc="5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As</a:t>
            </a:r>
            <a:r>
              <a:rPr sz="1200" spc="50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estruturas</a:t>
            </a:r>
            <a:r>
              <a:rPr sz="1200" spc="5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encefálicas</a:t>
            </a:r>
            <a:r>
              <a:rPr sz="1200" spc="51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não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25977" y="4064634"/>
            <a:ext cx="3997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eram bem definidas.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5" dirty="0">
                <a:latin typeface="Arial MT"/>
                <a:cs typeface="Arial MT"/>
              </a:rPr>
              <a:t>RM </a:t>
            </a:r>
            <a:r>
              <a:rPr sz="1200" dirty="0">
                <a:latin typeface="Arial MT"/>
                <a:cs typeface="Arial MT"/>
              </a:rPr>
              <a:t>fetal </a:t>
            </a:r>
            <a:r>
              <a:rPr sz="1200" spc="-10" dirty="0">
                <a:latin typeface="Arial MT"/>
                <a:cs typeface="Arial MT"/>
              </a:rPr>
              <a:t>revelou grave </a:t>
            </a:r>
            <a:r>
              <a:rPr sz="1200" spc="-5" dirty="0">
                <a:latin typeface="Arial MT"/>
                <a:cs typeface="Arial MT"/>
              </a:rPr>
              <a:t>atrofia dos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hemisférios cerebrais, tálamos, mesencéfalo, </a:t>
            </a:r>
            <a:r>
              <a:rPr sz="1200" spc="-10" dirty="0">
                <a:latin typeface="Arial MT"/>
                <a:cs typeface="Arial MT"/>
              </a:rPr>
              <a:t>cerebelo </a:t>
            </a:r>
            <a:r>
              <a:rPr sz="1200" spc="-5" dirty="0">
                <a:latin typeface="Arial MT"/>
                <a:cs typeface="Arial MT"/>
              </a:rPr>
              <a:t>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tronco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cerebral;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sinais</a:t>
            </a:r>
            <a:r>
              <a:rPr sz="1200" spc="16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atrofia</a:t>
            </a:r>
            <a:r>
              <a:rPr sz="1200" spc="15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difusa</a:t>
            </a:r>
            <a:r>
              <a:rPr sz="1200" spc="1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medula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25977" y="4613275"/>
            <a:ext cx="3996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8225" algn="l"/>
                <a:tab pos="1405890" algn="l"/>
                <a:tab pos="2150745" algn="l"/>
                <a:tab pos="2713355" algn="l"/>
                <a:tab pos="3694429" algn="l"/>
              </a:tabLst>
            </a:pPr>
            <a:r>
              <a:rPr sz="1200" spc="5" dirty="0">
                <a:latin typeface="Arial MT"/>
                <a:cs typeface="Arial MT"/>
              </a:rPr>
              <a:t>m</a:t>
            </a:r>
            <a:r>
              <a:rPr sz="1200" spc="-5" dirty="0">
                <a:latin typeface="Arial MT"/>
                <a:cs typeface="Arial MT"/>
              </a:rPr>
              <a:t>ic</a:t>
            </a:r>
            <a:r>
              <a:rPr sz="1200" spc="-15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15" dirty="0">
                <a:latin typeface="Arial MT"/>
                <a:cs typeface="Arial MT"/>
              </a:rPr>
              <a:t>ce</a:t>
            </a:r>
            <a:r>
              <a:rPr sz="1200" dirty="0">
                <a:latin typeface="Arial MT"/>
                <a:cs typeface="Arial MT"/>
              </a:rPr>
              <a:t>f</a:t>
            </a:r>
            <a:r>
              <a:rPr sz="1200" spc="5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2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a.	Os	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5" dirty="0">
                <a:latin typeface="Arial MT"/>
                <a:cs typeface="Arial MT"/>
              </a:rPr>
              <a:t>ch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5" dirty="0">
                <a:latin typeface="Arial MT"/>
                <a:cs typeface="Arial MT"/>
              </a:rPr>
              <a:t>d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s	f</a:t>
            </a:r>
            <a:r>
              <a:rPr sz="1200" spc="5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r</a:t>
            </a:r>
            <a:r>
              <a:rPr sz="1200" spc="-20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200" spc="-15" dirty="0">
                <a:latin typeface="Arial MT"/>
                <a:cs typeface="Arial MT"/>
              </a:rPr>
              <a:t>c</a:t>
            </a:r>
            <a:r>
              <a:rPr sz="1200" spc="-5" dirty="0">
                <a:latin typeface="Arial MT"/>
                <a:cs typeface="Arial MT"/>
              </a:rPr>
              <a:t>om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-10" dirty="0">
                <a:latin typeface="Arial MT"/>
                <a:cs typeface="Arial MT"/>
              </a:rPr>
              <a:t>í</a:t>
            </a:r>
            <a:r>
              <a:rPr sz="1200" spc="-15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eis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co</a:t>
            </a:r>
            <a:r>
              <a:rPr sz="1200" dirty="0">
                <a:latin typeface="Arial MT"/>
                <a:cs typeface="Arial MT"/>
              </a:rPr>
              <a:t>m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25977" y="4796154"/>
            <a:ext cx="1471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microhidranencefalia.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579" y="4100576"/>
            <a:ext cx="30029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O </a:t>
            </a:r>
            <a:r>
              <a:rPr sz="1200" spc="-5" dirty="0">
                <a:latin typeface="Arial MT"/>
                <a:cs typeface="Arial MT"/>
              </a:rPr>
              <a:t>primeiro caso era </a:t>
            </a:r>
            <a:r>
              <a:rPr sz="1200" spc="-10" dirty="0">
                <a:latin typeface="Arial MT"/>
                <a:cs typeface="Arial MT"/>
              </a:rPr>
              <a:t>de </a:t>
            </a:r>
            <a:r>
              <a:rPr sz="1200" spc="-5" dirty="0">
                <a:latin typeface="Arial MT"/>
                <a:cs typeface="Arial MT"/>
              </a:rPr>
              <a:t>uma gestante de 24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anos </a:t>
            </a:r>
            <a:r>
              <a:rPr sz="1200" spc="-10" dirty="0">
                <a:latin typeface="Arial MT"/>
                <a:cs typeface="Arial MT"/>
              </a:rPr>
              <a:t>que veio encaminhada devido </a:t>
            </a:r>
            <a:r>
              <a:rPr sz="1200" spc="-5" dirty="0">
                <a:latin typeface="Arial MT"/>
                <a:cs typeface="Arial MT"/>
              </a:rPr>
              <a:t>a uma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massa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cística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herniando</a:t>
            </a:r>
            <a:r>
              <a:rPr sz="1200" spc="-5" dirty="0">
                <a:latin typeface="Arial MT"/>
                <a:cs typeface="Arial MT"/>
              </a:rPr>
              <a:t> através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um 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defeito</a:t>
            </a:r>
            <a:r>
              <a:rPr sz="1200" dirty="0">
                <a:latin typeface="Arial MT"/>
                <a:cs typeface="Arial MT"/>
              </a:rPr>
              <a:t> na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região</a:t>
            </a:r>
            <a:r>
              <a:rPr sz="1200" spc="-5" dirty="0">
                <a:latin typeface="Arial MT"/>
                <a:cs typeface="Arial MT"/>
              </a:rPr>
              <a:t> occipital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</a:t>
            </a:r>
            <a:r>
              <a:rPr sz="1200" dirty="0">
                <a:latin typeface="Arial MT"/>
                <a:cs typeface="Arial MT"/>
              </a:rPr>
              <a:t> feto.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No 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ultrassom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morfológico,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20</a:t>
            </a:r>
            <a:r>
              <a:rPr sz="1200" spc="-5" dirty="0">
                <a:latin typeface="Arial MT"/>
                <a:cs typeface="Arial MT"/>
              </a:rPr>
              <a:t> semanas,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observou-se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defeito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fechamento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em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71570" y="5015229"/>
            <a:ext cx="3909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6360" algn="l"/>
              </a:tabLst>
            </a:pPr>
            <a:r>
              <a:rPr sz="1200" u="heavy" dirty="0">
                <a:uFill>
                  <a:solidFill>
                    <a:srgbClr val="4471C4"/>
                  </a:solidFill>
                </a:uFill>
                <a:latin typeface="Arial MT"/>
                <a:cs typeface="Arial MT"/>
              </a:rPr>
              <a:t> 	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2579" y="5198109"/>
            <a:ext cx="3001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0230" algn="l"/>
                <a:tab pos="977265" algn="l"/>
                <a:tab pos="1838325" algn="l"/>
                <a:tab pos="2702560" algn="l"/>
              </a:tabLst>
            </a:pP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spc="-10" dirty="0">
                <a:latin typeface="Arial MT"/>
                <a:cs typeface="Arial MT"/>
              </a:rPr>
              <a:t>í</a:t>
            </a:r>
            <a:r>
              <a:rPr sz="1200" spc="-15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el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	f</a:t>
            </a:r>
            <a:r>
              <a:rPr sz="1200" spc="-5" dirty="0">
                <a:latin typeface="Arial MT"/>
                <a:cs typeface="Arial MT"/>
              </a:rPr>
              <a:t>on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15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-20" dirty="0">
                <a:latin typeface="Arial MT"/>
                <a:cs typeface="Arial MT"/>
              </a:rPr>
              <a:t>l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st</a:t>
            </a:r>
            <a:r>
              <a:rPr sz="1200" spc="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r</a:t>
            </a:r>
            <a:r>
              <a:rPr sz="1200" spc="-25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65" dirty="0">
                <a:latin typeface="Arial MT"/>
                <a:cs typeface="Arial MT"/>
              </a:rPr>
              <a:t>r</a:t>
            </a:r>
            <a:r>
              <a:rPr sz="1200" dirty="0">
                <a:latin typeface="Arial MT"/>
                <a:cs typeface="Arial MT"/>
              </a:rPr>
              <a:t>,	</a:t>
            </a:r>
            <a:r>
              <a:rPr sz="1200" spc="-15" dirty="0">
                <a:latin typeface="Arial MT"/>
                <a:cs typeface="Arial MT"/>
              </a:rPr>
              <a:t>co</a:t>
            </a:r>
            <a:r>
              <a:rPr sz="1200" dirty="0">
                <a:latin typeface="Arial MT"/>
                <a:cs typeface="Arial MT"/>
              </a:rPr>
              <a:t>m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2579" y="5380990"/>
            <a:ext cx="3002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exteriorização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grande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parte</a:t>
            </a:r>
            <a:r>
              <a:rPr sz="1200" spc="5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do</a:t>
            </a:r>
            <a:r>
              <a:rPr sz="1200" spc="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conteúdo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2579" y="5563920"/>
            <a:ext cx="3009265" cy="7531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200"/>
              </a:lnSpc>
              <a:spcBef>
                <a:spcPts val="110"/>
              </a:spcBef>
            </a:pPr>
            <a:r>
              <a:rPr sz="1200" spc="-5" dirty="0">
                <a:latin typeface="Arial MT"/>
                <a:cs typeface="Arial MT"/>
              </a:rPr>
              <a:t>encefálico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consequente</a:t>
            </a:r>
            <a:r>
              <a:rPr sz="1200" spc="-5" dirty="0">
                <a:latin typeface="Arial MT"/>
                <a:cs typeface="Arial MT"/>
              </a:rPr>
              <a:t> microcefalia,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sugerindo</a:t>
            </a:r>
            <a:r>
              <a:rPr sz="1200" spc="-5" dirty="0">
                <a:latin typeface="Arial MT"/>
                <a:cs typeface="Arial MT"/>
              </a:rPr>
              <a:t> possível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encefalocele.</a:t>
            </a:r>
            <a:r>
              <a:rPr sz="1200" dirty="0">
                <a:latin typeface="Arial MT"/>
                <a:cs typeface="Arial MT"/>
              </a:rPr>
              <a:t> A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característica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ultrassonográfica</a:t>
            </a:r>
            <a:r>
              <a:rPr sz="1200" spc="3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lembrava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em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muito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 de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um </a:t>
            </a:r>
            <a:r>
              <a:rPr sz="1200" dirty="0">
                <a:latin typeface="Arial MT"/>
                <a:cs typeface="Arial MT"/>
              </a:rPr>
              <a:t>feto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anencefalia.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30346" y="5391150"/>
            <a:ext cx="17145" cy="1223010"/>
          </a:xfrm>
          <a:custGeom>
            <a:avLst/>
            <a:gdLst/>
            <a:ahLst/>
            <a:cxnLst/>
            <a:rect l="l" t="t" r="r" b="b"/>
            <a:pathLst>
              <a:path w="17145" h="1223009">
                <a:moveTo>
                  <a:pt x="0" y="1222743"/>
                </a:moveTo>
                <a:lnTo>
                  <a:pt x="1689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780282" y="5731255"/>
            <a:ext cx="36899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determinação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do</a:t>
            </a:r>
            <a:r>
              <a:rPr sz="1200" spc="-5" dirty="0">
                <a:latin typeface="Arial MT"/>
                <a:cs typeface="Arial MT"/>
              </a:rPr>
              <a:t> correto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diagnóstico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pode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ter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importantes implicações, tanto </a:t>
            </a:r>
            <a:r>
              <a:rPr sz="1200" spc="-10" dirty="0">
                <a:latin typeface="Arial MT"/>
                <a:cs typeface="Arial MT"/>
              </a:rPr>
              <a:t>em</a:t>
            </a:r>
            <a:r>
              <a:rPr sz="1200" spc="-5" dirty="0">
                <a:latin typeface="Arial MT"/>
                <a:cs typeface="Arial MT"/>
              </a:rPr>
              <a:t> relação </a:t>
            </a:r>
            <a:r>
              <a:rPr sz="1200" spc="-10" dirty="0">
                <a:latin typeface="Arial MT"/>
                <a:cs typeface="Arial MT"/>
              </a:rPr>
              <a:t>ao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manejo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 </a:t>
            </a:r>
            <a:r>
              <a:rPr sz="1200" spc="-10" dirty="0">
                <a:latin typeface="Arial MT"/>
                <a:cs typeface="Arial MT"/>
              </a:rPr>
              <a:t>aconselhamento genético como </a:t>
            </a:r>
            <a:r>
              <a:rPr sz="1200" spc="-5" dirty="0">
                <a:latin typeface="Arial MT"/>
                <a:cs typeface="Arial MT"/>
              </a:rPr>
              <a:t>aos aspectos </a:t>
            </a:r>
            <a:r>
              <a:rPr sz="1200" spc="-10" dirty="0">
                <a:latin typeface="Arial MT"/>
                <a:cs typeface="Arial MT"/>
              </a:rPr>
              <a:t>legais </a:t>
            </a:r>
            <a:r>
              <a:rPr sz="1200" spc="-5" dirty="0">
                <a:latin typeface="Arial MT"/>
                <a:cs typeface="Arial MT"/>
              </a:rPr>
              <a:t> envolvidos. </a:t>
            </a:r>
            <a:r>
              <a:rPr sz="1200" dirty="0">
                <a:latin typeface="Arial MT"/>
                <a:cs typeface="Arial MT"/>
              </a:rPr>
              <a:t>A </a:t>
            </a:r>
            <a:r>
              <a:rPr sz="1200" spc="-5" dirty="0">
                <a:latin typeface="Arial MT"/>
                <a:cs typeface="Arial MT"/>
              </a:rPr>
              <a:t>RM fetal pode </a:t>
            </a:r>
            <a:r>
              <a:rPr sz="1200" spc="-10" dirty="0">
                <a:latin typeface="Arial MT"/>
                <a:cs typeface="Arial MT"/>
              </a:rPr>
              <a:t>ser </a:t>
            </a:r>
            <a:r>
              <a:rPr sz="1200" spc="-5" dirty="0">
                <a:latin typeface="Arial MT"/>
                <a:cs typeface="Arial MT"/>
              </a:rPr>
              <a:t>um importante exame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complementar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para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avaliação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destes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casos.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018526" y="2381250"/>
            <a:ext cx="3845560" cy="0"/>
          </a:xfrm>
          <a:custGeom>
            <a:avLst/>
            <a:gdLst/>
            <a:ahLst/>
            <a:cxnLst/>
            <a:rect l="l" t="t" r="r" b="b"/>
            <a:pathLst>
              <a:path w="3845559">
                <a:moveTo>
                  <a:pt x="384543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62940" y="1365503"/>
            <a:ext cx="2186940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95"/>
              </a:spcBef>
            </a:pPr>
            <a:r>
              <a:rPr sz="1200" b="1" spc="-5" dirty="0">
                <a:latin typeface="Arial"/>
                <a:cs typeface="Arial"/>
              </a:rPr>
              <a:t>Introdução e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Objetivos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714231" y="3442715"/>
            <a:ext cx="2186940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335"/>
              </a:spcBef>
            </a:pPr>
            <a:r>
              <a:rPr sz="1200" b="1" spc="-5" dirty="0">
                <a:latin typeface="Arial"/>
                <a:cs typeface="Arial"/>
              </a:rPr>
              <a:t>Referências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Bibliográficas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14231" y="1356360"/>
            <a:ext cx="2049780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593090">
              <a:lnSpc>
                <a:spcPct val="100000"/>
              </a:lnSpc>
              <a:spcBef>
                <a:spcPts val="300"/>
              </a:spcBef>
            </a:pPr>
            <a:r>
              <a:rPr sz="1200" b="1" spc="-5" dirty="0">
                <a:latin typeface="Arial"/>
                <a:cs typeface="Arial"/>
              </a:rPr>
              <a:t>Conclusões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12564" y="5349240"/>
            <a:ext cx="2186940" cy="27622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305"/>
              </a:spcBef>
            </a:pPr>
            <a:r>
              <a:rPr sz="1200" b="1" dirty="0">
                <a:latin typeface="Arial"/>
                <a:cs typeface="Arial"/>
              </a:rPr>
              <a:t>Diagnóstico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Discussão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91600" y="2513076"/>
            <a:ext cx="1632585" cy="27749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62255">
              <a:lnSpc>
                <a:spcPct val="100000"/>
              </a:lnSpc>
              <a:spcBef>
                <a:spcPts val="340"/>
              </a:spcBef>
            </a:pPr>
            <a:r>
              <a:rPr sz="1200" b="1" spc="-5" dirty="0">
                <a:latin typeface="Arial"/>
                <a:cs typeface="Arial"/>
              </a:rPr>
              <a:t>Palavras-chave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018526" y="3359658"/>
            <a:ext cx="3845560" cy="0"/>
          </a:xfrm>
          <a:custGeom>
            <a:avLst/>
            <a:gdLst/>
            <a:ahLst/>
            <a:cxnLst/>
            <a:rect l="l" t="t" r="r" b="b"/>
            <a:pathLst>
              <a:path w="3845559">
                <a:moveTo>
                  <a:pt x="384543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12291" y="3668267"/>
            <a:ext cx="1816735" cy="276225"/>
          </a:xfrm>
          <a:prstGeom prst="rect">
            <a:avLst/>
          </a:prstGeom>
          <a:solidFill>
            <a:srgbClr val="4471C4"/>
          </a:solidFill>
          <a:ln w="12700">
            <a:solidFill>
              <a:srgbClr val="2E528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300"/>
              </a:spcBef>
            </a:pPr>
            <a:r>
              <a:rPr sz="1200" b="1" spc="-5" dirty="0">
                <a:latin typeface="Arial"/>
                <a:cs typeface="Arial"/>
              </a:rPr>
              <a:t>Descrição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Caso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99881" y="1726184"/>
            <a:ext cx="3484879" cy="569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98700"/>
              </a:lnSpc>
              <a:spcBef>
                <a:spcPts val="114"/>
              </a:spcBef>
            </a:pPr>
            <a:r>
              <a:rPr sz="1200" spc="-5" dirty="0">
                <a:latin typeface="Arial MT"/>
                <a:cs typeface="Arial MT"/>
              </a:rPr>
              <a:t>Existem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condições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que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envolvem</a:t>
            </a:r>
            <a:r>
              <a:rPr sz="1200" spc="-5" dirty="0">
                <a:latin typeface="Arial MT"/>
                <a:cs typeface="Arial MT"/>
              </a:rPr>
              <a:t> a</a:t>
            </a:r>
            <a:r>
              <a:rPr sz="1200" spc="3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calota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craniana,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como</a:t>
            </a:r>
            <a:r>
              <a:rPr sz="1200" spc="-5" dirty="0">
                <a:latin typeface="Arial MT"/>
                <a:cs typeface="Arial MT"/>
              </a:rPr>
              <a:t> 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anencefalia,</a:t>
            </a:r>
            <a:r>
              <a:rPr sz="1200" spc="-5" dirty="0">
                <a:latin typeface="Arial MT"/>
                <a:cs typeface="Arial MT"/>
              </a:rPr>
              <a:t> 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que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são </a:t>
            </a:r>
            <a:r>
              <a:rPr sz="1200" spc="-5" dirty="0">
                <a:latin typeface="Arial MT"/>
                <a:cs typeface="Arial MT"/>
              </a:rPr>
              <a:t> importantes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dentro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do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seu diagnóstico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diferencial.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98028" y="2819780"/>
            <a:ext cx="3688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Ultrassonografia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Pré-Natal;</a:t>
            </a:r>
            <a:r>
              <a:rPr sz="1200" spc="1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Anencefalia;</a:t>
            </a:r>
            <a:r>
              <a:rPr sz="1200" spc="1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Encefalocele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Occipital;</a:t>
            </a:r>
            <a:r>
              <a:rPr sz="1200" spc="-8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Acrania;</a:t>
            </a:r>
            <a:r>
              <a:rPr sz="1200" spc="-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Microhidranencefalia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08214" y="5013197"/>
            <a:ext cx="0" cy="1736725"/>
          </a:xfrm>
          <a:custGeom>
            <a:avLst/>
            <a:gdLst/>
            <a:ahLst/>
            <a:cxnLst/>
            <a:rect l="l" t="t" r="r" b="b"/>
            <a:pathLst>
              <a:path h="1736725">
                <a:moveTo>
                  <a:pt x="0" y="1736271"/>
                </a:moveTo>
                <a:lnTo>
                  <a:pt x="0" y="0"/>
                </a:lnTo>
              </a:path>
            </a:pathLst>
          </a:custGeom>
          <a:ln w="190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934325" y="3748785"/>
            <a:ext cx="4199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2969260" algn="l"/>
              </a:tabLst>
            </a:pPr>
            <a:r>
              <a:rPr sz="1200" spc="-5" dirty="0">
                <a:latin typeface="Arial MT"/>
                <a:cs typeface="Arial MT"/>
              </a:rPr>
              <a:t>1</a:t>
            </a:r>
            <a:r>
              <a:rPr sz="1200" dirty="0">
                <a:latin typeface="Arial MT"/>
                <a:cs typeface="Arial MT"/>
              </a:rPr>
              <a:t> 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Society</a:t>
            </a:r>
            <a:r>
              <a:rPr sz="1200" dirty="0">
                <a:latin typeface="Arial MT"/>
                <a:cs typeface="Arial MT"/>
              </a:rPr>
              <a:t> for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Maternal-Fetal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Medicine,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Monteagudo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A. 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Exencephaly-anencephaly </a:t>
            </a:r>
            <a:r>
              <a:rPr sz="1200" spc="-5" dirty="0">
                <a:latin typeface="Arial MT"/>
                <a:cs typeface="Arial MT"/>
              </a:rPr>
              <a:t>Sequence. </a:t>
            </a:r>
            <a:r>
              <a:rPr sz="1200" dirty="0">
                <a:latin typeface="Arial MT"/>
                <a:cs typeface="Arial MT"/>
              </a:rPr>
              <a:t>Am J Obstet </a:t>
            </a:r>
            <a:r>
              <a:rPr sz="1200" spc="-5" dirty="0">
                <a:latin typeface="Arial MT"/>
                <a:cs typeface="Arial MT"/>
              </a:rPr>
              <a:t>Gynecol.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spc="-5" dirty="0">
                <a:latin typeface="Arial MT"/>
                <a:cs typeface="Arial MT"/>
              </a:rPr>
              <a:t>0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spc="-5" dirty="0">
                <a:latin typeface="Arial MT"/>
                <a:cs typeface="Arial MT"/>
              </a:rPr>
              <a:t>0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D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c</a:t>
            </a:r>
            <a:r>
              <a:rPr sz="1200" spc="-10" dirty="0">
                <a:latin typeface="Arial MT"/>
                <a:cs typeface="Arial MT"/>
              </a:rPr>
              <a:t>;</a:t>
            </a:r>
            <a:r>
              <a:rPr sz="1200" spc="-5" dirty="0">
                <a:latin typeface="Arial MT"/>
                <a:cs typeface="Arial MT"/>
              </a:rPr>
              <a:t>2</a:t>
            </a:r>
            <a:r>
              <a:rPr sz="1200" spc="-15" dirty="0">
                <a:latin typeface="Arial MT"/>
                <a:cs typeface="Arial MT"/>
              </a:rPr>
              <a:t>2</a:t>
            </a:r>
            <a:r>
              <a:rPr sz="1200" dirty="0">
                <a:latin typeface="Arial MT"/>
                <a:cs typeface="Arial MT"/>
              </a:rPr>
              <a:t>3</a:t>
            </a:r>
            <a:r>
              <a:rPr sz="1200" spc="-20" dirty="0">
                <a:latin typeface="Arial MT"/>
                <a:cs typeface="Arial MT"/>
              </a:rPr>
              <a:t>(</a:t>
            </a:r>
            <a:r>
              <a:rPr sz="1200" spc="-5" dirty="0">
                <a:latin typeface="Arial MT"/>
                <a:cs typeface="Arial MT"/>
              </a:rPr>
              <a:t>6)</a:t>
            </a:r>
            <a:r>
              <a:rPr sz="1200" dirty="0">
                <a:latin typeface="Arial MT"/>
                <a:cs typeface="Arial MT"/>
              </a:rPr>
              <a:t>:B</a:t>
            </a:r>
            <a:r>
              <a:rPr sz="1200" spc="-5" dirty="0">
                <a:latin typeface="Arial MT"/>
                <a:cs typeface="Arial MT"/>
              </a:rPr>
              <a:t>5-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spc="-5" dirty="0">
                <a:latin typeface="Arial MT"/>
                <a:cs typeface="Arial MT"/>
              </a:rPr>
              <a:t>8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34325" y="4297426"/>
            <a:ext cx="41973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810" algn="l"/>
                <a:tab pos="468630" algn="l"/>
                <a:tab pos="1271270" algn="l"/>
                <a:tab pos="1684655" algn="l"/>
                <a:tab pos="2114550" algn="l"/>
                <a:tab pos="2528570" algn="l"/>
                <a:tab pos="3256279" algn="l"/>
                <a:tab pos="4057650" algn="l"/>
              </a:tabLst>
            </a:pPr>
            <a:r>
              <a:rPr sz="1200" spc="-5" dirty="0">
                <a:latin typeface="Arial MT"/>
                <a:cs typeface="Arial MT"/>
              </a:rPr>
              <a:t>2	-	G</a:t>
            </a:r>
            <a:r>
              <a:rPr sz="1200" spc="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lds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-20" dirty="0">
                <a:latin typeface="Arial MT"/>
                <a:cs typeface="Arial MT"/>
              </a:rPr>
              <a:t>i</a:t>
            </a:r>
            <a:r>
              <a:rPr sz="1200" spc="-5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	RB,	F</a:t>
            </a:r>
            <a:r>
              <a:rPr sz="1200" spc="-5" dirty="0">
                <a:latin typeface="Arial MT"/>
                <a:cs typeface="Arial MT"/>
              </a:rPr>
              <a:t>il</a:t>
            </a:r>
            <a:r>
              <a:rPr sz="1200" dirty="0">
                <a:latin typeface="Arial MT"/>
                <a:cs typeface="Arial MT"/>
              </a:rPr>
              <a:t>ly	</a:t>
            </a:r>
            <a:r>
              <a:rPr sz="1200" spc="-1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.	P</a:t>
            </a:r>
            <a:r>
              <a:rPr sz="1200" spc="-5" dirty="0">
                <a:latin typeface="Arial MT"/>
                <a:cs typeface="Arial MT"/>
              </a:rPr>
              <a:t>rena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15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5" dirty="0">
                <a:latin typeface="Arial MT"/>
                <a:cs typeface="Arial MT"/>
              </a:rPr>
              <a:t>dia</a:t>
            </a:r>
            <a:r>
              <a:rPr sz="1200" spc="-25" dirty="0">
                <a:latin typeface="Arial MT"/>
                <a:cs typeface="Arial MT"/>
              </a:rPr>
              <a:t>g</a:t>
            </a:r>
            <a:r>
              <a:rPr sz="1200" spc="-15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osis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0" dirty="0">
                <a:latin typeface="Arial MT"/>
                <a:cs typeface="Arial MT"/>
              </a:rPr>
              <a:t>of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anencephaly:</a:t>
            </a:r>
            <a:r>
              <a:rPr sz="1200" spc="5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spectrum</a:t>
            </a:r>
            <a:r>
              <a:rPr sz="1200" spc="53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of</a:t>
            </a:r>
            <a:r>
              <a:rPr sz="1200" spc="56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sonographic</a:t>
            </a:r>
            <a:r>
              <a:rPr sz="1200" spc="5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appearances</a:t>
            </a:r>
            <a:r>
              <a:rPr sz="1200" spc="5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and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34325" y="4663567"/>
            <a:ext cx="4200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distinction</a:t>
            </a:r>
            <a:r>
              <a:rPr sz="1200" spc="4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from</a:t>
            </a:r>
            <a:r>
              <a:rPr sz="1200" spc="434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the</a:t>
            </a:r>
            <a:r>
              <a:rPr sz="1200" spc="4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amniotic</a:t>
            </a:r>
            <a:r>
              <a:rPr sz="1200" spc="4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band</a:t>
            </a:r>
            <a:r>
              <a:rPr sz="1200" spc="4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syndrome.</a:t>
            </a:r>
            <a:r>
              <a:rPr sz="1200" spc="4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AJR</a:t>
            </a:r>
            <a:r>
              <a:rPr sz="1200" spc="4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Am</a:t>
            </a:r>
            <a:r>
              <a:rPr sz="1200" spc="434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J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34325" y="4846446"/>
            <a:ext cx="4197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5610" algn="l"/>
                <a:tab pos="2919095" algn="l"/>
              </a:tabLst>
            </a:pPr>
            <a:r>
              <a:rPr sz="1200" spc="-5" dirty="0">
                <a:latin typeface="Arial MT"/>
                <a:cs typeface="Arial MT"/>
              </a:rPr>
              <a:t>Roentgenol.	</a:t>
            </a:r>
            <a:r>
              <a:rPr sz="1200" spc="-10" dirty="0">
                <a:latin typeface="Arial MT"/>
                <a:cs typeface="Arial MT"/>
              </a:rPr>
              <a:t>1988	Sep;151(3):547-50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34325" y="5029327"/>
            <a:ext cx="4197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3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Pelizzari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E,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20" dirty="0">
                <a:latin typeface="Arial MT"/>
                <a:cs typeface="Arial MT"/>
              </a:rPr>
              <a:t>Valdez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CM,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Picetti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Jdos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S,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Cunha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AC,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Dietrich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C,</a:t>
            </a:r>
            <a:r>
              <a:rPr sz="1200" spc="21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Fell</a:t>
            </a:r>
            <a:r>
              <a:rPr sz="1200" spc="2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PR,</a:t>
            </a:r>
            <a:r>
              <a:rPr sz="1200" spc="220" dirty="0">
                <a:latin typeface="Arial MT"/>
                <a:cs typeface="Arial MT"/>
              </a:rPr>
              <a:t> </a:t>
            </a:r>
            <a:r>
              <a:rPr sz="1200" spc="-30" dirty="0">
                <a:latin typeface="Arial MT"/>
                <a:cs typeface="Arial MT"/>
              </a:rPr>
              <a:t>Targa</a:t>
            </a:r>
            <a:r>
              <a:rPr sz="1200" spc="210" dirty="0">
                <a:latin typeface="Arial MT"/>
                <a:cs typeface="Arial MT"/>
              </a:rPr>
              <a:t> </a:t>
            </a:r>
            <a:r>
              <a:rPr sz="1200" spc="-70" dirty="0">
                <a:latin typeface="Arial MT"/>
                <a:cs typeface="Arial MT"/>
              </a:rPr>
              <a:t>LV,</a:t>
            </a:r>
            <a:r>
              <a:rPr sz="1200" spc="-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Zen</a:t>
            </a:r>
            <a:r>
              <a:rPr sz="1200" spc="2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PR,</a:t>
            </a:r>
            <a:r>
              <a:rPr sz="1200" spc="2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Rosa</a:t>
            </a:r>
            <a:r>
              <a:rPr sz="1200" spc="220" dirty="0">
                <a:latin typeface="Arial MT"/>
                <a:cs typeface="Arial MT"/>
              </a:rPr>
              <a:t> </a:t>
            </a:r>
            <a:r>
              <a:rPr sz="1200" spc="-50" dirty="0">
                <a:latin typeface="Arial MT"/>
                <a:cs typeface="Arial MT"/>
              </a:rPr>
              <a:t>RF.</a:t>
            </a:r>
            <a:r>
              <a:rPr sz="1200" spc="2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Characteristics</a:t>
            </a:r>
            <a:r>
              <a:rPr sz="1200" spc="2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of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934325" y="5395086"/>
            <a:ext cx="4198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4845" algn="l"/>
                <a:tab pos="1483360" algn="l"/>
                <a:tab pos="1898014" algn="l"/>
                <a:tab pos="2185670" algn="l"/>
                <a:tab pos="3037840" algn="l"/>
                <a:tab pos="4100195" algn="l"/>
              </a:tabLst>
            </a:pPr>
            <a:r>
              <a:rPr sz="1200" dirty="0">
                <a:latin typeface="Arial MT"/>
                <a:cs typeface="Arial MT"/>
              </a:rPr>
              <a:t>f</a:t>
            </a:r>
            <a:r>
              <a:rPr sz="1200" spc="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5" dirty="0">
                <a:latin typeface="Arial MT"/>
                <a:cs typeface="Arial MT"/>
              </a:rPr>
              <a:t>u</a:t>
            </a:r>
            <a:r>
              <a:rPr sz="1200" spc="-15" dirty="0">
                <a:latin typeface="Arial MT"/>
                <a:cs typeface="Arial MT"/>
              </a:rPr>
              <a:t>s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s	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-15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spc="-20" dirty="0">
                <a:latin typeface="Arial MT"/>
                <a:cs typeface="Arial MT"/>
              </a:rPr>
              <a:t>l</a:t>
            </a:r>
            <a:r>
              <a:rPr sz="1200" spc="-15" dirty="0">
                <a:latin typeface="Arial MT"/>
                <a:cs typeface="Arial MT"/>
              </a:rPr>
              <a:t>u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ed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du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dirty="0">
                <a:latin typeface="Arial MT"/>
                <a:cs typeface="Arial MT"/>
              </a:rPr>
              <a:t>o	</a:t>
            </a:r>
            <a:r>
              <a:rPr sz="1200" spc="-15" dirty="0">
                <a:latin typeface="Arial MT"/>
                <a:cs typeface="Arial MT"/>
              </a:rPr>
              <a:t>s</a:t>
            </a:r>
            <a:r>
              <a:rPr sz="1200" spc="-5" dirty="0">
                <a:latin typeface="Arial MT"/>
                <a:cs typeface="Arial MT"/>
              </a:rPr>
              <a:t>us</a:t>
            </a:r>
            <a:r>
              <a:rPr sz="1200" spc="-15" dirty="0">
                <a:latin typeface="Arial MT"/>
                <a:cs typeface="Arial MT"/>
              </a:rPr>
              <a:t>p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c</a:t>
            </a:r>
            <a:r>
              <a:rPr sz="1200" spc="-10" dirty="0">
                <a:latin typeface="Arial MT"/>
                <a:cs typeface="Arial MT"/>
              </a:rPr>
              <a:t>t</a:t>
            </a:r>
            <a:r>
              <a:rPr sz="1200" spc="-15" dirty="0">
                <a:latin typeface="Arial MT"/>
                <a:cs typeface="Arial MT"/>
              </a:rPr>
              <a:t>e</a:t>
            </a:r>
            <a:r>
              <a:rPr sz="1200" spc="-5" dirty="0">
                <a:latin typeface="Arial MT"/>
                <a:cs typeface="Arial MT"/>
              </a:rPr>
              <a:t>d</a:t>
            </a:r>
            <a:r>
              <a:rPr sz="1200" dirty="0">
                <a:latin typeface="Arial MT"/>
                <a:cs typeface="Arial MT"/>
              </a:rPr>
              <a:t>	</a:t>
            </a:r>
            <a:r>
              <a:rPr sz="1200" spc="-15" dirty="0">
                <a:latin typeface="Arial MT"/>
                <a:cs typeface="Arial MT"/>
              </a:rPr>
              <a:t>an</a:t>
            </a:r>
            <a:r>
              <a:rPr sz="1200" spc="-5" dirty="0">
                <a:latin typeface="Arial MT"/>
                <a:cs typeface="Arial MT"/>
              </a:rPr>
              <a:t>en</a:t>
            </a:r>
            <a:r>
              <a:rPr sz="1200" spc="-15" dirty="0">
                <a:latin typeface="Arial MT"/>
                <a:cs typeface="Arial MT"/>
              </a:rPr>
              <a:t>ceph</a:t>
            </a:r>
            <a:r>
              <a:rPr sz="1200" spc="-5" dirty="0">
                <a:latin typeface="Arial MT"/>
                <a:cs typeface="Arial MT"/>
              </a:rPr>
              <a:t>al</a:t>
            </a:r>
            <a:r>
              <a:rPr sz="1200" spc="-20" dirty="0">
                <a:latin typeface="Arial MT"/>
                <a:cs typeface="Arial MT"/>
              </a:rPr>
              <a:t>y</a:t>
            </a:r>
            <a:r>
              <a:rPr sz="1200" dirty="0">
                <a:latin typeface="Arial MT"/>
                <a:cs typeface="Arial MT"/>
              </a:rPr>
              <a:t>:	</a:t>
            </a:r>
            <a:r>
              <a:rPr sz="1200" spc="-5" dirty="0">
                <a:latin typeface="Arial MT"/>
                <a:cs typeface="Arial MT"/>
              </a:rPr>
              <a:t>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934325" y="5577941"/>
            <a:ext cx="41998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 MT"/>
                <a:cs typeface="Arial MT"/>
              </a:rPr>
              <a:t>population-based</a:t>
            </a:r>
            <a:r>
              <a:rPr sz="1200" spc="16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cohort</a:t>
            </a:r>
            <a:r>
              <a:rPr sz="1200" spc="16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study</a:t>
            </a:r>
            <a:r>
              <a:rPr sz="1200" spc="1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southern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Brazil.</a:t>
            </a:r>
            <a:r>
              <a:rPr sz="1200" spc="16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Sao</a:t>
            </a:r>
            <a:r>
              <a:rPr sz="1200" spc="17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Paulo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Med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J. </a:t>
            </a:r>
            <a:r>
              <a:rPr sz="1200" dirty="0">
                <a:latin typeface="Arial MT"/>
                <a:cs typeface="Arial MT"/>
              </a:rPr>
              <a:t>2015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Mar-Apr;133(2):101-8.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609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Arial MT</vt:lpstr>
      <vt:lpstr>Calibri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Planeta W</dc:creator>
  <cp:lastModifiedBy>Rafael Rosa</cp:lastModifiedBy>
  <cp:revision>2</cp:revision>
  <dcterms:created xsi:type="dcterms:W3CDTF">2022-09-08T22:29:44Z</dcterms:created>
  <dcterms:modified xsi:type="dcterms:W3CDTF">2022-09-08T22:37:24Z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2022-09-08T00:00:00Z</vt:filetime>
  </property>
</Properties>
</file>