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</p:sldIdLst>
  <p:sldSz cx="12192000" cy="6858000"/>
  <p:notesSz cx="12192000" cy="6858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792" y="6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9/8/2022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9/8/2022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9/8/2022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9/8/2022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9/8/2022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09600" y="274320"/>
            <a:ext cx="10972800" cy="1097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09600" y="1577340"/>
            <a:ext cx="1097280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9/8/2022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2191999" cy="6857997"/>
          </a:xfrm>
          <a:prstGeom prst="rect">
            <a:avLst/>
          </a:prstGeom>
        </p:spPr>
      </p:pic>
      <p:grpSp>
        <p:nvGrpSpPr>
          <p:cNvPr id="3" name="object 3"/>
          <p:cNvGrpSpPr/>
          <p:nvPr/>
        </p:nvGrpSpPr>
        <p:grpSpPr>
          <a:xfrm>
            <a:off x="7563357" y="2268982"/>
            <a:ext cx="3655060" cy="523240"/>
            <a:chOff x="7563357" y="2268982"/>
            <a:chExt cx="3655060" cy="523240"/>
          </a:xfrm>
        </p:grpSpPr>
        <p:sp>
          <p:nvSpPr>
            <p:cNvPr id="4" name="object 4"/>
            <p:cNvSpPr/>
            <p:nvPr/>
          </p:nvSpPr>
          <p:spPr>
            <a:xfrm>
              <a:off x="7569707" y="2275332"/>
              <a:ext cx="3642360" cy="510540"/>
            </a:xfrm>
            <a:custGeom>
              <a:avLst/>
              <a:gdLst/>
              <a:ahLst/>
              <a:cxnLst/>
              <a:rect l="l" t="t" r="r" b="b"/>
              <a:pathLst>
                <a:path w="3642359" h="510539">
                  <a:moveTo>
                    <a:pt x="3557270" y="0"/>
                  </a:moveTo>
                  <a:lnTo>
                    <a:pt x="85090" y="0"/>
                  </a:lnTo>
                  <a:lnTo>
                    <a:pt x="51970" y="6687"/>
                  </a:lnTo>
                  <a:lnTo>
                    <a:pt x="24923" y="24923"/>
                  </a:lnTo>
                  <a:lnTo>
                    <a:pt x="6687" y="51970"/>
                  </a:lnTo>
                  <a:lnTo>
                    <a:pt x="0" y="85089"/>
                  </a:lnTo>
                  <a:lnTo>
                    <a:pt x="0" y="425450"/>
                  </a:lnTo>
                  <a:lnTo>
                    <a:pt x="6687" y="458569"/>
                  </a:lnTo>
                  <a:lnTo>
                    <a:pt x="24923" y="485616"/>
                  </a:lnTo>
                  <a:lnTo>
                    <a:pt x="51970" y="503852"/>
                  </a:lnTo>
                  <a:lnTo>
                    <a:pt x="85090" y="510539"/>
                  </a:lnTo>
                  <a:lnTo>
                    <a:pt x="3557270" y="510539"/>
                  </a:lnTo>
                  <a:lnTo>
                    <a:pt x="3590389" y="503852"/>
                  </a:lnTo>
                  <a:lnTo>
                    <a:pt x="3617436" y="485616"/>
                  </a:lnTo>
                  <a:lnTo>
                    <a:pt x="3635672" y="458569"/>
                  </a:lnTo>
                  <a:lnTo>
                    <a:pt x="3642360" y="425450"/>
                  </a:lnTo>
                  <a:lnTo>
                    <a:pt x="3642360" y="85089"/>
                  </a:lnTo>
                  <a:lnTo>
                    <a:pt x="3635672" y="51970"/>
                  </a:lnTo>
                  <a:lnTo>
                    <a:pt x="3617436" y="24923"/>
                  </a:lnTo>
                  <a:lnTo>
                    <a:pt x="3590389" y="6687"/>
                  </a:lnTo>
                  <a:lnTo>
                    <a:pt x="3557270" y="0"/>
                  </a:lnTo>
                  <a:close/>
                </a:path>
              </a:pathLst>
            </a:custGeom>
            <a:solidFill>
              <a:srgbClr val="00456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7569707" y="2275332"/>
              <a:ext cx="3642360" cy="510540"/>
            </a:xfrm>
            <a:custGeom>
              <a:avLst/>
              <a:gdLst/>
              <a:ahLst/>
              <a:cxnLst/>
              <a:rect l="l" t="t" r="r" b="b"/>
              <a:pathLst>
                <a:path w="3642359" h="510539">
                  <a:moveTo>
                    <a:pt x="0" y="85089"/>
                  </a:moveTo>
                  <a:lnTo>
                    <a:pt x="6687" y="51970"/>
                  </a:lnTo>
                  <a:lnTo>
                    <a:pt x="24923" y="24923"/>
                  </a:lnTo>
                  <a:lnTo>
                    <a:pt x="51970" y="6687"/>
                  </a:lnTo>
                  <a:lnTo>
                    <a:pt x="85090" y="0"/>
                  </a:lnTo>
                  <a:lnTo>
                    <a:pt x="3557270" y="0"/>
                  </a:lnTo>
                  <a:lnTo>
                    <a:pt x="3590389" y="6687"/>
                  </a:lnTo>
                  <a:lnTo>
                    <a:pt x="3617436" y="24923"/>
                  </a:lnTo>
                  <a:lnTo>
                    <a:pt x="3635672" y="51970"/>
                  </a:lnTo>
                  <a:lnTo>
                    <a:pt x="3642360" y="85089"/>
                  </a:lnTo>
                  <a:lnTo>
                    <a:pt x="3642360" y="425450"/>
                  </a:lnTo>
                  <a:lnTo>
                    <a:pt x="3635672" y="458569"/>
                  </a:lnTo>
                  <a:lnTo>
                    <a:pt x="3617436" y="485616"/>
                  </a:lnTo>
                  <a:lnTo>
                    <a:pt x="3590389" y="503852"/>
                  </a:lnTo>
                  <a:lnTo>
                    <a:pt x="3557270" y="510539"/>
                  </a:lnTo>
                  <a:lnTo>
                    <a:pt x="85090" y="510539"/>
                  </a:lnTo>
                  <a:lnTo>
                    <a:pt x="51970" y="503852"/>
                  </a:lnTo>
                  <a:lnTo>
                    <a:pt x="24923" y="485616"/>
                  </a:lnTo>
                  <a:lnTo>
                    <a:pt x="6687" y="458569"/>
                  </a:lnTo>
                  <a:lnTo>
                    <a:pt x="0" y="425450"/>
                  </a:lnTo>
                  <a:lnTo>
                    <a:pt x="0" y="85089"/>
                  </a:lnTo>
                  <a:close/>
                </a:path>
              </a:pathLst>
            </a:custGeom>
            <a:ln w="12700">
              <a:solidFill>
                <a:srgbClr val="01447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 txBox="1"/>
          <p:nvPr/>
        </p:nvSpPr>
        <p:spPr>
          <a:xfrm>
            <a:off x="4762880" y="2244510"/>
            <a:ext cx="608584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50000"/>
              </a:lnSpc>
              <a:spcBef>
                <a:spcPts val="100"/>
              </a:spcBef>
              <a:tabLst>
                <a:tab pos="278765" algn="l"/>
                <a:tab pos="920750" algn="l"/>
                <a:tab pos="1282065" algn="l"/>
                <a:tab pos="3065145" algn="l"/>
                <a:tab pos="4066540" algn="l"/>
                <a:tab pos="4427855" algn="l"/>
                <a:tab pos="5843905" algn="l"/>
              </a:tabLst>
            </a:pPr>
            <a:r>
              <a:rPr sz="1200" b="1" dirty="0">
                <a:solidFill>
                  <a:srgbClr val="D77300"/>
                </a:solidFill>
                <a:latin typeface="Arial"/>
                <a:cs typeface="Arial"/>
              </a:rPr>
              <a:t>O	</a:t>
            </a:r>
            <a:r>
              <a:rPr sz="1200" b="1" spc="-70" dirty="0">
                <a:solidFill>
                  <a:srgbClr val="D77300"/>
                </a:solidFill>
                <a:latin typeface="Arial"/>
                <a:cs typeface="Arial"/>
              </a:rPr>
              <a:t>P</a:t>
            </a:r>
            <a:r>
              <a:rPr sz="1200" b="1" spc="-45" dirty="0">
                <a:solidFill>
                  <a:srgbClr val="D77300"/>
                </a:solidFill>
                <a:latin typeface="Arial"/>
                <a:cs typeface="Arial"/>
              </a:rPr>
              <a:t>A</a:t>
            </a:r>
            <a:r>
              <a:rPr sz="1200" b="1" dirty="0">
                <a:solidFill>
                  <a:srgbClr val="D77300"/>
                </a:solidFill>
                <a:latin typeface="Arial"/>
                <a:cs typeface="Arial"/>
              </a:rPr>
              <a:t>PEL	</a:t>
            </a:r>
            <a:r>
              <a:rPr sz="1200" b="1" spc="15" dirty="0">
                <a:solidFill>
                  <a:srgbClr val="D77300"/>
                </a:solidFill>
                <a:latin typeface="Arial"/>
                <a:cs typeface="Arial"/>
              </a:rPr>
              <a:t>D</a:t>
            </a:r>
            <a:r>
              <a:rPr sz="1200" b="1" spc="-5" dirty="0">
                <a:solidFill>
                  <a:srgbClr val="D77300"/>
                </a:solidFill>
                <a:latin typeface="Arial"/>
                <a:cs typeface="Arial"/>
              </a:rPr>
              <a:t>A</a:t>
            </a:r>
            <a:r>
              <a:rPr sz="1200" b="1" dirty="0">
                <a:solidFill>
                  <a:srgbClr val="D77300"/>
                </a:solidFill>
                <a:latin typeface="Arial"/>
                <a:cs typeface="Arial"/>
              </a:rPr>
              <a:t>	U</a:t>
            </a:r>
            <a:r>
              <a:rPr sz="1200" b="1" spc="-90" dirty="0">
                <a:solidFill>
                  <a:srgbClr val="D77300"/>
                </a:solidFill>
                <a:latin typeface="Arial"/>
                <a:cs typeface="Arial"/>
              </a:rPr>
              <a:t>L</a:t>
            </a:r>
            <a:r>
              <a:rPr sz="1200" b="1" spc="5" dirty="0">
                <a:solidFill>
                  <a:srgbClr val="D77300"/>
                </a:solidFill>
                <a:latin typeface="Arial"/>
                <a:cs typeface="Arial"/>
              </a:rPr>
              <a:t>T</a:t>
            </a:r>
            <a:r>
              <a:rPr sz="1200" b="1" dirty="0">
                <a:solidFill>
                  <a:srgbClr val="D77300"/>
                </a:solidFill>
                <a:latin typeface="Arial"/>
                <a:cs typeface="Arial"/>
              </a:rPr>
              <a:t>R</a:t>
            </a:r>
            <a:r>
              <a:rPr sz="1200" b="1" spc="-45" dirty="0">
                <a:solidFill>
                  <a:srgbClr val="D77300"/>
                </a:solidFill>
                <a:latin typeface="Arial"/>
                <a:cs typeface="Arial"/>
              </a:rPr>
              <a:t>A</a:t>
            </a:r>
            <a:r>
              <a:rPr sz="1200" b="1" dirty="0">
                <a:solidFill>
                  <a:srgbClr val="D77300"/>
                </a:solidFill>
                <a:latin typeface="Arial"/>
                <a:cs typeface="Arial"/>
              </a:rPr>
              <a:t>SSONOG</a:t>
            </a:r>
            <a:r>
              <a:rPr sz="1200" b="1" spc="15" dirty="0">
                <a:solidFill>
                  <a:srgbClr val="D77300"/>
                </a:solidFill>
                <a:latin typeface="Arial"/>
                <a:cs typeface="Arial"/>
              </a:rPr>
              <a:t>R</a:t>
            </a:r>
            <a:r>
              <a:rPr sz="1200" b="1" spc="-35" dirty="0">
                <a:solidFill>
                  <a:srgbClr val="D77300"/>
                </a:solidFill>
                <a:latin typeface="Arial"/>
                <a:cs typeface="Arial"/>
              </a:rPr>
              <a:t>A</a:t>
            </a:r>
            <a:r>
              <a:rPr sz="1200" b="1" spc="5" dirty="0">
                <a:solidFill>
                  <a:srgbClr val="D77300"/>
                </a:solidFill>
                <a:latin typeface="Arial"/>
                <a:cs typeface="Arial"/>
              </a:rPr>
              <a:t>F</a:t>
            </a:r>
            <a:r>
              <a:rPr sz="1200" b="1" spc="25" dirty="0">
                <a:solidFill>
                  <a:srgbClr val="D77300"/>
                </a:solidFill>
                <a:latin typeface="Arial"/>
                <a:cs typeface="Arial"/>
              </a:rPr>
              <a:t>I</a:t>
            </a:r>
            <a:r>
              <a:rPr sz="1200" b="1" spc="-5" dirty="0">
                <a:solidFill>
                  <a:srgbClr val="D77300"/>
                </a:solidFill>
                <a:latin typeface="Arial"/>
                <a:cs typeface="Arial"/>
              </a:rPr>
              <a:t>A</a:t>
            </a:r>
            <a:r>
              <a:rPr sz="1200" b="1" dirty="0">
                <a:solidFill>
                  <a:srgbClr val="D77300"/>
                </a:solidFill>
                <a:latin typeface="Arial"/>
                <a:cs typeface="Arial"/>
              </a:rPr>
              <a:t>	P</a:t>
            </a:r>
            <a:r>
              <a:rPr sz="1200" b="1" spc="-5" dirty="0">
                <a:solidFill>
                  <a:srgbClr val="D77300"/>
                </a:solidFill>
                <a:latin typeface="Arial"/>
                <a:cs typeface="Arial"/>
              </a:rPr>
              <a:t>RÉ-</a:t>
            </a:r>
            <a:r>
              <a:rPr sz="1200" b="1" dirty="0">
                <a:solidFill>
                  <a:srgbClr val="D77300"/>
                </a:solidFill>
                <a:latin typeface="Arial"/>
                <a:cs typeface="Arial"/>
              </a:rPr>
              <a:t>N</a:t>
            </a:r>
            <a:r>
              <a:rPr sz="1200" b="1" spc="-130" dirty="0">
                <a:solidFill>
                  <a:srgbClr val="D77300"/>
                </a:solidFill>
                <a:latin typeface="Arial"/>
                <a:cs typeface="Arial"/>
              </a:rPr>
              <a:t>A</a:t>
            </a:r>
            <a:r>
              <a:rPr sz="1200" b="1" spc="-65" dirty="0">
                <a:solidFill>
                  <a:srgbClr val="D77300"/>
                </a:solidFill>
                <a:latin typeface="Arial"/>
                <a:cs typeface="Arial"/>
              </a:rPr>
              <a:t>T</a:t>
            </a:r>
            <a:r>
              <a:rPr sz="1200" b="1" spc="-35" dirty="0">
                <a:solidFill>
                  <a:srgbClr val="D77300"/>
                </a:solidFill>
                <a:latin typeface="Arial"/>
                <a:cs typeface="Arial"/>
              </a:rPr>
              <a:t>A</a:t>
            </a:r>
            <a:r>
              <a:rPr sz="1200" b="1" dirty="0">
                <a:solidFill>
                  <a:srgbClr val="D77300"/>
                </a:solidFill>
                <a:latin typeface="Arial"/>
                <a:cs typeface="Arial"/>
              </a:rPr>
              <a:t>L	</a:t>
            </a:r>
            <a:r>
              <a:rPr sz="1200" b="1" spc="15" dirty="0">
                <a:solidFill>
                  <a:srgbClr val="D77300"/>
                </a:solidFill>
                <a:latin typeface="Arial"/>
                <a:cs typeface="Arial"/>
              </a:rPr>
              <a:t>N</a:t>
            </a:r>
            <a:r>
              <a:rPr sz="1200" b="1" spc="-5" dirty="0">
                <a:solidFill>
                  <a:srgbClr val="D77300"/>
                </a:solidFill>
                <a:latin typeface="Arial"/>
                <a:cs typeface="Arial"/>
              </a:rPr>
              <a:t>A</a:t>
            </a:r>
            <a:r>
              <a:rPr sz="1200" b="1" dirty="0">
                <a:solidFill>
                  <a:srgbClr val="D77300"/>
                </a:solidFill>
                <a:latin typeface="Arial"/>
                <a:cs typeface="Arial"/>
              </a:rPr>
              <a:t>	D</a:t>
            </a:r>
            <a:r>
              <a:rPr sz="1200" b="1" spc="10" dirty="0">
                <a:solidFill>
                  <a:srgbClr val="D77300"/>
                </a:solidFill>
                <a:latin typeface="Arial"/>
                <a:cs typeface="Arial"/>
              </a:rPr>
              <a:t>I</a:t>
            </a:r>
            <a:r>
              <a:rPr sz="1200" b="1" dirty="0">
                <a:solidFill>
                  <a:srgbClr val="D77300"/>
                </a:solidFill>
                <a:latin typeface="Arial"/>
                <a:cs typeface="Arial"/>
              </a:rPr>
              <a:t>FERE</a:t>
            </a:r>
            <a:r>
              <a:rPr sz="1200" b="1" spc="-5" dirty="0">
                <a:solidFill>
                  <a:srgbClr val="D77300"/>
                </a:solidFill>
                <a:latin typeface="Arial"/>
                <a:cs typeface="Arial"/>
              </a:rPr>
              <a:t>N</a:t>
            </a:r>
            <a:r>
              <a:rPr sz="1200" b="1" spc="-10" dirty="0">
                <a:solidFill>
                  <a:srgbClr val="D77300"/>
                </a:solidFill>
                <a:latin typeface="Arial"/>
                <a:cs typeface="Arial"/>
              </a:rPr>
              <a:t>C</a:t>
            </a:r>
            <a:r>
              <a:rPr sz="1200" b="1" spc="10" dirty="0">
                <a:solidFill>
                  <a:srgbClr val="D77300"/>
                </a:solidFill>
                <a:latin typeface="Arial"/>
                <a:cs typeface="Arial"/>
              </a:rPr>
              <a:t>I</a:t>
            </a:r>
            <a:r>
              <a:rPr sz="1200" b="1" spc="-45" dirty="0">
                <a:solidFill>
                  <a:srgbClr val="D77300"/>
                </a:solidFill>
                <a:latin typeface="Arial"/>
                <a:cs typeface="Arial"/>
              </a:rPr>
              <a:t>A</a:t>
            </a:r>
            <a:r>
              <a:rPr sz="1200" b="1" spc="15" dirty="0">
                <a:solidFill>
                  <a:srgbClr val="D77300"/>
                </a:solidFill>
                <a:latin typeface="Arial"/>
                <a:cs typeface="Arial"/>
              </a:rPr>
              <a:t>Ç</a:t>
            </a:r>
            <a:r>
              <a:rPr sz="1200" b="1" spc="-35" dirty="0">
                <a:solidFill>
                  <a:srgbClr val="D77300"/>
                </a:solidFill>
                <a:latin typeface="Arial"/>
                <a:cs typeface="Arial"/>
              </a:rPr>
              <a:t>Ã</a:t>
            </a:r>
            <a:r>
              <a:rPr sz="1200" b="1" dirty="0">
                <a:solidFill>
                  <a:srgbClr val="D77300"/>
                </a:solidFill>
                <a:latin typeface="Arial"/>
                <a:cs typeface="Arial"/>
              </a:rPr>
              <a:t>O	</a:t>
            </a:r>
            <a:r>
              <a:rPr sz="1200" b="1" spc="25" dirty="0">
                <a:solidFill>
                  <a:srgbClr val="D77300"/>
                </a:solidFill>
                <a:latin typeface="Arial"/>
                <a:cs typeface="Arial"/>
              </a:rPr>
              <a:t>DA  </a:t>
            </a:r>
            <a:r>
              <a:rPr sz="1200" b="1" spc="-15" dirty="0">
                <a:solidFill>
                  <a:srgbClr val="D77300"/>
                </a:solidFill>
                <a:latin typeface="Arial"/>
                <a:cs typeface="Arial"/>
              </a:rPr>
              <a:t>ANECEFALIA</a:t>
            </a:r>
            <a:r>
              <a:rPr sz="1200" b="1" spc="5" dirty="0">
                <a:solidFill>
                  <a:srgbClr val="D77300"/>
                </a:solidFill>
                <a:latin typeface="Arial"/>
                <a:cs typeface="Arial"/>
              </a:rPr>
              <a:t> </a:t>
            </a:r>
            <a:r>
              <a:rPr sz="1200" b="1" spc="-5" dirty="0">
                <a:solidFill>
                  <a:srgbClr val="D77300"/>
                </a:solidFill>
                <a:latin typeface="Arial"/>
                <a:cs typeface="Arial"/>
              </a:rPr>
              <a:t>DE</a:t>
            </a:r>
            <a:r>
              <a:rPr sz="1200" b="1" spc="-10" dirty="0">
                <a:solidFill>
                  <a:srgbClr val="D77300"/>
                </a:solidFill>
                <a:latin typeface="Arial"/>
                <a:cs typeface="Arial"/>
              </a:rPr>
              <a:t> OUTRAS</a:t>
            </a:r>
            <a:r>
              <a:rPr sz="1200" b="1" spc="40" dirty="0">
                <a:solidFill>
                  <a:srgbClr val="D77300"/>
                </a:solidFill>
                <a:latin typeface="Arial"/>
                <a:cs typeface="Arial"/>
              </a:rPr>
              <a:t> </a:t>
            </a:r>
            <a:r>
              <a:rPr sz="1200" b="1" spc="-5" dirty="0">
                <a:solidFill>
                  <a:srgbClr val="D77300"/>
                </a:solidFill>
                <a:latin typeface="Arial"/>
                <a:cs typeface="Arial"/>
              </a:rPr>
              <a:t>CONDIÇÔES</a:t>
            </a:r>
            <a:r>
              <a:rPr sz="1200" b="1" spc="5" dirty="0">
                <a:solidFill>
                  <a:srgbClr val="D77300"/>
                </a:solidFill>
                <a:latin typeface="Arial"/>
                <a:cs typeface="Arial"/>
              </a:rPr>
              <a:t> </a:t>
            </a:r>
            <a:r>
              <a:rPr sz="1200" b="1" spc="-5" dirty="0">
                <a:solidFill>
                  <a:srgbClr val="D77300"/>
                </a:solidFill>
                <a:latin typeface="Arial"/>
                <a:cs typeface="Arial"/>
              </a:rPr>
              <a:t>SEMELHANTES</a:t>
            </a:r>
            <a:r>
              <a:rPr sz="1200" b="1" spc="35" dirty="0">
                <a:solidFill>
                  <a:srgbClr val="D77300"/>
                </a:solidFill>
                <a:latin typeface="Arial"/>
                <a:cs typeface="Arial"/>
              </a:rPr>
              <a:t> </a:t>
            </a:r>
            <a:r>
              <a:rPr sz="1200" b="1" spc="-5" dirty="0">
                <a:solidFill>
                  <a:srgbClr val="D77300"/>
                </a:solidFill>
                <a:latin typeface="Arial"/>
                <a:cs typeface="Arial"/>
              </a:rPr>
              <a:t>NO</a:t>
            </a:r>
            <a:r>
              <a:rPr sz="1200" b="1" spc="5" dirty="0">
                <a:solidFill>
                  <a:srgbClr val="D77300"/>
                </a:solidFill>
                <a:latin typeface="Arial"/>
                <a:cs typeface="Arial"/>
              </a:rPr>
              <a:t> </a:t>
            </a:r>
            <a:r>
              <a:rPr sz="1200" b="1" dirty="0">
                <a:solidFill>
                  <a:srgbClr val="D77300"/>
                </a:solidFill>
                <a:latin typeface="Arial"/>
                <a:cs typeface="Arial"/>
              </a:rPr>
              <a:t>PERÍODO</a:t>
            </a:r>
            <a:r>
              <a:rPr sz="1200" b="1" spc="5" dirty="0">
                <a:solidFill>
                  <a:srgbClr val="D77300"/>
                </a:solidFill>
                <a:latin typeface="Arial"/>
                <a:cs typeface="Arial"/>
              </a:rPr>
              <a:t> </a:t>
            </a:r>
            <a:r>
              <a:rPr sz="1200" b="1" spc="-30" dirty="0">
                <a:solidFill>
                  <a:srgbClr val="D77300"/>
                </a:solidFill>
                <a:latin typeface="Arial"/>
                <a:cs typeface="Arial"/>
              </a:rPr>
              <a:t>PRÉ-NATAL</a:t>
            </a:r>
            <a:endParaRPr sz="1200" dirty="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686046" y="3875278"/>
            <a:ext cx="1635760" cy="218122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88925">
              <a:lnSpc>
                <a:spcPct val="100000"/>
              </a:lnSpc>
              <a:spcBef>
                <a:spcPts val="100"/>
              </a:spcBef>
            </a:pPr>
            <a:r>
              <a:rPr sz="1800" b="1" spc="-20" dirty="0">
                <a:solidFill>
                  <a:srgbClr val="D77300"/>
                </a:solidFill>
                <a:latin typeface="Calibri"/>
                <a:cs typeface="Calibri"/>
              </a:rPr>
              <a:t>AUTORES</a:t>
            </a:r>
            <a:endParaRPr sz="18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1550">
              <a:latin typeface="Calibri"/>
              <a:cs typeface="Calibri"/>
            </a:endParaRPr>
          </a:p>
          <a:p>
            <a:pPr marL="12700" marR="5080">
              <a:lnSpc>
                <a:spcPct val="100000"/>
              </a:lnSpc>
            </a:pPr>
            <a:r>
              <a:rPr sz="1800" spc="-5" dirty="0">
                <a:solidFill>
                  <a:srgbClr val="014470"/>
                </a:solidFill>
                <a:latin typeface="Arial MT"/>
                <a:cs typeface="Arial MT"/>
              </a:rPr>
              <a:t>ANDRADE,</a:t>
            </a:r>
            <a:r>
              <a:rPr sz="1800" spc="-50" dirty="0">
                <a:solidFill>
                  <a:srgbClr val="014470"/>
                </a:solidFill>
                <a:latin typeface="Arial MT"/>
                <a:cs typeface="Arial MT"/>
              </a:rPr>
              <a:t> </a:t>
            </a:r>
            <a:r>
              <a:rPr sz="1800" spc="-60" dirty="0">
                <a:solidFill>
                  <a:srgbClr val="014470"/>
                </a:solidFill>
                <a:latin typeface="Arial MT"/>
                <a:cs typeface="Arial MT"/>
              </a:rPr>
              <a:t>J.P. </a:t>
            </a:r>
            <a:r>
              <a:rPr sz="1800" spc="-484" dirty="0">
                <a:solidFill>
                  <a:srgbClr val="014470"/>
                </a:solidFill>
                <a:latin typeface="Arial MT"/>
                <a:cs typeface="Arial MT"/>
              </a:rPr>
              <a:t> </a:t>
            </a:r>
            <a:r>
              <a:rPr sz="1800" dirty="0">
                <a:solidFill>
                  <a:srgbClr val="014470"/>
                </a:solidFill>
                <a:latin typeface="Arial MT"/>
                <a:cs typeface="Arial MT"/>
              </a:rPr>
              <a:t>ROSA,</a:t>
            </a:r>
            <a:r>
              <a:rPr sz="1800" spc="-35" dirty="0">
                <a:solidFill>
                  <a:srgbClr val="014470"/>
                </a:solidFill>
                <a:latin typeface="Arial MT"/>
                <a:cs typeface="Arial MT"/>
              </a:rPr>
              <a:t> R.F.M.</a:t>
            </a:r>
            <a:endParaRPr sz="1800">
              <a:latin typeface="Arial MT"/>
              <a:cs typeface="Arial MT"/>
            </a:endParaRPr>
          </a:p>
          <a:p>
            <a:pPr marL="12700" marR="26034">
              <a:lnSpc>
                <a:spcPct val="99300"/>
              </a:lnSpc>
              <a:spcBef>
                <a:spcPts val="20"/>
              </a:spcBef>
            </a:pPr>
            <a:r>
              <a:rPr sz="1800" spc="-5" dirty="0">
                <a:solidFill>
                  <a:srgbClr val="014470"/>
                </a:solidFill>
                <a:latin typeface="Arial MT"/>
                <a:cs typeface="Arial MT"/>
              </a:rPr>
              <a:t>TELLES,</a:t>
            </a:r>
            <a:r>
              <a:rPr sz="1800" spc="-70" dirty="0">
                <a:solidFill>
                  <a:srgbClr val="014470"/>
                </a:solidFill>
                <a:latin typeface="Arial MT"/>
                <a:cs typeface="Arial MT"/>
              </a:rPr>
              <a:t> </a:t>
            </a:r>
            <a:r>
              <a:rPr sz="1800" dirty="0">
                <a:solidFill>
                  <a:srgbClr val="014470"/>
                </a:solidFill>
                <a:latin typeface="Arial MT"/>
                <a:cs typeface="Arial MT"/>
              </a:rPr>
              <a:t>J.A.B. </a:t>
            </a:r>
            <a:r>
              <a:rPr sz="1800" spc="-490" dirty="0">
                <a:solidFill>
                  <a:srgbClr val="014470"/>
                </a:solidFill>
                <a:latin typeface="Arial MT"/>
                <a:cs typeface="Arial MT"/>
              </a:rPr>
              <a:t> </a:t>
            </a:r>
            <a:r>
              <a:rPr sz="1800" spc="-5" dirty="0">
                <a:solidFill>
                  <a:srgbClr val="014470"/>
                </a:solidFill>
                <a:latin typeface="Arial MT"/>
                <a:cs typeface="Arial MT"/>
              </a:rPr>
              <a:t>SOUZA, </a:t>
            </a:r>
            <a:r>
              <a:rPr sz="1800" spc="-45" dirty="0">
                <a:solidFill>
                  <a:srgbClr val="014470"/>
                </a:solidFill>
                <a:latin typeface="Arial MT"/>
                <a:cs typeface="Arial MT"/>
              </a:rPr>
              <a:t>V.R. </a:t>
            </a:r>
            <a:r>
              <a:rPr sz="1800" spc="-40" dirty="0">
                <a:solidFill>
                  <a:srgbClr val="014470"/>
                </a:solidFill>
                <a:latin typeface="Arial MT"/>
                <a:cs typeface="Arial MT"/>
              </a:rPr>
              <a:t> </a:t>
            </a:r>
            <a:r>
              <a:rPr sz="1800" dirty="0">
                <a:solidFill>
                  <a:srgbClr val="014470"/>
                </a:solidFill>
                <a:latin typeface="Arial MT"/>
                <a:cs typeface="Arial MT"/>
              </a:rPr>
              <a:t>PIRES, M.C. </a:t>
            </a:r>
            <a:r>
              <a:rPr sz="1800" spc="5" dirty="0">
                <a:solidFill>
                  <a:srgbClr val="014470"/>
                </a:solidFill>
                <a:latin typeface="Arial MT"/>
                <a:cs typeface="Arial MT"/>
              </a:rPr>
              <a:t> </a:t>
            </a:r>
            <a:r>
              <a:rPr sz="1800" spc="-5" dirty="0">
                <a:solidFill>
                  <a:srgbClr val="014470"/>
                </a:solidFill>
                <a:latin typeface="Arial MT"/>
                <a:cs typeface="Arial MT"/>
              </a:rPr>
              <a:t>SANSON,</a:t>
            </a:r>
            <a:r>
              <a:rPr sz="1800" spc="-30" dirty="0">
                <a:solidFill>
                  <a:srgbClr val="014470"/>
                </a:solidFill>
                <a:latin typeface="Arial MT"/>
                <a:cs typeface="Arial MT"/>
              </a:rPr>
              <a:t> </a:t>
            </a:r>
            <a:r>
              <a:rPr sz="1800" dirty="0">
                <a:solidFill>
                  <a:srgbClr val="014470"/>
                </a:solidFill>
                <a:latin typeface="Arial MT"/>
                <a:cs typeface="Arial MT"/>
              </a:rPr>
              <a:t>L.N.</a:t>
            </a:r>
            <a:endParaRPr sz="180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2191999" cy="6857997"/>
          </a:xfrm>
          <a:prstGeom prst="rect">
            <a:avLst/>
          </a:prstGeom>
        </p:spPr>
      </p:pic>
      <p:sp>
        <p:nvSpPr>
          <p:cNvPr id="3" name="object 3"/>
          <p:cNvSpPr/>
          <p:nvPr/>
        </p:nvSpPr>
        <p:spPr>
          <a:xfrm>
            <a:off x="3504438" y="1308353"/>
            <a:ext cx="0" cy="2014855"/>
          </a:xfrm>
          <a:custGeom>
            <a:avLst/>
            <a:gdLst/>
            <a:ahLst/>
            <a:cxnLst/>
            <a:rect l="l" t="t" r="r" b="b"/>
            <a:pathLst>
              <a:path h="2014854">
                <a:moveTo>
                  <a:pt x="0" y="0"/>
                </a:moveTo>
                <a:lnTo>
                  <a:pt x="0" y="2014855"/>
                </a:lnTo>
              </a:path>
            </a:pathLst>
          </a:custGeom>
          <a:ln w="19050">
            <a:solidFill>
              <a:srgbClr val="4471C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7808214" y="1308353"/>
            <a:ext cx="0" cy="3258820"/>
          </a:xfrm>
          <a:custGeom>
            <a:avLst/>
            <a:gdLst/>
            <a:ahLst/>
            <a:cxnLst/>
            <a:rect l="l" t="t" r="r" b="b"/>
            <a:pathLst>
              <a:path h="3258820">
                <a:moveTo>
                  <a:pt x="0" y="0"/>
                </a:moveTo>
                <a:lnTo>
                  <a:pt x="0" y="3258820"/>
                </a:lnTo>
              </a:path>
            </a:pathLst>
          </a:custGeom>
          <a:ln w="19050">
            <a:solidFill>
              <a:srgbClr val="4471C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218693" y="3492246"/>
            <a:ext cx="3136900" cy="0"/>
          </a:xfrm>
          <a:custGeom>
            <a:avLst/>
            <a:gdLst/>
            <a:ahLst/>
            <a:cxnLst/>
            <a:rect l="l" t="t" r="r" b="b"/>
            <a:pathLst>
              <a:path w="3136900">
                <a:moveTo>
                  <a:pt x="3136646" y="0"/>
                </a:moveTo>
                <a:lnTo>
                  <a:pt x="0" y="0"/>
                </a:lnTo>
              </a:path>
            </a:pathLst>
          </a:custGeom>
          <a:ln w="19050">
            <a:solidFill>
              <a:srgbClr val="4471C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489000" y="1777110"/>
            <a:ext cx="278574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71145" algn="l"/>
                <a:tab pos="1213485" algn="l"/>
                <a:tab pos="1715135" algn="l"/>
                <a:tab pos="2092960" algn="l"/>
                <a:tab pos="2604770" algn="l"/>
              </a:tabLst>
            </a:pPr>
            <a:r>
              <a:rPr sz="1200" dirty="0">
                <a:latin typeface="Arial MT"/>
                <a:cs typeface="Arial MT"/>
              </a:rPr>
              <a:t>A	</a:t>
            </a:r>
            <a:r>
              <a:rPr sz="1200" spc="-5" dirty="0">
                <a:latin typeface="Arial MT"/>
                <a:cs typeface="Arial MT"/>
              </a:rPr>
              <a:t>a</a:t>
            </a:r>
            <a:r>
              <a:rPr sz="1200" spc="-15" dirty="0">
                <a:latin typeface="Arial MT"/>
                <a:cs typeface="Arial MT"/>
              </a:rPr>
              <a:t>ne</a:t>
            </a:r>
            <a:r>
              <a:rPr sz="1200" spc="-5" dirty="0">
                <a:latin typeface="Arial MT"/>
                <a:cs typeface="Arial MT"/>
              </a:rPr>
              <a:t>n</a:t>
            </a:r>
            <a:r>
              <a:rPr sz="1200" spc="-15" dirty="0">
                <a:latin typeface="Arial MT"/>
                <a:cs typeface="Arial MT"/>
              </a:rPr>
              <a:t>ce</a:t>
            </a:r>
            <a:r>
              <a:rPr sz="1200" spc="10" dirty="0">
                <a:latin typeface="Arial MT"/>
                <a:cs typeface="Arial MT"/>
              </a:rPr>
              <a:t>f</a:t>
            </a:r>
            <a:r>
              <a:rPr sz="1200" spc="-15" dirty="0">
                <a:latin typeface="Arial MT"/>
                <a:cs typeface="Arial MT"/>
              </a:rPr>
              <a:t>a</a:t>
            </a:r>
            <a:r>
              <a:rPr sz="1200" spc="-5" dirty="0">
                <a:latin typeface="Arial MT"/>
                <a:cs typeface="Arial MT"/>
              </a:rPr>
              <a:t>l</a:t>
            </a:r>
            <a:r>
              <a:rPr sz="1200" spc="-10" dirty="0">
                <a:latin typeface="Arial MT"/>
                <a:cs typeface="Arial MT"/>
              </a:rPr>
              <a:t>i</a:t>
            </a:r>
            <a:r>
              <a:rPr sz="1200" spc="-5" dirty="0">
                <a:latin typeface="Arial MT"/>
                <a:cs typeface="Arial MT"/>
              </a:rPr>
              <a:t>a</a:t>
            </a:r>
            <a:r>
              <a:rPr sz="1200" dirty="0">
                <a:latin typeface="Arial MT"/>
                <a:cs typeface="Arial MT"/>
              </a:rPr>
              <a:t>	</a:t>
            </a:r>
            <a:r>
              <a:rPr sz="1200" spc="-15" dirty="0">
                <a:latin typeface="Arial MT"/>
                <a:cs typeface="Arial MT"/>
              </a:rPr>
              <a:t>pod</a:t>
            </a:r>
            <a:r>
              <a:rPr sz="1200" spc="-5" dirty="0">
                <a:latin typeface="Arial MT"/>
                <a:cs typeface="Arial MT"/>
              </a:rPr>
              <a:t>e</a:t>
            </a:r>
            <a:r>
              <a:rPr sz="1200" dirty="0">
                <a:latin typeface="Arial MT"/>
                <a:cs typeface="Arial MT"/>
              </a:rPr>
              <a:t>	</a:t>
            </a:r>
            <a:r>
              <a:rPr sz="1200" spc="-5" dirty="0">
                <a:latin typeface="Arial MT"/>
                <a:cs typeface="Arial MT"/>
              </a:rPr>
              <a:t>se</a:t>
            </a:r>
            <a:r>
              <a:rPr sz="1200" dirty="0">
                <a:latin typeface="Arial MT"/>
                <a:cs typeface="Arial MT"/>
              </a:rPr>
              <a:t>r	</a:t>
            </a:r>
            <a:r>
              <a:rPr sz="1200" spc="-5" dirty="0">
                <a:latin typeface="Arial MT"/>
                <a:cs typeface="Arial MT"/>
              </a:rPr>
              <a:t>d</a:t>
            </a:r>
            <a:r>
              <a:rPr sz="1200" spc="-20" dirty="0">
                <a:latin typeface="Arial MT"/>
                <a:cs typeface="Arial MT"/>
              </a:rPr>
              <a:t>i</a:t>
            </a:r>
            <a:r>
              <a:rPr sz="1200" spc="10" dirty="0">
                <a:latin typeface="Arial MT"/>
                <a:cs typeface="Arial MT"/>
              </a:rPr>
              <a:t>f</a:t>
            </a:r>
            <a:r>
              <a:rPr sz="1200" spc="-10" dirty="0">
                <a:latin typeface="Arial MT"/>
                <a:cs typeface="Arial MT"/>
              </a:rPr>
              <a:t>í</a:t>
            </a:r>
            <a:r>
              <a:rPr sz="1200" spc="-5" dirty="0">
                <a:latin typeface="Arial MT"/>
                <a:cs typeface="Arial MT"/>
              </a:rPr>
              <a:t>cil</a:t>
            </a:r>
            <a:r>
              <a:rPr sz="1200" dirty="0">
                <a:latin typeface="Arial MT"/>
                <a:cs typeface="Arial MT"/>
              </a:rPr>
              <a:t>	</a:t>
            </a:r>
            <a:r>
              <a:rPr sz="1200" spc="-15" dirty="0">
                <a:latin typeface="Arial MT"/>
                <a:cs typeface="Arial MT"/>
              </a:rPr>
              <a:t>de</a:t>
            </a:r>
            <a:endParaRPr sz="1200">
              <a:latin typeface="Arial MT"/>
              <a:cs typeface="Arial MT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89000" y="1959990"/>
            <a:ext cx="278574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871855" algn="l"/>
                <a:tab pos="1190625" algn="l"/>
                <a:tab pos="1856739" algn="l"/>
                <a:tab pos="2604770" algn="l"/>
              </a:tabLst>
            </a:pPr>
            <a:r>
              <a:rPr sz="1200" spc="-5" dirty="0">
                <a:latin typeface="Arial MT"/>
                <a:cs typeface="Arial MT"/>
              </a:rPr>
              <a:t>d</a:t>
            </a:r>
            <a:r>
              <a:rPr sz="1200" spc="-20" dirty="0">
                <a:latin typeface="Arial MT"/>
                <a:cs typeface="Arial MT"/>
              </a:rPr>
              <a:t>i</a:t>
            </a:r>
            <a:r>
              <a:rPr sz="1200" dirty="0">
                <a:latin typeface="Arial MT"/>
                <a:cs typeface="Arial MT"/>
              </a:rPr>
              <a:t>f</a:t>
            </a:r>
            <a:r>
              <a:rPr sz="1200" spc="5" dirty="0">
                <a:latin typeface="Arial MT"/>
                <a:cs typeface="Arial MT"/>
              </a:rPr>
              <a:t>e</a:t>
            </a:r>
            <a:r>
              <a:rPr sz="1200" spc="-5" dirty="0">
                <a:latin typeface="Arial MT"/>
                <a:cs typeface="Arial MT"/>
              </a:rPr>
              <a:t>r</a:t>
            </a:r>
            <a:r>
              <a:rPr sz="1200" spc="-20" dirty="0">
                <a:latin typeface="Arial MT"/>
                <a:cs typeface="Arial MT"/>
              </a:rPr>
              <a:t>e</a:t>
            </a:r>
            <a:r>
              <a:rPr sz="1200" spc="-5" dirty="0">
                <a:latin typeface="Arial MT"/>
                <a:cs typeface="Arial MT"/>
              </a:rPr>
              <a:t>nc</a:t>
            </a:r>
            <a:r>
              <a:rPr sz="1200" spc="-15" dirty="0">
                <a:latin typeface="Arial MT"/>
                <a:cs typeface="Arial MT"/>
              </a:rPr>
              <a:t>i</a:t>
            </a:r>
            <a:r>
              <a:rPr sz="1200" spc="-5" dirty="0">
                <a:latin typeface="Arial MT"/>
                <a:cs typeface="Arial MT"/>
              </a:rPr>
              <a:t>a</a:t>
            </a:r>
            <a:r>
              <a:rPr sz="1200" dirty="0">
                <a:latin typeface="Arial MT"/>
                <a:cs typeface="Arial MT"/>
              </a:rPr>
              <a:t>r	</a:t>
            </a:r>
            <a:r>
              <a:rPr sz="1200" spc="-10" dirty="0">
                <a:latin typeface="Arial MT"/>
                <a:cs typeface="Arial MT"/>
              </a:rPr>
              <a:t>n</a:t>
            </a:r>
            <a:r>
              <a:rPr sz="1200" spc="-5" dirty="0">
                <a:latin typeface="Arial MT"/>
                <a:cs typeface="Arial MT"/>
              </a:rPr>
              <a:t>o</a:t>
            </a:r>
            <a:r>
              <a:rPr sz="1200" dirty="0">
                <a:latin typeface="Arial MT"/>
                <a:cs typeface="Arial MT"/>
              </a:rPr>
              <a:t>	</a:t>
            </a:r>
            <a:r>
              <a:rPr sz="1200" spc="-15" dirty="0">
                <a:latin typeface="Arial MT"/>
                <a:cs typeface="Arial MT"/>
              </a:rPr>
              <a:t>p</a:t>
            </a:r>
            <a:r>
              <a:rPr sz="1200" spc="-5" dirty="0">
                <a:latin typeface="Arial MT"/>
                <a:cs typeface="Arial MT"/>
              </a:rPr>
              <a:t>e</a:t>
            </a:r>
            <a:r>
              <a:rPr sz="1200" dirty="0">
                <a:latin typeface="Arial MT"/>
                <a:cs typeface="Arial MT"/>
              </a:rPr>
              <a:t>r</a:t>
            </a:r>
            <a:r>
              <a:rPr sz="1200" spc="-15" dirty="0">
                <a:latin typeface="Arial MT"/>
                <a:cs typeface="Arial MT"/>
              </a:rPr>
              <a:t>í</a:t>
            </a:r>
            <a:r>
              <a:rPr sz="1200" spc="-5" dirty="0">
                <a:latin typeface="Arial MT"/>
                <a:cs typeface="Arial MT"/>
              </a:rPr>
              <a:t>o</a:t>
            </a:r>
            <a:r>
              <a:rPr sz="1200" spc="-15" dirty="0">
                <a:latin typeface="Arial MT"/>
                <a:cs typeface="Arial MT"/>
              </a:rPr>
              <a:t>d</a:t>
            </a:r>
            <a:r>
              <a:rPr sz="1200" spc="-5" dirty="0">
                <a:latin typeface="Arial MT"/>
                <a:cs typeface="Arial MT"/>
              </a:rPr>
              <a:t>o</a:t>
            </a:r>
            <a:r>
              <a:rPr sz="1200" dirty="0">
                <a:latin typeface="Arial MT"/>
                <a:cs typeface="Arial MT"/>
              </a:rPr>
              <a:t>	</a:t>
            </a:r>
            <a:r>
              <a:rPr sz="1200" spc="-5" dirty="0">
                <a:latin typeface="Arial MT"/>
                <a:cs typeface="Arial MT"/>
              </a:rPr>
              <a:t>p</a:t>
            </a:r>
            <a:r>
              <a:rPr sz="1200" spc="-20" dirty="0">
                <a:latin typeface="Arial MT"/>
                <a:cs typeface="Arial MT"/>
              </a:rPr>
              <a:t>r</a:t>
            </a:r>
            <a:r>
              <a:rPr sz="1200" dirty="0">
                <a:latin typeface="Arial MT"/>
                <a:cs typeface="Arial MT"/>
              </a:rPr>
              <a:t>é</a:t>
            </a:r>
            <a:r>
              <a:rPr sz="1200" spc="-5" dirty="0">
                <a:latin typeface="Arial MT"/>
                <a:cs typeface="Arial MT"/>
              </a:rPr>
              <a:t>-</a:t>
            </a:r>
            <a:r>
              <a:rPr sz="1200" spc="-15" dirty="0">
                <a:latin typeface="Arial MT"/>
                <a:cs typeface="Arial MT"/>
              </a:rPr>
              <a:t>n</a:t>
            </a:r>
            <a:r>
              <a:rPr sz="1200" spc="-5" dirty="0">
                <a:latin typeface="Arial MT"/>
                <a:cs typeface="Arial MT"/>
              </a:rPr>
              <a:t>a</a:t>
            </a:r>
            <a:r>
              <a:rPr sz="1200" spc="-10" dirty="0">
                <a:latin typeface="Arial MT"/>
                <a:cs typeface="Arial MT"/>
              </a:rPr>
              <a:t>t</a:t>
            </a:r>
            <a:r>
              <a:rPr sz="1200" spc="-5" dirty="0">
                <a:latin typeface="Arial MT"/>
                <a:cs typeface="Arial MT"/>
              </a:rPr>
              <a:t>al</a:t>
            </a:r>
            <a:r>
              <a:rPr sz="1200" dirty="0">
                <a:latin typeface="Arial MT"/>
                <a:cs typeface="Arial MT"/>
              </a:rPr>
              <a:t>	</a:t>
            </a:r>
            <a:r>
              <a:rPr sz="1200" spc="-15" dirty="0">
                <a:latin typeface="Arial MT"/>
                <a:cs typeface="Arial MT"/>
              </a:rPr>
              <a:t>de</a:t>
            </a:r>
            <a:endParaRPr sz="1200">
              <a:latin typeface="Arial MT"/>
              <a:cs typeface="Arial MT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89000" y="2142566"/>
            <a:ext cx="2787015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100"/>
              </a:spcBef>
            </a:pPr>
            <a:r>
              <a:rPr sz="1200" spc="-5" dirty="0">
                <a:latin typeface="Arial MT"/>
                <a:cs typeface="Arial MT"/>
              </a:rPr>
              <a:t>outras condições </a:t>
            </a:r>
            <a:r>
              <a:rPr sz="1200" spc="-15" dirty="0">
                <a:latin typeface="Arial MT"/>
                <a:cs typeface="Arial MT"/>
              </a:rPr>
              <a:t>que </a:t>
            </a:r>
            <a:r>
              <a:rPr sz="1200" spc="-5" dirty="0">
                <a:latin typeface="Arial MT"/>
                <a:cs typeface="Arial MT"/>
              </a:rPr>
              <a:t>envolvam </a:t>
            </a:r>
            <a:r>
              <a:rPr sz="1200" dirty="0">
                <a:latin typeface="Arial MT"/>
                <a:cs typeface="Arial MT"/>
              </a:rPr>
              <a:t>a </a:t>
            </a:r>
            <a:r>
              <a:rPr sz="1200" spc="-10" dirty="0">
                <a:latin typeface="Arial MT"/>
                <a:cs typeface="Arial MT"/>
              </a:rPr>
              <a:t>calota </a:t>
            </a:r>
            <a:r>
              <a:rPr sz="1200" spc="-5" dirty="0">
                <a:latin typeface="Arial MT"/>
                <a:cs typeface="Arial MT"/>
              </a:rPr>
              <a:t> craniana. Nosso </a:t>
            </a:r>
            <a:r>
              <a:rPr sz="1200" spc="-10" dirty="0">
                <a:latin typeface="Arial MT"/>
                <a:cs typeface="Arial MT"/>
              </a:rPr>
              <a:t>objetivo </a:t>
            </a:r>
            <a:r>
              <a:rPr sz="1200" spc="-5" dirty="0">
                <a:latin typeface="Arial MT"/>
                <a:cs typeface="Arial MT"/>
              </a:rPr>
              <a:t>é relatar </a:t>
            </a:r>
            <a:r>
              <a:rPr sz="1200" spc="-10" dirty="0">
                <a:latin typeface="Arial MT"/>
                <a:cs typeface="Arial MT"/>
              </a:rPr>
              <a:t>uma </a:t>
            </a:r>
            <a:r>
              <a:rPr sz="1200" spc="-5" dirty="0">
                <a:latin typeface="Arial MT"/>
                <a:cs typeface="Arial MT"/>
              </a:rPr>
              <a:t> série</a:t>
            </a:r>
            <a:r>
              <a:rPr sz="1200" spc="125" dirty="0">
                <a:latin typeface="Arial MT"/>
                <a:cs typeface="Arial MT"/>
              </a:rPr>
              <a:t> </a:t>
            </a:r>
            <a:r>
              <a:rPr sz="1200" spc="-10" dirty="0">
                <a:latin typeface="Arial MT"/>
                <a:cs typeface="Arial MT"/>
              </a:rPr>
              <a:t>de</a:t>
            </a:r>
            <a:r>
              <a:rPr sz="1200" spc="145" dirty="0">
                <a:latin typeface="Arial MT"/>
                <a:cs typeface="Arial MT"/>
              </a:rPr>
              <a:t> </a:t>
            </a:r>
            <a:r>
              <a:rPr sz="1200" spc="-10" dirty="0">
                <a:latin typeface="Arial MT"/>
                <a:cs typeface="Arial MT"/>
              </a:rPr>
              <a:t>casos</a:t>
            </a:r>
            <a:r>
              <a:rPr sz="1200" spc="145" dirty="0">
                <a:latin typeface="Arial MT"/>
                <a:cs typeface="Arial MT"/>
              </a:rPr>
              <a:t> </a:t>
            </a:r>
            <a:r>
              <a:rPr sz="1200" spc="-10" dirty="0">
                <a:latin typeface="Arial MT"/>
                <a:cs typeface="Arial MT"/>
              </a:rPr>
              <a:t>de</a:t>
            </a:r>
            <a:r>
              <a:rPr sz="1200" spc="145" dirty="0">
                <a:latin typeface="Arial MT"/>
                <a:cs typeface="Arial MT"/>
              </a:rPr>
              <a:t> </a:t>
            </a:r>
            <a:r>
              <a:rPr sz="1200" spc="-10" dirty="0">
                <a:latin typeface="Arial MT"/>
                <a:cs typeface="Arial MT"/>
              </a:rPr>
              <a:t>condições</a:t>
            </a:r>
            <a:r>
              <a:rPr sz="1200" spc="140" dirty="0">
                <a:latin typeface="Arial MT"/>
                <a:cs typeface="Arial MT"/>
              </a:rPr>
              <a:t> </a:t>
            </a:r>
            <a:r>
              <a:rPr sz="1200" spc="-15" dirty="0">
                <a:latin typeface="Arial MT"/>
                <a:cs typeface="Arial MT"/>
              </a:rPr>
              <a:t>que</a:t>
            </a:r>
            <a:r>
              <a:rPr sz="1200" spc="150" dirty="0">
                <a:latin typeface="Arial MT"/>
                <a:cs typeface="Arial MT"/>
              </a:rPr>
              <a:t> </a:t>
            </a:r>
            <a:r>
              <a:rPr sz="1200" spc="-20" dirty="0">
                <a:latin typeface="Arial MT"/>
                <a:cs typeface="Arial MT"/>
              </a:rPr>
              <a:t>se</a:t>
            </a:r>
            <a:endParaRPr sz="1200">
              <a:latin typeface="Arial MT"/>
              <a:cs typeface="Arial MT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89000" y="2691765"/>
            <a:ext cx="278701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100"/>
              </a:spcBef>
            </a:pPr>
            <a:r>
              <a:rPr sz="1200" spc="-5" dirty="0">
                <a:latin typeface="Arial MT"/>
                <a:cs typeface="Arial MT"/>
              </a:rPr>
              <a:t>assemelham</a:t>
            </a:r>
            <a:r>
              <a:rPr sz="1200" dirty="0">
                <a:latin typeface="Arial MT"/>
                <a:cs typeface="Arial MT"/>
              </a:rPr>
              <a:t> </a:t>
            </a:r>
            <a:r>
              <a:rPr sz="1200" spc="-5" dirty="0">
                <a:latin typeface="Arial MT"/>
                <a:cs typeface="Arial MT"/>
              </a:rPr>
              <a:t>à</a:t>
            </a:r>
            <a:r>
              <a:rPr sz="1200" dirty="0">
                <a:latin typeface="Arial MT"/>
                <a:cs typeface="Arial MT"/>
              </a:rPr>
              <a:t> </a:t>
            </a:r>
            <a:r>
              <a:rPr sz="1200" spc="-5" dirty="0">
                <a:latin typeface="Arial MT"/>
                <a:cs typeface="Arial MT"/>
              </a:rPr>
              <a:t>anencefalia,</a:t>
            </a:r>
            <a:r>
              <a:rPr sz="1200" dirty="0">
                <a:latin typeface="Arial MT"/>
                <a:cs typeface="Arial MT"/>
              </a:rPr>
              <a:t> </a:t>
            </a:r>
            <a:r>
              <a:rPr sz="1200" spc="-10" dirty="0">
                <a:latin typeface="Arial MT"/>
                <a:cs typeface="Arial MT"/>
              </a:rPr>
              <a:t>visando </a:t>
            </a:r>
            <a:r>
              <a:rPr sz="1200" spc="-5" dirty="0">
                <a:latin typeface="Arial MT"/>
                <a:cs typeface="Arial MT"/>
              </a:rPr>
              <a:t> chamar atenção </a:t>
            </a:r>
            <a:r>
              <a:rPr sz="1200" spc="-10" dirty="0">
                <a:latin typeface="Arial MT"/>
                <a:cs typeface="Arial MT"/>
              </a:rPr>
              <a:t>para </a:t>
            </a:r>
            <a:r>
              <a:rPr sz="1200" spc="-5" dirty="0">
                <a:latin typeface="Arial MT"/>
                <a:cs typeface="Arial MT"/>
              </a:rPr>
              <a:t>o seu </a:t>
            </a:r>
            <a:r>
              <a:rPr sz="1200" spc="-10" dirty="0">
                <a:latin typeface="Arial MT"/>
                <a:cs typeface="Arial MT"/>
              </a:rPr>
              <a:t>diagnóstico </a:t>
            </a:r>
            <a:r>
              <a:rPr sz="1200" spc="-5" dirty="0">
                <a:latin typeface="Arial MT"/>
                <a:cs typeface="Arial MT"/>
              </a:rPr>
              <a:t> diferencial</a:t>
            </a:r>
            <a:r>
              <a:rPr sz="1200" spc="-35" dirty="0">
                <a:latin typeface="Arial MT"/>
                <a:cs typeface="Arial MT"/>
              </a:rPr>
              <a:t> </a:t>
            </a:r>
            <a:r>
              <a:rPr sz="1200" spc="-5" dirty="0">
                <a:latin typeface="Arial MT"/>
                <a:cs typeface="Arial MT"/>
              </a:rPr>
              <a:t>no </a:t>
            </a:r>
            <a:r>
              <a:rPr sz="1200" dirty="0">
                <a:latin typeface="Arial MT"/>
                <a:cs typeface="Arial MT"/>
              </a:rPr>
              <a:t>período</a:t>
            </a:r>
            <a:r>
              <a:rPr sz="1200" spc="-35" dirty="0">
                <a:latin typeface="Arial MT"/>
                <a:cs typeface="Arial MT"/>
              </a:rPr>
              <a:t> </a:t>
            </a:r>
            <a:r>
              <a:rPr sz="1200" spc="-5" dirty="0">
                <a:latin typeface="Arial MT"/>
                <a:cs typeface="Arial MT"/>
              </a:rPr>
              <a:t>pré-natal.</a:t>
            </a:r>
            <a:endParaRPr sz="1200">
              <a:latin typeface="Arial MT"/>
              <a:cs typeface="Arial MT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3661028" y="1320800"/>
            <a:ext cx="396049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65430" algn="l"/>
                <a:tab pos="1239520" algn="l"/>
                <a:tab pos="2097405" algn="l"/>
                <a:tab pos="2592705" algn="l"/>
                <a:tab pos="3037840" algn="l"/>
                <a:tab pos="3862070" algn="l"/>
              </a:tabLst>
            </a:pPr>
            <a:r>
              <a:rPr sz="1200" dirty="0">
                <a:latin typeface="Arial MT"/>
                <a:cs typeface="Arial MT"/>
              </a:rPr>
              <a:t>A	</a:t>
            </a:r>
            <a:r>
              <a:rPr sz="1200" spc="-20" dirty="0">
                <a:latin typeface="Arial MT"/>
                <a:cs typeface="Arial MT"/>
              </a:rPr>
              <a:t>r</a:t>
            </a:r>
            <a:r>
              <a:rPr sz="1200" spc="-5" dirty="0">
                <a:latin typeface="Arial MT"/>
                <a:cs typeface="Arial MT"/>
              </a:rPr>
              <a:t>e</a:t>
            </a:r>
            <a:r>
              <a:rPr sz="1200" dirty="0">
                <a:latin typeface="Arial MT"/>
                <a:cs typeface="Arial MT"/>
              </a:rPr>
              <a:t>s</a:t>
            </a:r>
            <a:r>
              <a:rPr sz="1200" spc="-15" dirty="0">
                <a:latin typeface="Arial MT"/>
                <a:cs typeface="Arial MT"/>
              </a:rPr>
              <a:t>so</a:t>
            </a:r>
            <a:r>
              <a:rPr sz="1200" spc="-5" dirty="0">
                <a:latin typeface="Arial MT"/>
                <a:cs typeface="Arial MT"/>
              </a:rPr>
              <a:t>n</a:t>
            </a:r>
            <a:r>
              <a:rPr sz="1200" spc="-15" dirty="0">
                <a:latin typeface="Arial MT"/>
                <a:cs typeface="Arial MT"/>
              </a:rPr>
              <a:t>â</a:t>
            </a:r>
            <a:r>
              <a:rPr sz="1200" spc="-5" dirty="0">
                <a:latin typeface="Arial MT"/>
                <a:cs typeface="Arial MT"/>
              </a:rPr>
              <a:t>nc</a:t>
            </a:r>
            <a:r>
              <a:rPr sz="1200" spc="-20" dirty="0">
                <a:latin typeface="Arial MT"/>
                <a:cs typeface="Arial MT"/>
              </a:rPr>
              <a:t>i</a:t>
            </a:r>
            <a:r>
              <a:rPr sz="1200" spc="-5" dirty="0">
                <a:latin typeface="Arial MT"/>
                <a:cs typeface="Arial MT"/>
              </a:rPr>
              <a:t>a</a:t>
            </a:r>
            <a:r>
              <a:rPr sz="1200" dirty="0">
                <a:latin typeface="Arial MT"/>
                <a:cs typeface="Arial MT"/>
              </a:rPr>
              <a:t>	</a:t>
            </a:r>
            <a:r>
              <a:rPr sz="1200" spc="-5" dirty="0">
                <a:latin typeface="Arial MT"/>
                <a:cs typeface="Arial MT"/>
              </a:rPr>
              <a:t>ma</a:t>
            </a:r>
            <a:r>
              <a:rPr sz="1200" spc="-25" dirty="0">
                <a:latin typeface="Arial MT"/>
                <a:cs typeface="Arial MT"/>
              </a:rPr>
              <a:t>g</a:t>
            </a:r>
            <a:r>
              <a:rPr sz="1200" spc="-15" dirty="0">
                <a:latin typeface="Arial MT"/>
                <a:cs typeface="Arial MT"/>
              </a:rPr>
              <a:t>n</a:t>
            </a:r>
            <a:r>
              <a:rPr sz="1200" spc="-5" dirty="0">
                <a:latin typeface="Arial MT"/>
                <a:cs typeface="Arial MT"/>
              </a:rPr>
              <a:t>é</a:t>
            </a:r>
            <a:r>
              <a:rPr sz="1200" dirty="0">
                <a:latin typeface="Arial MT"/>
                <a:cs typeface="Arial MT"/>
              </a:rPr>
              <a:t>tica	</a:t>
            </a:r>
            <a:r>
              <a:rPr sz="1200" spc="-5" dirty="0">
                <a:latin typeface="Arial MT"/>
                <a:cs typeface="Arial MT"/>
              </a:rPr>
              <a:t>(</a:t>
            </a:r>
            <a:r>
              <a:rPr sz="1200" spc="-15" dirty="0">
                <a:latin typeface="Arial MT"/>
                <a:cs typeface="Arial MT"/>
              </a:rPr>
              <a:t>R</a:t>
            </a:r>
            <a:r>
              <a:rPr sz="1200" spc="-5" dirty="0">
                <a:latin typeface="Arial MT"/>
                <a:cs typeface="Arial MT"/>
              </a:rPr>
              <a:t>M</a:t>
            </a:r>
            <a:r>
              <a:rPr sz="1200" dirty="0">
                <a:latin typeface="Arial MT"/>
                <a:cs typeface="Arial MT"/>
              </a:rPr>
              <a:t>)	f</a:t>
            </a:r>
            <a:r>
              <a:rPr sz="1200" spc="5" dirty="0">
                <a:latin typeface="Arial MT"/>
                <a:cs typeface="Arial MT"/>
              </a:rPr>
              <a:t>e</a:t>
            </a:r>
            <a:r>
              <a:rPr sz="1200" dirty="0">
                <a:latin typeface="Arial MT"/>
                <a:cs typeface="Arial MT"/>
              </a:rPr>
              <a:t>t</a:t>
            </a:r>
            <a:r>
              <a:rPr sz="1200" spc="5" dirty="0">
                <a:latin typeface="Arial MT"/>
                <a:cs typeface="Arial MT"/>
              </a:rPr>
              <a:t>a</a:t>
            </a:r>
            <a:r>
              <a:rPr sz="1200" spc="-5" dirty="0">
                <a:latin typeface="Arial MT"/>
                <a:cs typeface="Arial MT"/>
              </a:rPr>
              <a:t>l</a:t>
            </a:r>
            <a:r>
              <a:rPr sz="1200" dirty="0">
                <a:latin typeface="Arial MT"/>
                <a:cs typeface="Arial MT"/>
              </a:rPr>
              <a:t>	</a:t>
            </a:r>
            <a:r>
              <a:rPr sz="1200" spc="-5" dirty="0">
                <a:latin typeface="Arial MT"/>
                <a:cs typeface="Arial MT"/>
              </a:rPr>
              <a:t>c</a:t>
            </a:r>
            <a:r>
              <a:rPr sz="1200" spc="-15" dirty="0">
                <a:latin typeface="Arial MT"/>
                <a:cs typeface="Arial MT"/>
              </a:rPr>
              <a:t>o</a:t>
            </a:r>
            <a:r>
              <a:rPr sz="1200" spc="-5" dirty="0">
                <a:latin typeface="Arial MT"/>
                <a:cs typeface="Arial MT"/>
              </a:rPr>
              <a:t>n</a:t>
            </a:r>
            <a:r>
              <a:rPr sz="1200" dirty="0">
                <a:latin typeface="Arial MT"/>
                <a:cs typeface="Arial MT"/>
              </a:rPr>
              <a:t>fir</a:t>
            </a:r>
            <a:r>
              <a:rPr sz="1200" spc="-10" dirty="0">
                <a:latin typeface="Arial MT"/>
                <a:cs typeface="Arial MT"/>
              </a:rPr>
              <a:t>m</a:t>
            </a:r>
            <a:r>
              <a:rPr sz="1200" spc="-15" dirty="0">
                <a:latin typeface="Arial MT"/>
                <a:cs typeface="Arial MT"/>
              </a:rPr>
              <a:t>o</a:t>
            </a:r>
            <a:r>
              <a:rPr sz="1200" spc="-5" dirty="0">
                <a:latin typeface="Arial MT"/>
                <a:cs typeface="Arial MT"/>
              </a:rPr>
              <a:t>u</a:t>
            </a:r>
            <a:r>
              <a:rPr sz="1200" dirty="0">
                <a:latin typeface="Arial MT"/>
                <a:cs typeface="Arial MT"/>
              </a:rPr>
              <a:t>	</a:t>
            </a:r>
            <a:r>
              <a:rPr sz="1200" spc="-5" dirty="0">
                <a:latin typeface="Arial MT"/>
                <a:cs typeface="Arial MT"/>
              </a:rPr>
              <a:t>o</a:t>
            </a:r>
            <a:endParaRPr sz="1200">
              <a:latin typeface="Arial MT"/>
              <a:cs typeface="Arial MT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3625977" y="1503679"/>
            <a:ext cx="3996054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007744" algn="l"/>
                <a:tab pos="1403985" algn="l"/>
                <a:tab pos="2279015" algn="l"/>
                <a:tab pos="3357879" algn="l"/>
              </a:tabLst>
            </a:pPr>
            <a:r>
              <a:rPr sz="1200" spc="-5" dirty="0">
                <a:latin typeface="Arial MT"/>
                <a:cs typeface="Arial MT"/>
              </a:rPr>
              <a:t>diagnóstico	</a:t>
            </a:r>
            <a:r>
              <a:rPr sz="1200" spc="-10" dirty="0">
                <a:latin typeface="Arial MT"/>
                <a:cs typeface="Arial MT"/>
              </a:rPr>
              <a:t>de	volumosa	encefalocele	</a:t>
            </a:r>
            <a:r>
              <a:rPr sz="1200" spc="-15" dirty="0">
                <a:latin typeface="Arial MT"/>
                <a:cs typeface="Arial MT"/>
              </a:rPr>
              <a:t>posterior.</a:t>
            </a:r>
            <a:endParaRPr sz="1200">
              <a:latin typeface="Arial MT"/>
              <a:cs typeface="Arial MT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3625977" y="1686559"/>
            <a:ext cx="399542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latin typeface="Arial MT"/>
                <a:cs typeface="Arial MT"/>
              </a:rPr>
              <a:t>A</a:t>
            </a:r>
            <a:r>
              <a:rPr sz="1200" spc="-10" dirty="0">
                <a:latin typeface="Arial MT"/>
                <a:cs typeface="Arial MT"/>
              </a:rPr>
              <a:t> segunda</a:t>
            </a:r>
            <a:r>
              <a:rPr sz="1200" spc="55" dirty="0">
                <a:latin typeface="Arial MT"/>
                <a:cs typeface="Arial MT"/>
              </a:rPr>
              <a:t> </a:t>
            </a:r>
            <a:r>
              <a:rPr sz="1200" spc="-5" dirty="0">
                <a:latin typeface="Arial MT"/>
                <a:cs typeface="Arial MT"/>
              </a:rPr>
              <a:t>gestante,</a:t>
            </a:r>
            <a:r>
              <a:rPr sz="1200" spc="45" dirty="0">
                <a:latin typeface="Arial MT"/>
                <a:cs typeface="Arial MT"/>
              </a:rPr>
              <a:t> </a:t>
            </a:r>
            <a:r>
              <a:rPr sz="1200" spc="-5" dirty="0">
                <a:latin typeface="Arial MT"/>
                <a:cs typeface="Arial MT"/>
              </a:rPr>
              <a:t>uma</a:t>
            </a:r>
            <a:r>
              <a:rPr sz="1200" spc="45" dirty="0">
                <a:latin typeface="Arial MT"/>
                <a:cs typeface="Arial MT"/>
              </a:rPr>
              <a:t> </a:t>
            </a:r>
            <a:r>
              <a:rPr sz="1200" spc="-5" dirty="0">
                <a:latin typeface="Arial MT"/>
                <a:cs typeface="Arial MT"/>
              </a:rPr>
              <a:t>primípara</a:t>
            </a:r>
            <a:r>
              <a:rPr sz="1200" spc="40" dirty="0">
                <a:latin typeface="Arial MT"/>
                <a:cs typeface="Arial MT"/>
              </a:rPr>
              <a:t> </a:t>
            </a:r>
            <a:r>
              <a:rPr sz="1200" spc="-5" dirty="0">
                <a:latin typeface="Arial MT"/>
                <a:cs typeface="Arial MT"/>
              </a:rPr>
              <a:t>de</a:t>
            </a:r>
            <a:r>
              <a:rPr sz="1200" spc="40" dirty="0">
                <a:latin typeface="Arial MT"/>
                <a:cs typeface="Arial MT"/>
              </a:rPr>
              <a:t> </a:t>
            </a:r>
            <a:r>
              <a:rPr sz="1200" spc="-5" dirty="0">
                <a:latin typeface="Arial MT"/>
                <a:cs typeface="Arial MT"/>
              </a:rPr>
              <a:t>16</a:t>
            </a:r>
            <a:r>
              <a:rPr sz="1200" spc="45" dirty="0">
                <a:latin typeface="Arial MT"/>
                <a:cs typeface="Arial MT"/>
              </a:rPr>
              <a:t> </a:t>
            </a:r>
            <a:r>
              <a:rPr sz="1200" spc="-5" dirty="0">
                <a:latin typeface="Arial MT"/>
                <a:cs typeface="Arial MT"/>
              </a:rPr>
              <a:t>anos,</a:t>
            </a:r>
            <a:r>
              <a:rPr sz="1200" spc="50" dirty="0">
                <a:latin typeface="Arial MT"/>
                <a:cs typeface="Arial MT"/>
              </a:rPr>
              <a:t> </a:t>
            </a:r>
            <a:r>
              <a:rPr sz="1200" spc="-5" dirty="0">
                <a:latin typeface="Arial MT"/>
                <a:cs typeface="Arial MT"/>
              </a:rPr>
              <a:t>veio</a:t>
            </a:r>
            <a:r>
              <a:rPr sz="1200" spc="50" dirty="0">
                <a:latin typeface="Arial MT"/>
                <a:cs typeface="Arial MT"/>
              </a:rPr>
              <a:t> </a:t>
            </a:r>
            <a:r>
              <a:rPr sz="1200" spc="-10" dirty="0">
                <a:latin typeface="Arial MT"/>
                <a:cs typeface="Arial MT"/>
              </a:rPr>
              <a:t>para</a:t>
            </a:r>
            <a:endParaRPr sz="1200">
              <a:latin typeface="Arial MT"/>
              <a:cs typeface="Arial MT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3625977" y="1869440"/>
            <a:ext cx="4004945" cy="16719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100"/>
              </a:spcBef>
            </a:pPr>
            <a:r>
              <a:rPr sz="1200" spc="-10" dirty="0">
                <a:latin typeface="Arial MT"/>
                <a:cs typeface="Arial MT"/>
              </a:rPr>
              <a:t>avaliação com </a:t>
            </a:r>
            <a:r>
              <a:rPr sz="1200" spc="-5" dirty="0">
                <a:latin typeface="Arial MT"/>
                <a:cs typeface="Arial MT"/>
              </a:rPr>
              <a:t>21 semanas por suspeita </a:t>
            </a:r>
            <a:r>
              <a:rPr sz="1200" spc="-10" dirty="0">
                <a:latin typeface="Arial MT"/>
                <a:cs typeface="Arial MT"/>
              </a:rPr>
              <a:t>de </a:t>
            </a:r>
            <a:r>
              <a:rPr sz="1200" spc="-5" dirty="0">
                <a:latin typeface="Arial MT"/>
                <a:cs typeface="Arial MT"/>
              </a:rPr>
              <a:t>anencefalia. </a:t>
            </a:r>
            <a:r>
              <a:rPr sz="1200" dirty="0">
                <a:latin typeface="Arial MT"/>
                <a:cs typeface="Arial MT"/>
              </a:rPr>
              <a:t>A </a:t>
            </a:r>
            <a:r>
              <a:rPr sz="1200" spc="5" dirty="0">
                <a:latin typeface="Arial MT"/>
                <a:cs typeface="Arial MT"/>
              </a:rPr>
              <a:t> </a:t>
            </a:r>
            <a:r>
              <a:rPr sz="1200" spc="-10" dirty="0">
                <a:latin typeface="Arial MT"/>
                <a:cs typeface="Arial MT"/>
              </a:rPr>
              <a:t>avaliação</a:t>
            </a:r>
            <a:r>
              <a:rPr sz="1200" spc="-5" dirty="0">
                <a:latin typeface="Arial MT"/>
                <a:cs typeface="Arial MT"/>
              </a:rPr>
              <a:t> ultrassonográfica</a:t>
            </a:r>
            <a:r>
              <a:rPr sz="1200" dirty="0">
                <a:latin typeface="Arial MT"/>
                <a:cs typeface="Arial MT"/>
              </a:rPr>
              <a:t> </a:t>
            </a:r>
            <a:r>
              <a:rPr sz="1200" spc="-10" dirty="0">
                <a:latin typeface="Arial MT"/>
                <a:cs typeface="Arial MT"/>
              </a:rPr>
              <a:t>evidenciou</a:t>
            </a:r>
            <a:r>
              <a:rPr sz="1200" spc="-5" dirty="0">
                <a:latin typeface="Arial MT"/>
                <a:cs typeface="Arial MT"/>
              </a:rPr>
              <a:t> artéria</a:t>
            </a:r>
            <a:r>
              <a:rPr sz="1200" dirty="0">
                <a:latin typeface="Arial MT"/>
                <a:cs typeface="Arial MT"/>
              </a:rPr>
              <a:t> </a:t>
            </a:r>
            <a:r>
              <a:rPr sz="1200" spc="-5" dirty="0">
                <a:latin typeface="Arial MT"/>
                <a:cs typeface="Arial MT"/>
              </a:rPr>
              <a:t>umbilical </a:t>
            </a:r>
            <a:r>
              <a:rPr sz="1200" dirty="0">
                <a:latin typeface="Arial MT"/>
                <a:cs typeface="Arial MT"/>
              </a:rPr>
              <a:t> </a:t>
            </a:r>
            <a:r>
              <a:rPr sz="1200" spc="-5" dirty="0">
                <a:latin typeface="Arial MT"/>
                <a:cs typeface="Arial MT"/>
              </a:rPr>
              <a:t>única,</a:t>
            </a:r>
            <a:r>
              <a:rPr sz="1200" dirty="0">
                <a:latin typeface="Arial MT"/>
                <a:cs typeface="Arial MT"/>
              </a:rPr>
              <a:t> </a:t>
            </a:r>
            <a:r>
              <a:rPr sz="1200" spc="-10" dirty="0">
                <a:latin typeface="Arial MT"/>
                <a:cs typeface="Arial MT"/>
              </a:rPr>
              <a:t>acrania</a:t>
            </a:r>
            <a:r>
              <a:rPr sz="1200" spc="-5" dirty="0">
                <a:latin typeface="Arial MT"/>
                <a:cs typeface="Arial MT"/>
              </a:rPr>
              <a:t> associada</a:t>
            </a:r>
            <a:r>
              <a:rPr sz="1200" dirty="0">
                <a:latin typeface="Arial MT"/>
                <a:cs typeface="Arial MT"/>
              </a:rPr>
              <a:t> </a:t>
            </a:r>
            <a:r>
              <a:rPr sz="1200" spc="-5" dirty="0">
                <a:latin typeface="Arial MT"/>
                <a:cs typeface="Arial MT"/>
              </a:rPr>
              <a:t>à</a:t>
            </a:r>
            <a:r>
              <a:rPr sz="1200" dirty="0">
                <a:latin typeface="Arial MT"/>
                <a:cs typeface="Arial MT"/>
              </a:rPr>
              <a:t> </a:t>
            </a:r>
            <a:r>
              <a:rPr sz="1200" spc="-10" dirty="0">
                <a:latin typeface="Arial MT"/>
                <a:cs typeface="Arial MT"/>
              </a:rPr>
              <a:t>anormalidade</a:t>
            </a:r>
            <a:r>
              <a:rPr sz="1200" spc="-5" dirty="0">
                <a:latin typeface="Arial MT"/>
                <a:cs typeface="Arial MT"/>
              </a:rPr>
              <a:t> </a:t>
            </a:r>
            <a:r>
              <a:rPr sz="1200" spc="-10" dirty="0">
                <a:latin typeface="Arial MT"/>
                <a:cs typeface="Arial MT"/>
              </a:rPr>
              <a:t>do</a:t>
            </a:r>
            <a:r>
              <a:rPr sz="1200" spc="-5" dirty="0">
                <a:latin typeface="Arial MT"/>
                <a:cs typeface="Arial MT"/>
              </a:rPr>
              <a:t> </a:t>
            </a:r>
            <a:r>
              <a:rPr sz="1200" spc="-10" dirty="0">
                <a:latin typeface="Arial MT"/>
                <a:cs typeface="Arial MT"/>
              </a:rPr>
              <a:t>conteúdo </a:t>
            </a:r>
            <a:r>
              <a:rPr sz="1200" spc="-5" dirty="0">
                <a:latin typeface="Arial MT"/>
                <a:cs typeface="Arial MT"/>
              </a:rPr>
              <a:t> cerebral,</a:t>
            </a:r>
            <a:r>
              <a:rPr sz="1200" dirty="0">
                <a:latin typeface="Arial MT"/>
                <a:cs typeface="Arial MT"/>
              </a:rPr>
              <a:t> </a:t>
            </a:r>
            <a:r>
              <a:rPr sz="1200" spc="-5" dirty="0">
                <a:latin typeface="Arial MT"/>
                <a:cs typeface="Arial MT"/>
              </a:rPr>
              <a:t>hipertelorismo</a:t>
            </a:r>
            <a:r>
              <a:rPr sz="1200" dirty="0">
                <a:latin typeface="Arial MT"/>
                <a:cs typeface="Arial MT"/>
              </a:rPr>
              <a:t> </a:t>
            </a:r>
            <a:r>
              <a:rPr sz="1200" spc="-15" dirty="0">
                <a:latin typeface="Arial MT"/>
                <a:cs typeface="Arial MT"/>
              </a:rPr>
              <a:t>ocular,</a:t>
            </a:r>
            <a:r>
              <a:rPr sz="1200" spc="-10" dirty="0">
                <a:latin typeface="Arial MT"/>
                <a:cs typeface="Arial MT"/>
              </a:rPr>
              <a:t> </a:t>
            </a:r>
            <a:r>
              <a:rPr sz="1200" spc="-5" dirty="0">
                <a:latin typeface="Arial MT"/>
                <a:cs typeface="Arial MT"/>
              </a:rPr>
              <a:t>encefalocele</a:t>
            </a:r>
            <a:r>
              <a:rPr sz="1200" dirty="0">
                <a:latin typeface="Arial MT"/>
                <a:cs typeface="Arial MT"/>
              </a:rPr>
              <a:t> </a:t>
            </a:r>
            <a:r>
              <a:rPr sz="1200" spc="-5" dirty="0">
                <a:latin typeface="Arial MT"/>
                <a:cs typeface="Arial MT"/>
              </a:rPr>
              <a:t>acima</a:t>
            </a:r>
            <a:r>
              <a:rPr sz="1200" dirty="0">
                <a:latin typeface="Arial MT"/>
                <a:cs typeface="Arial MT"/>
              </a:rPr>
              <a:t> </a:t>
            </a:r>
            <a:r>
              <a:rPr sz="1200" spc="-10" dirty="0">
                <a:latin typeface="Arial MT"/>
                <a:cs typeface="Arial MT"/>
              </a:rPr>
              <a:t>da </a:t>
            </a:r>
            <a:r>
              <a:rPr sz="1200" spc="-5" dirty="0">
                <a:latin typeface="Arial MT"/>
                <a:cs typeface="Arial MT"/>
              </a:rPr>
              <a:t> órbita esquerda, fenda labial e </a:t>
            </a:r>
            <a:r>
              <a:rPr sz="1200" spc="-10" dirty="0">
                <a:latin typeface="Arial MT"/>
                <a:cs typeface="Arial MT"/>
              </a:rPr>
              <a:t>imagem </a:t>
            </a:r>
            <a:r>
              <a:rPr sz="1200" spc="-5" dirty="0">
                <a:latin typeface="Arial MT"/>
                <a:cs typeface="Arial MT"/>
              </a:rPr>
              <a:t>linear sugestiva </a:t>
            </a:r>
            <a:r>
              <a:rPr sz="1200" spc="-10" dirty="0">
                <a:latin typeface="Arial MT"/>
                <a:cs typeface="Arial MT"/>
              </a:rPr>
              <a:t>de </a:t>
            </a:r>
            <a:r>
              <a:rPr sz="1200" spc="-5" dirty="0">
                <a:latin typeface="Arial MT"/>
                <a:cs typeface="Arial MT"/>
              </a:rPr>
              <a:t> </a:t>
            </a:r>
            <a:r>
              <a:rPr sz="1200" spc="-10" dirty="0">
                <a:latin typeface="Arial MT"/>
                <a:cs typeface="Arial MT"/>
              </a:rPr>
              <a:t>banda </a:t>
            </a:r>
            <a:r>
              <a:rPr sz="1200" spc="-5" dirty="0">
                <a:latin typeface="Arial MT"/>
                <a:cs typeface="Arial MT"/>
              </a:rPr>
              <a:t>amniótica. </a:t>
            </a:r>
            <a:r>
              <a:rPr sz="1200" dirty="0">
                <a:latin typeface="Arial MT"/>
                <a:cs typeface="Arial MT"/>
              </a:rPr>
              <a:t>A </a:t>
            </a:r>
            <a:r>
              <a:rPr sz="1200" spc="-10" dirty="0">
                <a:latin typeface="Arial MT"/>
                <a:cs typeface="Arial MT"/>
              </a:rPr>
              <a:t>RM </a:t>
            </a:r>
            <a:r>
              <a:rPr sz="1200" dirty="0">
                <a:latin typeface="Arial MT"/>
                <a:cs typeface="Arial MT"/>
              </a:rPr>
              <a:t>fetal </a:t>
            </a:r>
            <a:r>
              <a:rPr sz="1200" spc="-5" dirty="0">
                <a:latin typeface="Arial MT"/>
                <a:cs typeface="Arial MT"/>
              </a:rPr>
              <a:t>mostrou </a:t>
            </a:r>
            <a:r>
              <a:rPr sz="1200" spc="-10" dirty="0">
                <a:latin typeface="Arial MT"/>
                <a:cs typeface="Arial MT"/>
              </a:rPr>
              <a:t>achados compatíveis </a:t>
            </a:r>
            <a:r>
              <a:rPr sz="1200" spc="-320" dirty="0">
                <a:latin typeface="Arial MT"/>
                <a:cs typeface="Arial MT"/>
              </a:rPr>
              <a:t> </a:t>
            </a:r>
            <a:r>
              <a:rPr sz="1200" spc="-5" dirty="0">
                <a:latin typeface="Arial MT"/>
                <a:cs typeface="Arial MT"/>
              </a:rPr>
              <a:t>com</a:t>
            </a:r>
            <a:r>
              <a:rPr sz="1200" dirty="0">
                <a:latin typeface="Arial MT"/>
                <a:cs typeface="Arial MT"/>
              </a:rPr>
              <a:t> </a:t>
            </a:r>
            <a:r>
              <a:rPr sz="1200" spc="-5" dirty="0">
                <a:latin typeface="Arial MT"/>
                <a:cs typeface="Arial MT"/>
              </a:rPr>
              <a:t>os</a:t>
            </a:r>
            <a:r>
              <a:rPr sz="1200" dirty="0">
                <a:latin typeface="Arial MT"/>
                <a:cs typeface="Arial MT"/>
              </a:rPr>
              <a:t> </a:t>
            </a:r>
            <a:r>
              <a:rPr sz="1200" spc="-10" dirty="0">
                <a:latin typeface="Arial MT"/>
                <a:cs typeface="Arial MT"/>
              </a:rPr>
              <a:t>do</a:t>
            </a:r>
            <a:r>
              <a:rPr sz="1200" spc="-5" dirty="0">
                <a:latin typeface="Arial MT"/>
                <a:cs typeface="Arial MT"/>
              </a:rPr>
              <a:t> ultrassom,</a:t>
            </a:r>
            <a:r>
              <a:rPr sz="1200" dirty="0">
                <a:latin typeface="Arial MT"/>
                <a:cs typeface="Arial MT"/>
              </a:rPr>
              <a:t> </a:t>
            </a:r>
            <a:r>
              <a:rPr sz="1200" spc="-10" dirty="0">
                <a:latin typeface="Arial MT"/>
                <a:cs typeface="Arial MT"/>
              </a:rPr>
              <a:t>confirmando</a:t>
            </a:r>
            <a:r>
              <a:rPr sz="1200" spc="-5" dirty="0">
                <a:latin typeface="Arial MT"/>
                <a:cs typeface="Arial MT"/>
              </a:rPr>
              <a:t> o</a:t>
            </a:r>
            <a:r>
              <a:rPr sz="1200" dirty="0">
                <a:latin typeface="Arial MT"/>
                <a:cs typeface="Arial MT"/>
              </a:rPr>
              <a:t> </a:t>
            </a:r>
            <a:r>
              <a:rPr sz="1200" spc="-5" dirty="0">
                <a:latin typeface="Arial MT"/>
                <a:cs typeface="Arial MT"/>
              </a:rPr>
              <a:t>diagnóstico</a:t>
            </a:r>
            <a:r>
              <a:rPr sz="1200" spc="320" dirty="0">
                <a:latin typeface="Arial MT"/>
                <a:cs typeface="Arial MT"/>
              </a:rPr>
              <a:t> </a:t>
            </a:r>
            <a:r>
              <a:rPr sz="1200" spc="-10" dirty="0">
                <a:latin typeface="Arial MT"/>
                <a:cs typeface="Arial MT"/>
              </a:rPr>
              <a:t>de </a:t>
            </a:r>
            <a:r>
              <a:rPr sz="1200" spc="-5" dirty="0">
                <a:latin typeface="Arial MT"/>
                <a:cs typeface="Arial MT"/>
              </a:rPr>
              <a:t> acrania. </a:t>
            </a:r>
            <a:r>
              <a:rPr sz="1200" dirty="0">
                <a:latin typeface="Arial MT"/>
                <a:cs typeface="Arial MT"/>
              </a:rPr>
              <a:t>A </a:t>
            </a:r>
            <a:r>
              <a:rPr sz="1200" spc="-5" dirty="0">
                <a:latin typeface="Arial MT"/>
                <a:cs typeface="Arial MT"/>
              </a:rPr>
              <a:t>terceira gestante </a:t>
            </a:r>
            <a:r>
              <a:rPr sz="1200" spc="-10" dirty="0">
                <a:latin typeface="Arial MT"/>
                <a:cs typeface="Arial MT"/>
              </a:rPr>
              <a:t>apresentava 32 </a:t>
            </a:r>
            <a:r>
              <a:rPr sz="1200" spc="-5" dirty="0">
                <a:latin typeface="Arial MT"/>
                <a:cs typeface="Arial MT"/>
              </a:rPr>
              <a:t>anos e veio </a:t>
            </a:r>
            <a:r>
              <a:rPr sz="1200" dirty="0">
                <a:latin typeface="Arial MT"/>
                <a:cs typeface="Arial MT"/>
              </a:rPr>
              <a:t> </a:t>
            </a:r>
            <a:r>
              <a:rPr sz="1200" spc="-10" dirty="0">
                <a:latin typeface="Arial MT"/>
                <a:cs typeface="Arial MT"/>
              </a:rPr>
              <a:t>encaminhada</a:t>
            </a:r>
            <a:r>
              <a:rPr sz="1200" spc="170" dirty="0">
                <a:latin typeface="Arial MT"/>
                <a:cs typeface="Arial MT"/>
              </a:rPr>
              <a:t> </a:t>
            </a:r>
            <a:r>
              <a:rPr sz="1200" spc="-10" dirty="0">
                <a:latin typeface="Arial MT"/>
                <a:cs typeface="Arial MT"/>
              </a:rPr>
              <a:t>também</a:t>
            </a:r>
            <a:r>
              <a:rPr sz="1200" spc="180" dirty="0">
                <a:latin typeface="Arial MT"/>
                <a:cs typeface="Arial MT"/>
              </a:rPr>
              <a:t> </a:t>
            </a:r>
            <a:r>
              <a:rPr sz="1200" spc="-5" dirty="0">
                <a:latin typeface="Arial MT"/>
                <a:cs typeface="Arial MT"/>
              </a:rPr>
              <a:t>por</a:t>
            </a:r>
            <a:r>
              <a:rPr sz="1200" spc="155" dirty="0">
                <a:latin typeface="Arial MT"/>
                <a:cs typeface="Arial MT"/>
              </a:rPr>
              <a:t> </a:t>
            </a:r>
            <a:r>
              <a:rPr sz="1200" spc="-10" dirty="0">
                <a:latin typeface="Arial MT"/>
                <a:cs typeface="Arial MT"/>
              </a:rPr>
              <a:t>suspeita</a:t>
            </a:r>
            <a:r>
              <a:rPr sz="1200" spc="155" dirty="0">
                <a:latin typeface="Arial MT"/>
                <a:cs typeface="Arial MT"/>
              </a:rPr>
              <a:t> </a:t>
            </a:r>
            <a:r>
              <a:rPr sz="1200" spc="-10" dirty="0">
                <a:latin typeface="Arial MT"/>
                <a:cs typeface="Arial MT"/>
              </a:rPr>
              <a:t>de</a:t>
            </a:r>
            <a:r>
              <a:rPr sz="1200" spc="165" dirty="0">
                <a:latin typeface="Arial MT"/>
                <a:cs typeface="Arial MT"/>
              </a:rPr>
              <a:t> </a:t>
            </a:r>
            <a:r>
              <a:rPr sz="1200" spc="-5" dirty="0">
                <a:latin typeface="Arial MT"/>
                <a:cs typeface="Arial MT"/>
              </a:rPr>
              <a:t>anencefalia.</a:t>
            </a:r>
            <a:r>
              <a:rPr sz="1200" spc="160" dirty="0">
                <a:latin typeface="Arial MT"/>
                <a:cs typeface="Arial MT"/>
              </a:rPr>
              <a:t> </a:t>
            </a:r>
            <a:r>
              <a:rPr sz="1200" dirty="0">
                <a:latin typeface="Arial MT"/>
                <a:cs typeface="Arial MT"/>
              </a:rPr>
              <a:t>O</a:t>
            </a:r>
            <a:endParaRPr sz="1200">
              <a:latin typeface="Arial MT"/>
              <a:cs typeface="Arial MT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3625977" y="3515614"/>
            <a:ext cx="399732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840105" algn="l"/>
                <a:tab pos="1792605" algn="l"/>
                <a:tab pos="2576195" algn="l"/>
                <a:tab pos="3030220" algn="l"/>
                <a:tab pos="3366770" algn="l"/>
              </a:tabLst>
            </a:pPr>
            <a:r>
              <a:rPr sz="1200" spc="-5" dirty="0">
                <a:latin typeface="Arial MT"/>
                <a:cs typeface="Arial MT"/>
              </a:rPr>
              <a:t>u</a:t>
            </a:r>
            <a:r>
              <a:rPr sz="1200" dirty="0">
                <a:latin typeface="Arial MT"/>
                <a:cs typeface="Arial MT"/>
              </a:rPr>
              <a:t>ltras</a:t>
            </a:r>
            <a:r>
              <a:rPr sz="1200" spc="-15" dirty="0">
                <a:latin typeface="Arial MT"/>
                <a:cs typeface="Arial MT"/>
              </a:rPr>
              <a:t>so</a:t>
            </a:r>
            <a:r>
              <a:rPr sz="1200" dirty="0">
                <a:latin typeface="Arial MT"/>
                <a:cs typeface="Arial MT"/>
              </a:rPr>
              <a:t>m	</a:t>
            </a:r>
            <a:r>
              <a:rPr sz="1200" spc="-5" dirty="0">
                <a:latin typeface="Arial MT"/>
                <a:cs typeface="Arial MT"/>
              </a:rPr>
              <a:t>mo</a:t>
            </a:r>
            <a:r>
              <a:rPr sz="1200" dirty="0">
                <a:latin typeface="Arial MT"/>
                <a:cs typeface="Arial MT"/>
              </a:rPr>
              <a:t>rfo</a:t>
            </a:r>
            <a:r>
              <a:rPr sz="1200" spc="-20" dirty="0">
                <a:latin typeface="Arial MT"/>
                <a:cs typeface="Arial MT"/>
              </a:rPr>
              <a:t>l</a:t>
            </a:r>
            <a:r>
              <a:rPr sz="1200" spc="-5" dirty="0">
                <a:latin typeface="Arial MT"/>
                <a:cs typeface="Arial MT"/>
              </a:rPr>
              <a:t>ó</a:t>
            </a:r>
            <a:r>
              <a:rPr sz="1200" spc="-15" dirty="0">
                <a:latin typeface="Arial MT"/>
                <a:cs typeface="Arial MT"/>
              </a:rPr>
              <a:t>g</a:t>
            </a:r>
            <a:r>
              <a:rPr sz="1200" spc="-5" dirty="0">
                <a:latin typeface="Arial MT"/>
                <a:cs typeface="Arial MT"/>
              </a:rPr>
              <a:t>i</a:t>
            </a:r>
            <a:r>
              <a:rPr sz="1200" spc="-20" dirty="0">
                <a:latin typeface="Arial MT"/>
                <a:cs typeface="Arial MT"/>
              </a:rPr>
              <a:t>c</a:t>
            </a:r>
            <a:r>
              <a:rPr sz="1200" spc="-5" dirty="0">
                <a:latin typeface="Arial MT"/>
                <a:cs typeface="Arial MT"/>
              </a:rPr>
              <a:t>o</a:t>
            </a:r>
            <a:r>
              <a:rPr sz="1200" dirty="0">
                <a:latin typeface="Arial MT"/>
                <a:cs typeface="Arial MT"/>
              </a:rPr>
              <a:t>	</a:t>
            </a:r>
            <a:r>
              <a:rPr sz="1200" spc="-5" dirty="0">
                <a:latin typeface="Arial MT"/>
                <a:cs typeface="Arial MT"/>
              </a:rPr>
              <a:t>r</a:t>
            </a:r>
            <a:r>
              <a:rPr sz="1200" spc="-20" dirty="0">
                <a:latin typeface="Arial MT"/>
                <a:cs typeface="Arial MT"/>
              </a:rPr>
              <a:t>e</a:t>
            </a:r>
            <a:r>
              <a:rPr sz="1200" spc="-5" dirty="0">
                <a:latin typeface="Arial MT"/>
                <a:cs typeface="Arial MT"/>
              </a:rPr>
              <a:t>al</a:t>
            </a:r>
            <a:r>
              <a:rPr sz="1200" spc="-10" dirty="0">
                <a:latin typeface="Arial MT"/>
                <a:cs typeface="Arial MT"/>
              </a:rPr>
              <a:t>i</a:t>
            </a:r>
            <a:r>
              <a:rPr sz="1200" spc="-15" dirty="0">
                <a:latin typeface="Arial MT"/>
                <a:cs typeface="Arial MT"/>
              </a:rPr>
              <a:t>z</a:t>
            </a:r>
            <a:r>
              <a:rPr sz="1200" spc="-5" dirty="0">
                <a:latin typeface="Arial MT"/>
                <a:cs typeface="Arial MT"/>
              </a:rPr>
              <a:t>a</a:t>
            </a:r>
            <a:r>
              <a:rPr sz="1200" spc="-15" dirty="0">
                <a:latin typeface="Arial MT"/>
                <a:cs typeface="Arial MT"/>
              </a:rPr>
              <a:t>d</a:t>
            </a:r>
            <a:r>
              <a:rPr sz="1200" spc="-5" dirty="0">
                <a:latin typeface="Arial MT"/>
                <a:cs typeface="Arial MT"/>
              </a:rPr>
              <a:t>o</a:t>
            </a:r>
            <a:r>
              <a:rPr sz="1200" dirty="0">
                <a:latin typeface="Arial MT"/>
                <a:cs typeface="Arial MT"/>
              </a:rPr>
              <a:t>	</a:t>
            </a:r>
            <a:r>
              <a:rPr sz="1200" spc="-15" dirty="0">
                <a:latin typeface="Arial MT"/>
                <a:cs typeface="Arial MT"/>
              </a:rPr>
              <a:t>c</a:t>
            </a:r>
            <a:r>
              <a:rPr sz="1200" spc="-5" dirty="0">
                <a:latin typeface="Arial MT"/>
                <a:cs typeface="Arial MT"/>
              </a:rPr>
              <a:t>o</a:t>
            </a:r>
            <a:r>
              <a:rPr sz="1200" dirty="0">
                <a:latin typeface="Arial MT"/>
                <a:cs typeface="Arial MT"/>
              </a:rPr>
              <a:t>m	</a:t>
            </a:r>
            <a:r>
              <a:rPr sz="1200" spc="-15" dirty="0">
                <a:latin typeface="Arial MT"/>
                <a:cs typeface="Arial MT"/>
              </a:rPr>
              <a:t>2</a:t>
            </a:r>
            <a:r>
              <a:rPr sz="1200" spc="-5" dirty="0">
                <a:latin typeface="Arial MT"/>
                <a:cs typeface="Arial MT"/>
              </a:rPr>
              <a:t>4</a:t>
            </a:r>
            <a:r>
              <a:rPr sz="1200" dirty="0">
                <a:latin typeface="Arial MT"/>
                <a:cs typeface="Arial MT"/>
              </a:rPr>
              <a:t>	</a:t>
            </a:r>
            <a:r>
              <a:rPr sz="1200" spc="-5" dirty="0">
                <a:latin typeface="Arial MT"/>
                <a:cs typeface="Arial MT"/>
              </a:rPr>
              <a:t>s</a:t>
            </a:r>
            <a:r>
              <a:rPr sz="1200" spc="-15" dirty="0">
                <a:latin typeface="Arial MT"/>
                <a:cs typeface="Arial MT"/>
              </a:rPr>
              <a:t>e</a:t>
            </a:r>
            <a:r>
              <a:rPr sz="1200" spc="5" dirty="0">
                <a:latin typeface="Arial MT"/>
                <a:cs typeface="Arial MT"/>
              </a:rPr>
              <a:t>m</a:t>
            </a:r>
            <a:r>
              <a:rPr sz="1200" spc="-15" dirty="0">
                <a:latin typeface="Arial MT"/>
                <a:cs typeface="Arial MT"/>
              </a:rPr>
              <a:t>an</a:t>
            </a:r>
            <a:r>
              <a:rPr sz="1200" spc="-5" dirty="0">
                <a:latin typeface="Arial MT"/>
                <a:cs typeface="Arial MT"/>
              </a:rPr>
              <a:t>a</a:t>
            </a:r>
            <a:r>
              <a:rPr sz="1200" dirty="0">
                <a:latin typeface="Arial MT"/>
                <a:cs typeface="Arial MT"/>
              </a:rPr>
              <a:t>s</a:t>
            </a:r>
            <a:endParaRPr sz="1200">
              <a:latin typeface="Arial MT"/>
              <a:cs typeface="Arial MT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3625977" y="3698189"/>
            <a:ext cx="3997325" cy="3924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5" dirty="0">
                <a:latin typeface="Arial MT"/>
                <a:cs typeface="Arial MT"/>
              </a:rPr>
              <a:t>identificou</a:t>
            </a:r>
            <a:r>
              <a:rPr sz="1200" spc="300" dirty="0">
                <a:latin typeface="Arial MT"/>
                <a:cs typeface="Arial MT"/>
              </a:rPr>
              <a:t> </a:t>
            </a:r>
            <a:r>
              <a:rPr sz="1200" dirty="0">
                <a:latin typeface="Arial MT"/>
                <a:cs typeface="Arial MT"/>
              </a:rPr>
              <a:t>a</a:t>
            </a:r>
            <a:r>
              <a:rPr sz="1200" spc="305" dirty="0">
                <a:latin typeface="Arial MT"/>
                <a:cs typeface="Arial MT"/>
              </a:rPr>
              <a:t> </a:t>
            </a:r>
            <a:r>
              <a:rPr sz="1200" spc="-5" dirty="0">
                <a:latin typeface="Arial MT"/>
                <a:cs typeface="Arial MT"/>
              </a:rPr>
              <a:t>calota</a:t>
            </a:r>
            <a:r>
              <a:rPr sz="1200" spc="310" dirty="0">
                <a:latin typeface="Arial MT"/>
                <a:cs typeface="Arial MT"/>
              </a:rPr>
              <a:t> </a:t>
            </a:r>
            <a:r>
              <a:rPr sz="1200" spc="-10" dirty="0">
                <a:latin typeface="Arial MT"/>
                <a:cs typeface="Arial MT"/>
              </a:rPr>
              <a:t>craniana</a:t>
            </a:r>
            <a:r>
              <a:rPr sz="1200" spc="295" dirty="0">
                <a:latin typeface="Arial MT"/>
                <a:cs typeface="Arial MT"/>
              </a:rPr>
              <a:t> </a:t>
            </a:r>
            <a:r>
              <a:rPr sz="1200" dirty="0">
                <a:latin typeface="Arial MT"/>
                <a:cs typeface="Arial MT"/>
              </a:rPr>
              <a:t>fetal,</a:t>
            </a:r>
            <a:r>
              <a:rPr sz="1200" spc="305" dirty="0">
                <a:latin typeface="Arial MT"/>
                <a:cs typeface="Arial MT"/>
              </a:rPr>
              <a:t> </a:t>
            </a:r>
            <a:r>
              <a:rPr sz="1200" spc="-5" dirty="0">
                <a:latin typeface="Arial MT"/>
                <a:cs typeface="Arial MT"/>
              </a:rPr>
              <a:t>compatível</a:t>
            </a:r>
            <a:r>
              <a:rPr sz="1200" spc="305" dirty="0">
                <a:latin typeface="Arial MT"/>
                <a:cs typeface="Arial MT"/>
              </a:rPr>
              <a:t> </a:t>
            </a:r>
            <a:r>
              <a:rPr sz="1200" dirty="0">
                <a:latin typeface="Arial MT"/>
                <a:cs typeface="Arial MT"/>
              </a:rPr>
              <a:t>com</a:t>
            </a:r>
            <a:r>
              <a:rPr sz="1200" spc="310" dirty="0">
                <a:latin typeface="Arial MT"/>
                <a:cs typeface="Arial MT"/>
              </a:rPr>
              <a:t> </a:t>
            </a:r>
            <a:r>
              <a:rPr sz="1200" spc="-10" dirty="0">
                <a:latin typeface="Arial MT"/>
                <a:cs typeface="Arial MT"/>
              </a:rPr>
              <a:t>uma</a:t>
            </a:r>
            <a:endParaRPr sz="1200">
              <a:latin typeface="Arial MT"/>
              <a:cs typeface="Arial MT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1200" spc="-5" dirty="0">
                <a:latin typeface="Arial MT"/>
                <a:cs typeface="Arial MT"/>
              </a:rPr>
              <a:t>importante</a:t>
            </a:r>
            <a:r>
              <a:rPr sz="1200" spc="505" dirty="0">
                <a:latin typeface="Arial MT"/>
                <a:cs typeface="Arial MT"/>
              </a:rPr>
              <a:t> </a:t>
            </a:r>
            <a:r>
              <a:rPr sz="1200" spc="-5" dirty="0">
                <a:latin typeface="Arial MT"/>
                <a:cs typeface="Arial MT"/>
              </a:rPr>
              <a:t>microcefalia.</a:t>
            </a:r>
            <a:r>
              <a:rPr sz="1200" spc="515" dirty="0">
                <a:latin typeface="Arial MT"/>
                <a:cs typeface="Arial MT"/>
              </a:rPr>
              <a:t> </a:t>
            </a:r>
            <a:r>
              <a:rPr sz="1200" dirty="0">
                <a:latin typeface="Arial MT"/>
                <a:cs typeface="Arial MT"/>
              </a:rPr>
              <a:t>As</a:t>
            </a:r>
            <a:r>
              <a:rPr sz="1200" spc="505" dirty="0">
                <a:latin typeface="Arial MT"/>
                <a:cs typeface="Arial MT"/>
              </a:rPr>
              <a:t> </a:t>
            </a:r>
            <a:r>
              <a:rPr sz="1200" spc="-5" dirty="0">
                <a:latin typeface="Arial MT"/>
                <a:cs typeface="Arial MT"/>
              </a:rPr>
              <a:t>estruturas</a:t>
            </a:r>
            <a:r>
              <a:rPr sz="1200" spc="515" dirty="0">
                <a:latin typeface="Arial MT"/>
                <a:cs typeface="Arial MT"/>
              </a:rPr>
              <a:t> </a:t>
            </a:r>
            <a:r>
              <a:rPr sz="1200" spc="-10" dirty="0">
                <a:latin typeface="Arial MT"/>
                <a:cs typeface="Arial MT"/>
              </a:rPr>
              <a:t>encefálicas</a:t>
            </a:r>
            <a:r>
              <a:rPr sz="1200" spc="515" dirty="0">
                <a:latin typeface="Arial MT"/>
                <a:cs typeface="Arial MT"/>
              </a:rPr>
              <a:t> </a:t>
            </a:r>
            <a:r>
              <a:rPr sz="1200" spc="-15" dirty="0">
                <a:latin typeface="Arial MT"/>
                <a:cs typeface="Arial MT"/>
              </a:rPr>
              <a:t>não</a:t>
            </a:r>
            <a:endParaRPr sz="1200">
              <a:latin typeface="Arial MT"/>
              <a:cs typeface="Arial MT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3625977" y="4064634"/>
            <a:ext cx="399732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100"/>
              </a:spcBef>
            </a:pPr>
            <a:r>
              <a:rPr sz="1200" spc="-5" dirty="0">
                <a:latin typeface="Arial MT"/>
                <a:cs typeface="Arial MT"/>
              </a:rPr>
              <a:t>eram bem definidas. </a:t>
            </a:r>
            <a:r>
              <a:rPr sz="1200" dirty="0">
                <a:latin typeface="Arial MT"/>
                <a:cs typeface="Arial MT"/>
              </a:rPr>
              <a:t>A </a:t>
            </a:r>
            <a:r>
              <a:rPr sz="1200" spc="-5" dirty="0">
                <a:latin typeface="Arial MT"/>
                <a:cs typeface="Arial MT"/>
              </a:rPr>
              <a:t>RM </a:t>
            </a:r>
            <a:r>
              <a:rPr sz="1200" dirty="0">
                <a:latin typeface="Arial MT"/>
                <a:cs typeface="Arial MT"/>
              </a:rPr>
              <a:t>fetal </a:t>
            </a:r>
            <a:r>
              <a:rPr sz="1200" spc="-10" dirty="0">
                <a:latin typeface="Arial MT"/>
                <a:cs typeface="Arial MT"/>
              </a:rPr>
              <a:t>revelou grave </a:t>
            </a:r>
            <a:r>
              <a:rPr sz="1200" spc="-5" dirty="0">
                <a:latin typeface="Arial MT"/>
                <a:cs typeface="Arial MT"/>
              </a:rPr>
              <a:t>atrofia dos </a:t>
            </a:r>
            <a:r>
              <a:rPr sz="1200" dirty="0">
                <a:latin typeface="Arial MT"/>
                <a:cs typeface="Arial MT"/>
              </a:rPr>
              <a:t> </a:t>
            </a:r>
            <a:r>
              <a:rPr sz="1200" spc="-5" dirty="0">
                <a:latin typeface="Arial MT"/>
                <a:cs typeface="Arial MT"/>
              </a:rPr>
              <a:t>hemisférios cerebrais, tálamos, mesencéfalo, </a:t>
            </a:r>
            <a:r>
              <a:rPr sz="1200" spc="-10" dirty="0">
                <a:latin typeface="Arial MT"/>
                <a:cs typeface="Arial MT"/>
              </a:rPr>
              <a:t>cerebelo </a:t>
            </a:r>
            <a:r>
              <a:rPr sz="1200" spc="-5" dirty="0">
                <a:latin typeface="Arial MT"/>
                <a:cs typeface="Arial MT"/>
              </a:rPr>
              <a:t>e </a:t>
            </a:r>
            <a:r>
              <a:rPr sz="1200" dirty="0">
                <a:latin typeface="Arial MT"/>
                <a:cs typeface="Arial MT"/>
              </a:rPr>
              <a:t> </a:t>
            </a:r>
            <a:r>
              <a:rPr sz="1200" spc="-5" dirty="0">
                <a:latin typeface="Arial MT"/>
                <a:cs typeface="Arial MT"/>
              </a:rPr>
              <a:t>tronco</a:t>
            </a:r>
            <a:r>
              <a:rPr sz="1200" spc="170" dirty="0">
                <a:latin typeface="Arial MT"/>
                <a:cs typeface="Arial MT"/>
              </a:rPr>
              <a:t> </a:t>
            </a:r>
            <a:r>
              <a:rPr sz="1200" spc="-10" dirty="0">
                <a:latin typeface="Arial MT"/>
                <a:cs typeface="Arial MT"/>
              </a:rPr>
              <a:t>cerebral;</a:t>
            </a:r>
            <a:r>
              <a:rPr sz="1200" spc="170" dirty="0">
                <a:latin typeface="Arial MT"/>
                <a:cs typeface="Arial MT"/>
              </a:rPr>
              <a:t> </a:t>
            </a:r>
            <a:r>
              <a:rPr sz="1200" spc="-10" dirty="0">
                <a:latin typeface="Arial MT"/>
                <a:cs typeface="Arial MT"/>
              </a:rPr>
              <a:t>sinais</a:t>
            </a:r>
            <a:r>
              <a:rPr sz="1200" spc="165" dirty="0">
                <a:latin typeface="Arial MT"/>
                <a:cs typeface="Arial MT"/>
              </a:rPr>
              <a:t> </a:t>
            </a:r>
            <a:r>
              <a:rPr sz="1200" spc="-10" dirty="0">
                <a:latin typeface="Arial MT"/>
                <a:cs typeface="Arial MT"/>
              </a:rPr>
              <a:t>de</a:t>
            </a:r>
            <a:r>
              <a:rPr sz="1200" spc="160" dirty="0">
                <a:latin typeface="Arial MT"/>
                <a:cs typeface="Arial MT"/>
              </a:rPr>
              <a:t> </a:t>
            </a:r>
            <a:r>
              <a:rPr sz="1200" spc="-5" dirty="0">
                <a:latin typeface="Arial MT"/>
                <a:cs typeface="Arial MT"/>
              </a:rPr>
              <a:t>atrofia</a:t>
            </a:r>
            <a:r>
              <a:rPr sz="1200" spc="155" dirty="0">
                <a:latin typeface="Arial MT"/>
                <a:cs typeface="Arial MT"/>
              </a:rPr>
              <a:t> </a:t>
            </a:r>
            <a:r>
              <a:rPr sz="1200" spc="-5" dirty="0">
                <a:latin typeface="Arial MT"/>
                <a:cs typeface="Arial MT"/>
              </a:rPr>
              <a:t>difusa</a:t>
            </a:r>
            <a:r>
              <a:rPr sz="1200" spc="155" dirty="0">
                <a:latin typeface="Arial MT"/>
                <a:cs typeface="Arial MT"/>
              </a:rPr>
              <a:t> </a:t>
            </a:r>
            <a:r>
              <a:rPr sz="1200" spc="-10" dirty="0">
                <a:latin typeface="Arial MT"/>
                <a:cs typeface="Arial MT"/>
              </a:rPr>
              <a:t>da</a:t>
            </a:r>
            <a:r>
              <a:rPr sz="1200" spc="160" dirty="0">
                <a:latin typeface="Arial MT"/>
                <a:cs typeface="Arial MT"/>
              </a:rPr>
              <a:t> </a:t>
            </a:r>
            <a:r>
              <a:rPr sz="1200" spc="-10" dirty="0">
                <a:latin typeface="Arial MT"/>
                <a:cs typeface="Arial MT"/>
              </a:rPr>
              <a:t>medula</a:t>
            </a:r>
            <a:r>
              <a:rPr sz="1200" spc="160" dirty="0">
                <a:latin typeface="Arial MT"/>
                <a:cs typeface="Arial MT"/>
              </a:rPr>
              <a:t> </a:t>
            </a:r>
            <a:r>
              <a:rPr sz="1200" spc="-5" dirty="0">
                <a:latin typeface="Arial MT"/>
                <a:cs typeface="Arial MT"/>
              </a:rPr>
              <a:t>e</a:t>
            </a:r>
            <a:endParaRPr sz="1200">
              <a:latin typeface="Arial MT"/>
              <a:cs typeface="Arial MT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3625977" y="4613275"/>
            <a:ext cx="399669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038225" algn="l"/>
                <a:tab pos="1405890" algn="l"/>
                <a:tab pos="2150745" algn="l"/>
                <a:tab pos="2713355" algn="l"/>
                <a:tab pos="3694429" algn="l"/>
              </a:tabLst>
            </a:pPr>
            <a:r>
              <a:rPr sz="1200" spc="5" dirty="0">
                <a:latin typeface="Arial MT"/>
                <a:cs typeface="Arial MT"/>
              </a:rPr>
              <a:t>m</a:t>
            </a:r>
            <a:r>
              <a:rPr sz="1200" spc="-5" dirty="0">
                <a:latin typeface="Arial MT"/>
                <a:cs typeface="Arial MT"/>
              </a:rPr>
              <a:t>ic</a:t>
            </a:r>
            <a:r>
              <a:rPr sz="1200" spc="-15" dirty="0">
                <a:latin typeface="Arial MT"/>
                <a:cs typeface="Arial MT"/>
              </a:rPr>
              <a:t>r</a:t>
            </a:r>
            <a:r>
              <a:rPr sz="1200" spc="-5" dirty="0">
                <a:latin typeface="Arial MT"/>
                <a:cs typeface="Arial MT"/>
              </a:rPr>
              <a:t>o</a:t>
            </a:r>
            <a:r>
              <a:rPr sz="1200" spc="-15" dirty="0">
                <a:latin typeface="Arial MT"/>
                <a:cs typeface="Arial MT"/>
              </a:rPr>
              <a:t>ce</a:t>
            </a:r>
            <a:r>
              <a:rPr sz="1200" dirty="0">
                <a:latin typeface="Arial MT"/>
                <a:cs typeface="Arial MT"/>
              </a:rPr>
              <a:t>f</a:t>
            </a:r>
            <a:r>
              <a:rPr sz="1200" spc="5" dirty="0">
                <a:latin typeface="Arial MT"/>
                <a:cs typeface="Arial MT"/>
              </a:rPr>
              <a:t>a</a:t>
            </a:r>
            <a:r>
              <a:rPr sz="1200" spc="-5" dirty="0">
                <a:latin typeface="Arial MT"/>
                <a:cs typeface="Arial MT"/>
              </a:rPr>
              <a:t>l</a:t>
            </a:r>
            <a:r>
              <a:rPr sz="1200" spc="-25" dirty="0">
                <a:latin typeface="Arial MT"/>
                <a:cs typeface="Arial MT"/>
              </a:rPr>
              <a:t>i</a:t>
            </a:r>
            <a:r>
              <a:rPr sz="1200" dirty="0">
                <a:latin typeface="Arial MT"/>
                <a:cs typeface="Arial MT"/>
              </a:rPr>
              <a:t>a.	Os	</a:t>
            </a:r>
            <a:r>
              <a:rPr sz="1200" spc="-5" dirty="0">
                <a:latin typeface="Arial MT"/>
                <a:cs typeface="Arial MT"/>
              </a:rPr>
              <a:t>a</a:t>
            </a:r>
            <a:r>
              <a:rPr sz="1200" spc="-15" dirty="0">
                <a:latin typeface="Arial MT"/>
                <a:cs typeface="Arial MT"/>
              </a:rPr>
              <a:t>ch</a:t>
            </a:r>
            <a:r>
              <a:rPr sz="1200" spc="-5" dirty="0">
                <a:latin typeface="Arial MT"/>
                <a:cs typeface="Arial MT"/>
              </a:rPr>
              <a:t>a</a:t>
            </a:r>
            <a:r>
              <a:rPr sz="1200" spc="-15" dirty="0">
                <a:latin typeface="Arial MT"/>
                <a:cs typeface="Arial MT"/>
              </a:rPr>
              <a:t>d</a:t>
            </a:r>
            <a:r>
              <a:rPr sz="1200" spc="-5" dirty="0">
                <a:latin typeface="Arial MT"/>
                <a:cs typeface="Arial MT"/>
              </a:rPr>
              <a:t>o</a:t>
            </a:r>
            <a:r>
              <a:rPr sz="1200" dirty="0">
                <a:latin typeface="Arial MT"/>
                <a:cs typeface="Arial MT"/>
              </a:rPr>
              <a:t>s	f</a:t>
            </a:r>
            <a:r>
              <a:rPr sz="1200" spc="5" dirty="0">
                <a:latin typeface="Arial MT"/>
                <a:cs typeface="Arial MT"/>
              </a:rPr>
              <a:t>o</a:t>
            </a:r>
            <a:r>
              <a:rPr sz="1200" spc="-5" dirty="0">
                <a:latin typeface="Arial MT"/>
                <a:cs typeface="Arial MT"/>
              </a:rPr>
              <a:t>r</a:t>
            </a:r>
            <a:r>
              <a:rPr sz="1200" spc="-20" dirty="0">
                <a:latin typeface="Arial MT"/>
                <a:cs typeface="Arial MT"/>
              </a:rPr>
              <a:t>a</a:t>
            </a:r>
            <a:r>
              <a:rPr sz="1200" dirty="0">
                <a:latin typeface="Arial MT"/>
                <a:cs typeface="Arial MT"/>
              </a:rPr>
              <a:t>m	</a:t>
            </a:r>
            <a:r>
              <a:rPr sz="1200" spc="-15" dirty="0">
                <a:latin typeface="Arial MT"/>
                <a:cs typeface="Arial MT"/>
              </a:rPr>
              <a:t>c</a:t>
            </a:r>
            <a:r>
              <a:rPr sz="1200" spc="-5" dirty="0">
                <a:latin typeface="Arial MT"/>
                <a:cs typeface="Arial MT"/>
              </a:rPr>
              <a:t>om</a:t>
            </a:r>
            <a:r>
              <a:rPr sz="1200" spc="-15" dirty="0">
                <a:latin typeface="Arial MT"/>
                <a:cs typeface="Arial MT"/>
              </a:rPr>
              <a:t>p</a:t>
            </a:r>
            <a:r>
              <a:rPr sz="1200" spc="-5" dirty="0">
                <a:latin typeface="Arial MT"/>
                <a:cs typeface="Arial MT"/>
              </a:rPr>
              <a:t>a</a:t>
            </a:r>
            <a:r>
              <a:rPr sz="1200" dirty="0">
                <a:latin typeface="Arial MT"/>
                <a:cs typeface="Arial MT"/>
              </a:rPr>
              <a:t>t</a:t>
            </a:r>
            <a:r>
              <a:rPr sz="1200" spc="-10" dirty="0">
                <a:latin typeface="Arial MT"/>
                <a:cs typeface="Arial MT"/>
              </a:rPr>
              <a:t>í</a:t>
            </a:r>
            <a:r>
              <a:rPr sz="1200" spc="-15" dirty="0">
                <a:latin typeface="Arial MT"/>
                <a:cs typeface="Arial MT"/>
              </a:rPr>
              <a:t>v</a:t>
            </a:r>
            <a:r>
              <a:rPr sz="1200" spc="-5" dirty="0">
                <a:latin typeface="Arial MT"/>
                <a:cs typeface="Arial MT"/>
              </a:rPr>
              <a:t>eis</a:t>
            </a:r>
            <a:r>
              <a:rPr sz="1200" dirty="0">
                <a:latin typeface="Arial MT"/>
                <a:cs typeface="Arial MT"/>
              </a:rPr>
              <a:t>	</a:t>
            </a:r>
            <a:r>
              <a:rPr sz="1200" spc="-5" dirty="0">
                <a:latin typeface="Arial MT"/>
                <a:cs typeface="Arial MT"/>
              </a:rPr>
              <a:t>co</a:t>
            </a:r>
            <a:r>
              <a:rPr sz="1200" dirty="0">
                <a:latin typeface="Arial MT"/>
                <a:cs typeface="Arial MT"/>
              </a:rPr>
              <a:t>m</a:t>
            </a:r>
            <a:endParaRPr sz="1200">
              <a:latin typeface="Arial MT"/>
              <a:cs typeface="Arial MT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3625977" y="4796154"/>
            <a:ext cx="147193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5" dirty="0">
                <a:latin typeface="Arial MT"/>
                <a:cs typeface="Arial MT"/>
              </a:rPr>
              <a:t>microhidranencefalia.</a:t>
            </a:r>
            <a:endParaRPr sz="1200">
              <a:latin typeface="Arial MT"/>
              <a:cs typeface="Arial MT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322579" y="4100576"/>
            <a:ext cx="3002915" cy="11233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latin typeface="Arial MT"/>
                <a:cs typeface="Arial MT"/>
              </a:rPr>
              <a:t>O </a:t>
            </a:r>
            <a:r>
              <a:rPr sz="1200" spc="-5" dirty="0">
                <a:latin typeface="Arial MT"/>
                <a:cs typeface="Arial MT"/>
              </a:rPr>
              <a:t>primeiro caso era </a:t>
            </a:r>
            <a:r>
              <a:rPr sz="1200" spc="-10" dirty="0">
                <a:latin typeface="Arial MT"/>
                <a:cs typeface="Arial MT"/>
              </a:rPr>
              <a:t>de </a:t>
            </a:r>
            <a:r>
              <a:rPr sz="1200" spc="-5" dirty="0">
                <a:latin typeface="Arial MT"/>
                <a:cs typeface="Arial MT"/>
              </a:rPr>
              <a:t>uma gestante de 24 </a:t>
            </a:r>
            <a:r>
              <a:rPr sz="1200" dirty="0">
                <a:latin typeface="Arial MT"/>
                <a:cs typeface="Arial MT"/>
              </a:rPr>
              <a:t> </a:t>
            </a:r>
            <a:r>
              <a:rPr sz="1200" spc="-5" dirty="0">
                <a:latin typeface="Arial MT"/>
                <a:cs typeface="Arial MT"/>
              </a:rPr>
              <a:t>anos </a:t>
            </a:r>
            <a:r>
              <a:rPr sz="1200" spc="-10" dirty="0">
                <a:latin typeface="Arial MT"/>
                <a:cs typeface="Arial MT"/>
              </a:rPr>
              <a:t>que veio encaminhada devido </a:t>
            </a:r>
            <a:r>
              <a:rPr sz="1200" spc="-5" dirty="0">
                <a:latin typeface="Arial MT"/>
                <a:cs typeface="Arial MT"/>
              </a:rPr>
              <a:t>a uma </a:t>
            </a:r>
            <a:r>
              <a:rPr sz="1200" dirty="0">
                <a:latin typeface="Arial MT"/>
                <a:cs typeface="Arial MT"/>
              </a:rPr>
              <a:t> </a:t>
            </a:r>
            <a:r>
              <a:rPr sz="1200" spc="-5" dirty="0">
                <a:latin typeface="Arial MT"/>
                <a:cs typeface="Arial MT"/>
              </a:rPr>
              <a:t>massa</a:t>
            </a:r>
            <a:r>
              <a:rPr sz="1200" dirty="0">
                <a:latin typeface="Arial MT"/>
                <a:cs typeface="Arial MT"/>
              </a:rPr>
              <a:t> </a:t>
            </a:r>
            <a:r>
              <a:rPr sz="1200" spc="-5" dirty="0">
                <a:latin typeface="Arial MT"/>
                <a:cs typeface="Arial MT"/>
              </a:rPr>
              <a:t>cística</a:t>
            </a:r>
            <a:r>
              <a:rPr sz="1200" dirty="0">
                <a:latin typeface="Arial MT"/>
                <a:cs typeface="Arial MT"/>
              </a:rPr>
              <a:t> </a:t>
            </a:r>
            <a:r>
              <a:rPr sz="1200" spc="-10" dirty="0">
                <a:latin typeface="Arial MT"/>
                <a:cs typeface="Arial MT"/>
              </a:rPr>
              <a:t>herniando</a:t>
            </a:r>
            <a:r>
              <a:rPr sz="1200" spc="-5" dirty="0">
                <a:latin typeface="Arial MT"/>
                <a:cs typeface="Arial MT"/>
              </a:rPr>
              <a:t> através</a:t>
            </a:r>
            <a:r>
              <a:rPr sz="1200" dirty="0">
                <a:latin typeface="Arial MT"/>
                <a:cs typeface="Arial MT"/>
              </a:rPr>
              <a:t> </a:t>
            </a:r>
            <a:r>
              <a:rPr sz="1200" spc="-10" dirty="0">
                <a:latin typeface="Arial MT"/>
                <a:cs typeface="Arial MT"/>
              </a:rPr>
              <a:t>de</a:t>
            </a:r>
            <a:r>
              <a:rPr sz="1200" spc="-5" dirty="0">
                <a:latin typeface="Arial MT"/>
                <a:cs typeface="Arial MT"/>
              </a:rPr>
              <a:t> </a:t>
            </a:r>
            <a:r>
              <a:rPr sz="1200" spc="-15" dirty="0">
                <a:latin typeface="Arial MT"/>
                <a:cs typeface="Arial MT"/>
              </a:rPr>
              <a:t>um </a:t>
            </a:r>
            <a:r>
              <a:rPr sz="1200" spc="-10" dirty="0">
                <a:latin typeface="Arial MT"/>
                <a:cs typeface="Arial MT"/>
              </a:rPr>
              <a:t> </a:t>
            </a:r>
            <a:r>
              <a:rPr sz="1200" spc="-5" dirty="0">
                <a:latin typeface="Arial MT"/>
                <a:cs typeface="Arial MT"/>
              </a:rPr>
              <a:t>defeito</a:t>
            </a:r>
            <a:r>
              <a:rPr sz="1200" dirty="0">
                <a:latin typeface="Arial MT"/>
                <a:cs typeface="Arial MT"/>
              </a:rPr>
              <a:t> na</a:t>
            </a:r>
            <a:r>
              <a:rPr sz="1200" spc="5" dirty="0">
                <a:latin typeface="Arial MT"/>
                <a:cs typeface="Arial MT"/>
              </a:rPr>
              <a:t> </a:t>
            </a:r>
            <a:r>
              <a:rPr sz="1200" spc="-10" dirty="0">
                <a:latin typeface="Arial MT"/>
                <a:cs typeface="Arial MT"/>
              </a:rPr>
              <a:t>região</a:t>
            </a:r>
            <a:r>
              <a:rPr sz="1200" spc="-5" dirty="0">
                <a:latin typeface="Arial MT"/>
                <a:cs typeface="Arial MT"/>
              </a:rPr>
              <a:t> occipital</a:t>
            </a:r>
            <a:r>
              <a:rPr sz="1200" dirty="0">
                <a:latin typeface="Arial MT"/>
                <a:cs typeface="Arial MT"/>
              </a:rPr>
              <a:t> </a:t>
            </a:r>
            <a:r>
              <a:rPr sz="1200" spc="-5" dirty="0">
                <a:latin typeface="Arial MT"/>
                <a:cs typeface="Arial MT"/>
              </a:rPr>
              <a:t>do</a:t>
            </a:r>
            <a:r>
              <a:rPr sz="1200" dirty="0">
                <a:latin typeface="Arial MT"/>
                <a:cs typeface="Arial MT"/>
              </a:rPr>
              <a:t> feto.</a:t>
            </a:r>
            <a:r>
              <a:rPr sz="1200" spc="5" dirty="0">
                <a:latin typeface="Arial MT"/>
                <a:cs typeface="Arial MT"/>
              </a:rPr>
              <a:t> </a:t>
            </a:r>
            <a:r>
              <a:rPr sz="1200" spc="-20" dirty="0">
                <a:latin typeface="Arial MT"/>
                <a:cs typeface="Arial MT"/>
              </a:rPr>
              <a:t>No </a:t>
            </a:r>
            <a:r>
              <a:rPr sz="1200" spc="-15" dirty="0">
                <a:latin typeface="Arial MT"/>
                <a:cs typeface="Arial MT"/>
              </a:rPr>
              <a:t> </a:t>
            </a:r>
            <a:r>
              <a:rPr sz="1200" spc="-5" dirty="0">
                <a:latin typeface="Arial MT"/>
                <a:cs typeface="Arial MT"/>
              </a:rPr>
              <a:t>ultrassom</a:t>
            </a:r>
            <a:r>
              <a:rPr sz="1200" dirty="0">
                <a:latin typeface="Arial MT"/>
                <a:cs typeface="Arial MT"/>
              </a:rPr>
              <a:t> </a:t>
            </a:r>
            <a:r>
              <a:rPr sz="1200" spc="-5" dirty="0">
                <a:latin typeface="Arial MT"/>
                <a:cs typeface="Arial MT"/>
              </a:rPr>
              <a:t>morfológico,</a:t>
            </a:r>
            <a:r>
              <a:rPr sz="1200" dirty="0">
                <a:latin typeface="Arial MT"/>
                <a:cs typeface="Arial MT"/>
              </a:rPr>
              <a:t> </a:t>
            </a:r>
            <a:r>
              <a:rPr sz="1200" spc="-5" dirty="0">
                <a:latin typeface="Arial MT"/>
                <a:cs typeface="Arial MT"/>
              </a:rPr>
              <a:t>com</a:t>
            </a:r>
            <a:r>
              <a:rPr sz="1200" dirty="0">
                <a:latin typeface="Arial MT"/>
                <a:cs typeface="Arial MT"/>
              </a:rPr>
              <a:t> </a:t>
            </a:r>
            <a:r>
              <a:rPr sz="1200" spc="-10" dirty="0">
                <a:latin typeface="Arial MT"/>
                <a:cs typeface="Arial MT"/>
              </a:rPr>
              <a:t>20</a:t>
            </a:r>
            <a:r>
              <a:rPr sz="1200" spc="-5" dirty="0">
                <a:latin typeface="Arial MT"/>
                <a:cs typeface="Arial MT"/>
              </a:rPr>
              <a:t> semanas, </a:t>
            </a:r>
            <a:r>
              <a:rPr sz="1200" dirty="0">
                <a:latin typeface="Arial MT"/>
                <a:cs typeface="Arial MT"/>
              </a:rPr>
              <a:t> </a:t>
            </a:r>
            <a:r>
              <a:rPr sz="1200" spc="-5" dirty="0">
                <a:latin typeface="Arial MT"/>
                <a:cs typeface="Arial MT"/>
              </a:rPr>
              <a:t>observou-se</a:t>
            </a:r>
            <a:r>
              <a:rPr sz="1200" dirty="0">
                <a:latin typeface="Arial MT"/>
                <a:cs typeface="Arial MT"/>
              </a:rPr>
              <a:t> </a:t>
            </a:r>
            <a:r>
              <a:rPr sz="1200" spc="-5" dirty="0">
                <a:latin typeface="Arial MT"/>
                <a:cs typeface="Arial MT"/>
              </a:rPr>
              <a:t>defeito</a:t>
            </a:r>
            <a:r>
              <a:rPr sz="1200" dirty="0">
                <a:latin typeface="Arial MT"/>
                <a:cs typeface="Arial MT"/>
              </a:rPr>
              <a:t> </a:t>
            </a:r>
            <a:r>
              <a:rPr sz="1200" spc="-10" dirty="0">
                <a:latin typeface="Arial MT"/>
                <a:cs typeface="Arial MT"/>
              </a:rPr>
              <a:t>de</a:t>
            </a:r>
            <a:r>
              <a:rPr sz="1200" spc="10" dirty="0">
                <a:latin typeface="Arial MT"/>
                <a:cs typeface="Arial MT"/>
              </a:rPr>
              <a:t> </a:t>
            </a:r>
            <a:r>
              <a:rPr sz="1200" spc="-5" dirty="0">
                <a:latin typeface="Arial MT"/>
                <a:cs typeface="Arial MT"/>
              </a:rPr>
              <a:t>fechamento</a:t>
            </a:r>
            <a:r>
              <a:rPr sz="1200" spc="5" dirty="0">
                <a:latin typeface="Arial MT"/>
                <a:cs typeface="Arial MT"/>
              </a:rPr>
              <a:t> </a:t>
            </a:r>
            <a:r>
              <a:rPr sz="1200" spc="-15" dirty="0">
                <a:latin typeface="Arial MT"/>
                <a:cs typeface="Arial MT"/>
              </a:rPr>
              <a:t>em</a:t>
            </a:r>
            <a:endParaRPr sz="1200">
              <a:latin typeface="Arial MT"/>
              <a:cs typeface="Arial MT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3671570" y="5015229"/>
            <a:ext cx="390969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3896360" algn="l"/>
              </a:tabLst>
            </a:pPr>
            <a:r>
              <a:rPr sz="1200" u="heavy" dirty="0">
                <a:uFill>
                  <a:solidFill>
                    <a:srgbClr val="4471C4"/>
                  </a:solidFill>
                </a:uFill>
                <a:latin typeface="Arial MT"/>
                <a:cs typeface="Arial MT"/>
              </a:rPr>
              <a:t> 	</a:t>
            </a:r>
            <a:endParaRPr sz="1200">
              <a:latin typeface="Arial MT"/>
              <a:cs typeface="Arial MT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322579" y="5198109"/>
            <a:ext cx="300101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570230" algn="l"/>
                <a:tab pos="977265" algn="l"/>
                <a:tab pos="1838325" algn="l"/>
                <a:tab pos="2702560" algn="l"/>
              </a:tabLst>
            </a:pPr>
            <a:r>
              <a:rPr sz="1200" spc="-5" dirty="0">
                <a:latin typeface="Arial MT"/>
                <a:cs typeface="Arial MT"/>
              </a:rPr>
              <a:t>n</a:t>
            </a:r>
            <a:r>
              <a:rPr sz="1200" spc="-10" dirty="0">
                <a:latin typeface="Arial MT"/>
                <a:cs typeface="Arial MT"/>
              </a:rPr>
              <a:t>í</a:t>
            </a:r>
            <a:r>
              <a:rPr sz="1200" spc="-15" dirty="0">
                <a:latin typeface="Arial MT"/>
                <a:cs typeface="Arial MT"/>
              </a:rPr>
              <a:t>v</a:t>
            </a:r>
            <a:r>
              <a:rPr sz="1200" spc="-5" dirty="0">
                <a:latin typeface="Arial MT"/>
                <a:cs typeface="Arial MT"/>
              </a:rPr>
              <a:t>el</a:t>
            </a:r>
            <a:r>
              <a:rPr sz="1200" dirty="0">
                <a:latin typeface="Arial MT"/>
                <a:cs typeface="Arial MT"/>
              </a:rPr>
              <a:t>	</a:t>
            </a:r>
            <a:r>
              <a:rPr sz="1200" spc="-5" dirty="0">
                <a:latin typeface="Arial MT"/>
                <a:cs typeface="Arial MT"/>
              </a:rPr>
              <a:t>de</a:t>
            </a:r>
            <a:r>
              <a:rPr sz="1200" dirty="0">
                <a:latin typeface="Arial MT"/>
                <a:cs typeface="Arial MT"/>
              </a:rPr>
              <a:t>	f</a:t>
            </a:r>
            <a:r>
              <a:rPr sz="1200" spc="-5" dirty="0">
                <a:latin typeface="Arial MT"/>
                <a:cs typeface="Arial MT"/>
              </a:rPr>
              <a:t>on</a:t>
            </a:r>
            <a:r>
              <a:rPr sz="1200" spc="-10" dirty="0">
                <a:latin typeface="Arial MT"/>
                <a:cs typeface="Arial MT"/>
              </a:rPr>
              <a:t>t</a:t>
            </a:r>
            <a:r>
              <a:rPr sz="1200" spc="-5" dirty="0">
                <a:latin typeface="Arial MT"/>
                <a:cs typeface="Arial MT"/>
              </a:rPr>
              <a:t>a</a:t>
            </a:r>
            <a:r>
              <a:rPr sz="1200" spc="-15" dirty="0">
                <a:latin typeface="Arial MT"/>
                <a:cs typeface="Arial MT"/>
              </a:rPr>
              <a:t>n</a:t>
            </a:r>
            <a:r>
              <a:rPr sz="1200" spc="-5" dirty="0">
                <a:latin typeface="Arial MT"/>
                <a:cs typeface="Arial MT"/>
              </a:rPr>
              <a:t>e</a:t>
            </a:r>
            <a:r>
              <a:rPr sz="1200" spc="-20" dirty="0">
                <a:latin typeface="Arial MT"/>
                <a:cs typeface="Arial MT"/>
              </a:rPr>
              <a:t>l</a:t>
            </a:r>
            <a:r>
              <a:rPr sz="1200" spc="-5" dirty="0">
                <a:latin typeface="Arial MT"/>
                <a:cs typeface="Arial MT"/>
              </a:rPr>
              <a:t>a</a:t>
            </a:r>
            <a:r>
              <a:rPr sz="1200" dirty="0">
                <a:latin typeface="Arial MT"/>
                <a:cs typeface="Arial MT"/>
              </a:rPr>
              <a:t>	</a:t>
            </a:r>
            <a:r>
              <a:rPr sz="1200" spc="-15" dirty="0">
                <a:latin typeface="Arial MT"/>
                <a:cs typeface="Arial MT"/>
              </a:rPr>
              <a:t>p</a:t>
            </a:r>
            <a:r>
              <a:rPr sz="1200" spc="-5" dirty="0">
                <a:latin typeface="Arial MT"/>
                <a:cs typeface="Arial MT"/>
              </a:rPr>
              <a:t>o</a:t>
            </a:r>
            <a:r>
              <a:rPr sz="1200" dirty="0">
                <a:latin typeface="Arial MT"/>
                <a:cs typeface="Arial MT"/>
              </a:rPr>
              <a:t>st</a:t>
            </a:r>
            <a:r>
              <a:rPr sz="1200" spc="5" dirty="0">
                <a:latin typeface="Arial MT"/>
                <a:cs typeface="Arial MT"/>
              </a:rPr>
              <a:t>e</a:t>
            </a:r>
            <a:r>
              <a:rPr sz="1200" spc="-5" dirty="0">
                <a:latin typeface="Arial MT"/>
                <a:cs typeface="Arial MT"/>
              </a:rPr>
              <a:t>r</a:t>
            </a:r>
            <a:r>
              <a:rPr sz="1200" spc="-25" dirty="0">
                <a:latin typeface="Arial MT"/>
                <a:cs typeface="Arial MT"/>
              </a:rPr>
              <a:t>i</a:t>
            </a:r>
            <a:r>
              <a:rPr sz="1200" spc="-5" dirty="0">
                <a:latin typeface="Arial MT"/>
                <a:cs typeface="Arial MT"/>
              </a:rPr>
              <a:t>o</a:t>
            </a:r>
            <a:r>
              <a:rPr sz="1200" spc="-65" dirty="0">
                <a:latin typeface="Arial MT"/>
                <a:cs typeface="Arial MT"/>
              </a:rPr>
              <a:t>r</a:t>
            </a:r>
            <a:r>
              <a:rPr sz="1200" dirty="0">
                <a:latin typeface="Arial MT"/>
                <a:cs typeface="Arial MT"/>
              </a:rPr>
              <a:t>,	</a:t>
            </a:r>
            <a:r>
              <a:rPr sz="1200" spc="-15" dirty="0">
                <a:latin typeface="Arial MT"/>
                <a:cs typeface="Arial MT"/>
              </a:rPr>
              <a:t>co</a:t>
            </a:r>
            <a:r>
              <a:rPr sz="1200" dirty="0">
                <a:latin typeface="Arial MT"/>
                <a:cs typeface="Arial MT"/>
              </a:rPr>
              <a:t>m</a:t>
            </a:r>
            <a:endParaRPr sz="1200">
              <a:latin typeface="Arial MT"/>
              <a:cs typeface="Arial MT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322579" y="5380990"/>
            <a:ext cx="300228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5" dirty="0">
                <a:latin typeface="Arial MT"/>
                <a:cs typeface="Arial MT"/>
              </a:rPr>
              <a:t>exteriorização</a:t>
            </a:r>
            <a:r>
              <a:rPr sz="1200" spc="55" dirty="0">
                <a:latin typeface="Arial MT"/>
                <a:cs typeface="Arial MT"/>
              </a:rPr>
              <a:t> </a:t>
            </a:r>
            <a:r>
              <a:rPr sz="1200" spc="-10" dirty="0">
                <a:latin typeface="Arial MT"/>
                <a:cs typeface="Arial MT"/>
              </a:rPr>
              <a:t>de</a:t>
            </a:r>
            <a:r>
              <a:rPr sz="1200" spc="60" dirty="0">
                <a:latin typeface="Arial MT"/>
                <a:cs typeface="Arial MT"/>
              </a:rPr>
              <a:t> </a:t>
            </a:r>
            <a:r>
              <a:rPr sz="1200" spc="-10" dirty="0">
                <a:latin typeface="Arial MT"/>
                <a:cs typeface="Arial MT"/>
              </a:rPr>
              <a:t>grande</a:t>
            </a:r>
            <a:r>
              <a:rPr sz="1200" spc="60" dirty="0">
                <a:latin typeface="Arial MT"/>
                <a:cs typeface="Arial MT"/>
              </a:rPr>
              <a:t> </a:t>
            </a:r>
            <a:r>
              <a:rPr sz="1200" spc="-5" dirty="0">
                <a:latin typeface="Arial MT"/>
                <a:cs typeface="Arial MT"/>
              </a:rPr>
              <a:t>parte</a:t>
            </a:r>
            <a:r>
              <a:rPr sz="1200" spc="55" dirty="0">
                <a:latin typeface="Arial MT"/>
                <a:cs typeface="Arial MT"/>
              </a:rPr>
              <a:t> </a:t>
            </a:r>
            <a:r>
              <a:rPr sz="1200" spc="-10" dirty="0">
                <a:latin typeface="Arial MT"/>
                <a:cs typeface="Arial MT"/>
              </a:rPr>
              <a:t>do</a:t>
            </a:r>
            <a:r>
              <a:rPr sz="1200" spc="60" dirty="0">
                <a:latin typeface="Arial MT"/>
                <a:cs typeface="Arial MT"/>
              </a:rPr>
              <a:t> </a:t>
            </a:r>
            <a:r>
              <a:rPr sz="1200" spc="-5" dirty="0">
                <a:latin typeface="Arial MT"/>
                <a:cs typeface="Arial MT"/>
              </a:rPr>
              <a:t>conteúdo</a:t>
            </a:r>
            <a:endParaRPr sz="1200">
              <a:latin typeface="Arial MT"/>
              <a:cs typeface="Arial MT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322579" y="5563920"/>
            <a:ext cx="3009265" cy="75311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 marR="5080" algn="just">
              <a:lnSpc>
                <a:spcPct val="99200"/>
              </a:lnSpc>
              <a:spcBef>
                <a:spcPts val="110"/>
              </a:spcBef>
            </a:pPr>
            <a:r>
              <a:rPr sz="1200" spc="-5" dirty="0">
                <a:latin typeface="Arial MT"/>
                <a:cs typeface="Arial MT"/>
              </a:rPr>
              <a:t>encefálico</a:t>
            </a:r>
            <a:r>
              <a:rPr sz="1200" dirty="0">
                <a:latin typeface="Arial MT"/>
                <a:cs typeface="Arial MT"/>
              </a:rPr>
              <a:t> </a:t>
            </a:r>
            <a:r>
              <a:rPr sz="1200" spc="-5" dirty="0">
                <a:latin typeface="Arial MT"/>
                <a:cs typeface="Arial MT"/>
              </a:rPr>
              <a:t>e</a:t>
            </a:r>
            <a:r>
              <a:rPr sz="1200" dirty="0">
                <a:latin typeface="Arial MT"/>
                <a:cs typeface="Arial MT"/>
              </a:rPr>
              <a:t> </a:t>
            </a:r>
            <a:r>
              <a:rPr sz="1200" spc="-10" dirty="0">
                <a:latin typeface="Arial MT"/>
                <a:cs typeface="Arial MT"/>
              </a:rPr>
              <a:t>consequente</a:t>
            </a:r>
            <a:r>
              <a:rPr sz="1200" spc="-5" dirty="0">
                <a:latin typeface="Arial MT"/>
                <a:cs typeface="Arial MT"/>
              </a:rPr>
              <a:t> microcefalia, </a:t>
            </a:r>
            <a:r>
              <a:rPr sz="1200" dirty="0">
                <a:latin typeface="Arial MT"/>
                <a:cs typeface="Arial MT"/>
              </a:rPr>
              <a:t> </a:t>
            </a:r>
            <a:r>
              <a:rPr sz="1200" spc="-10" dirty="0">
                <a:latin typeface="Arial MT"/>
                <a:cs typeface="Arial MT"/>
              </a:rPr>
              <a:t>sugerindo</a:t>
            </a:r>
            <a:r>
              <a:rPr sz="1200" spc="-5" dirty="0">
                <a:latin typeface="Arial MT"/>
                <a:cs typeface="Arial MT"/>
              </a:rPr>
              <a:t> possível</a:t>
            </a:r>
            <a:r>
              <a:rPr sz="1200" dirty="0">
                <a:latin typeface="Arial MT"/>
                <a:cs typeface="Arial MT"/>
              </a:rPr>
              <a:t> </a:t>
            </a:r>
            <a:r>
              <a:rPr sz="1200" spc="-5" dirty="0">
                <a:latin typeface="Arial MT"/>
                <a:cs typeface="Arial MT"/>
              </a:rPr>
              <a:t>encefalocele.</a:t>
            </a:r>
            <a:r>
              <a:rPr sz="1200" dirty="0">
                <a:latin typeface="Arial MT"/>
                <a:cs typeface="Arial MT"/>
              </a:rPr>
              <a:t> A </a:t>
            </a:r>
            <a:r>
              <a:rPr sz="1200" spc="-320" dirty="0">
                <a:latin typeface="Arial MT"/>
                <a:cs typeface="Arial MT"/>
              </a:rPr>
              <a:t> </a:t>
            </a:r>
            <a:r>
              <a:rPr sz="1200" spc="-5" dirty="0">
                <a:latin typeface="Arial MT"/>
                <a:cs typeface="Arial MT"/>
              </a:rPr>
              <a:t>característica</a:t>
            </a:r>
            <a:r>
              <a:rPr sz="1200" dirty="0">
                <a:latin typeface="Arial MT"/>
                <a:cs typeface="Arial MT"/>
              </a:rPr>
              <a:t> </a:t>
            </a:r>
            <a:r>
              <a:rPr sz="1200" spc="-5" dirty="0">
                <a:latin typeface="Arial MT"/>
                <a:cs typeface="Arial MT"/>
              </a:rPr>
              <a:t>ultrassonográfica</a:t>
            </a:r>
            <a:r>
              <a:rPr sz="1200" spc="325" dirty="0">
                <a:latin typeface="Arial MT"/>
                <a:cs typeface="Arial MT"/>
              </a:rPr>
              <a:t> </a:t>
            </a:r>
            <a:r>
              <a:rPr sz="1200" spc="-5" dirty="0">
                <a:latin typeface="Arial MT"/>
                <a:cs typeface="Arial MT"/>
              </a:rPr>
              <a:t>lembrava </a:t>
            </a:r>
            <a:r>
              <a:rPr sz="1200" dirty="0">
                <a:latin typeface="Arial MT"/>
                <a:cs typeface="Arial MT"/>
              </a:rPr>
              <a:t> </a:t>
            </a:r>
            <a:r>
              <a:rPr sz="1200" spc="-5" dirty="0">
                <a:latin typeface="Arial MT"/>
                <a:cs typeface="Arial MT"/>
              </a:rPr>
              <a:t>em</a:t>
            </a:r>
            <a:r>
              <a:rPr sz="1200" spc="-10" dirty="0">
                <a:latin typeface="Arial MT"/>
                <a:cs typeface="Arial MT"/>
              </a:rPr>
              <a:t> </a:t>
            </a:r>
            <a:r>
              <a:rPr sz="1200" dirty="0">
                <a:latin typeface="Arial MT"/>
                <a:cs typeface="Arial MT"/>
              </a:rPr>
              <a:t>muito</a:t>
            </a:r>
            <a:r>
              <a:rPr sz="1200" spc="-15" dirty="0">
                <a:latin typeface="Arial MT"/>
                <a:cs typeface="Arial MT"/>
              </a:rPr>
              <a:t> </a:t>
            </a:r>
            <a:r>
              <a:rPr sz="1200" spc="-5" dirty="0">
                <a:latin typeface="Arial MT"/>
                <a:cs typeface="Arial MT"/>
              </a:rPr>
              <a:t>a de</a:t>
            </a:r>
            <a:r>
              <a:rPr sz="1200" spc="-20" dirty="0">
                <a:latin typeface="Arial MT"/>
                <a:cs typeface="Arial MT"/>
              </a:rPr>
              <a:t> </a:t>
            </a:r>
            <a:r>
              <a:rPr sz="1200" spc="-5" dirty="0">
                <a:latin typeface="Arial MT"/>
                <a:cs typeface="Arial MT"/>
              </a:rPr>
              <a:t>um </a:t>
            </a:r>
            <a:r>
              <a:rPr sz="1200" dirty="0">
                <a:latin typeface="Arial MT"/>
                <a:cs typeface="Arial MT"/>
              </a:rPr>
              <a:t>feto</a:t>
            </a:r>
            <a:r>
              <a:rPr sz="1200" spc="-15" dirty="0">
                <a:latin typeface="Arial MT"/>
                <a:cs typeface="Arial MT"/>
              </a:rPr>
              <a:t> </a:t>
            </a:r>
            <a:r>
              <a:rPr sz="1200" spc="-5" dirty="0">
                <a:latin typeface="Arial MT"/>
                <a:cs typeface="Arial MT"/>
              </a:rPr>
              <a:t>com</a:t>
            </a:r>
            <a:r>
              <a:rPr sz="1200" dirty="0">
                <a:latin typeface="Arial MT"/>
                <a:cs typeface="Arial MT"/>
              </a:rPr>
              <a:t> </a:t>
            </a:r>
            <a:r>
              <a:rPr sz="1200" spc="-5" dirty="0">
                <a:latin typeface="Arial MT"/>
                <a:cs typeface="Arial MT"/>
              </a:rPr>
              <a:t>anencefalia.</a:t>
            </a:r>
            <a:endParaRPr sz="1200">
              <a:latin typeface="Arial MT"/>
              <a:cs typeface="Arial MT"/>
            </a:endParaRPr>
          </a:p>
        </p:txBody>
      </p:sp>
      <p:sp>
        <p:nvSpPr>
          <p:cNvPr id="24" name="object 24"/>
          <p:cNvSpPr/>
          <p:nvPr/>
        </p:nvSpPr>
        <p:spPr>
          <a:xfrm>
            <a:off x="3530346" y="5391150"/>
            <a:ext cx="17145" cy="1223010"/>
          </a:xfrm>
          <a:custGeom>
            <a:avLst/>
            <a:gdLst/>
            <a:ahLst/>
            <a:cxnLst/>
            <a:rect l="l" t="t" r="r" b="b"/>
            <a:pathLst>
              <a:path w="17145" h="1223009">
                <a:moveTo>
                  <a:pt x="0" y="1222743"/>
                </a:moveTo>
                <a:lnTo>
                  <a:pt x="16890" y="0"/>
                </a:lnTo>
              </a:path>
            </a:pathLst>
          </a:custGeom>
          <a:ln w="19050">
            <a:solidFill>
              <a:srgbClr val="4471C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 txBox="1"/>
          <p:nvPr/>
        </p:nvSpPr>
        <p:spPr>
          <a:xfrm>
            <a:off x="3780282" y="5731255"/>
            <a:ext cx="3689985" cy="939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latin typeface="Arial MT"/>
                <a:cs typeface="Arial MT"/>
              </a:rPr>
              <a:t>A</a:t>
            </a:r>
            <a:r>
              <a:rPr sz="1200" spc="5" dirty="0">
                <a:latin typeface="Arial MT"/>
                <a:cs typeface="Arial MT"/>
              </a:rPr>
              <a:t> </a:t>
            </a:r>
            <a:r>
              <a:rPr sz="1200" spc="-5" dirty="0">
                <a:latin typeface="Arial MT"/>
                <a:cs typeface="Arial MT"/>
              </a:rPr>
              <a:t>determinação</a:t>
            </a:r>
            <a:r>
              <a:rPr sz="1200" dirty="0">
                <a:latin typeface="Arial MT"/>
                <a:cs typeface="Arial MT"/>
              </a:rPr>
              <a:t> </a:t>
            </a:r>
            <a:r>
              <a:rPr sz="1200" spc="-10" dirty="0">
                <a:latin typeface="Arial MT"/>
                <a:cs typeface="Arial MT"/>
              </a:rPr>
              <a:t>do</a:t>
            </a:r>
            <a:r>
              <a:rPr sz="1200" spc="-5" dirty="0">
                <a:latin typeface="Arial MT"/>
                <a:cs typeface="Arial MT"/>
              </a:rPr>
              <a:t> correto</a:t>
            </a:r>
            <a:r>
              <a:rPr sz="1200" dirty="0">
                <a:latin typeface="Arial MT"/>
                <a:cs typeface="Arial MT"/>
              </a:rPr>
              <a:t> </a:t>
            </a:r>
            <a:r>
              <a:rPr sz="1200" spc="-5" dirty="0">
                <a:latin typeface="Arial MT"/>
                <a:cs typeface="Arial MT"/>
              </a:rPr>
              <a:t>diagnóstico</a:t>
            </a:r>
            <a:r>
              <a:rPr sz="1200" dirty="0">
                <a:latin typeface="Arial MT"/>
                <a:cs typeface="Arial MT"/>
              </a:rPr>
              <a:t> </a:t>
            </a:r>
            <a:r>
              <a:rPr sz="1200" spc="-10" dirty="0">
                <a:latin typeface="Arial MT"/>
                <a:cs typeface="Arial MT"/>
              </a:rPr>
              <a:t>pode</a:t>
            </a:r>
            <a:r>
              <a:rPr sz="1200" spc="-5" dirty="0">
                <a:latin typeface="Arial MT"/>
                <a:cs typeface="Arial MT"/>
              </a:rPr>
              <a:t> </a:t>
            </a:r>
            <a:r>
              <a:rPr sz="1200" dirty="0">
                <a:latin typeface="Arial MT"/>
                <a:cs typeface="Arial MT"/>
              </a:rPr>
              <a:t>ter </a:t>
            </a:r>
            <a:r>
              <a:rPr sz="1200" spc="5" dirty="0">
                <a:latin typeface="Arial MT"/>
                <a:cs typeface="Arial MT"/>
              </a:rPr>
              <a:t> </a:t>
            </a:r>
            <a:r>
              <a:rPr sz="1200" spc="-5" dirty="0">
                <a:latin typeface="Arial MT"/>
                <a:cs typeface="Arial MT"/>
              </a:rPr>
              <a:t>importantes implicações, tanto </a:t>
            </a:r>
            <a:r>
              <a:rPr sz="1200" spc="-10" dirty="0">
                <a:latin typeface="Arial MT"/>
                <a:cs typeface="Arial MT"/>
              </a:rPr>
              <a:t>em</a:t>
            </a:r>
            <a:r>
              <a:rPr sz="1200" spc="-5" dirty="0">
                <a:latin typeface="Arial MT"/>
                <a:cs typeface="Arial MT"/>
              </a:rPr>
              <a:t> relação </a:t>
            </a:r>
            <a:r>
              <a:rPr sz="1200" spc="-10" dirty="0">
                <a:latin typeface="Arial MT"/>
                <a:cs typeface="Arial MT"/>
              </a:rPr>
              <a:t>ao</a:t>
            </a:r>
            <a:r>
              <a:rPr sz="1200" spc="310" dirty="0">
                <a:latin typeface="Arial MT"/>
                <a:cs typeface="Arial MT"/>
              </a:rPr>
              <a:t> </a:t>
            </a:r>
            <a:r>
              <a:rPr sz="1200" spc="-10" dirty="0">
                <a:latin typeface="Arial MT"/>
                <a:cs typeface="Arial MT"/>
              </a:rPr>
              <a:t>manejo </a:t>
            </a:r>
            <a:r>
              <a:rPr sz="1200" spc="-320" dirty="0">
                <a:latin typeface="Arial MT"/>
                <a:cs typeface="Arial MT"/>
              </a:rPr>
              <a:t> </a:t>
            </a:r>
            <a:r>
              <a:rPr sz="1200" spc="-5" dirty="0">
                <a:latin typeface="Arial MT"/>
                <a:cs typeface="Arial MT"/>
              </a:rPr>
              <a:t>e </a:t>
            </a:r>
            <a:r>
              <a:rPr sz="1200" spc="-10" dirty="0">
                <a:latin typeface="Arial MT"/>
                <a:cs typeface="Arial MT"/>
              </a:rPr>
              <a:t>aconselhamento genético como </a:t>
            </a:r>
            <a:r>
              <a:rPr sz="1200" spc="-5" dirty="0">
                <a:latin typeface="Arial MT"/>
                <a:cs typeface="Arial MT"/>
              </a:rPr>
              <a:t>aos aspectos </a:t>
            </a:r>
            <a:r>
              <a:rPr sz="1200" spc="-10" dirty="0">
                <a:latin typeface="Arial MT"/>
                <a:cs typeface="Arial MT"/>
              </a:rPr>
              <a:t>legais </a:t>
            </a:r>
            <a:r>
              <a:rPr sz="1200" spc="-5" dirty="0">
                <a:latin typeface="Arial MT"/>
                <a:cs typeface="Arial MT"/>
              </a:rPr>
              <a:t> envolvidos. </a:t>
            </a:r>
            <a:r>
              <a:rPr sz="1200" dirty="0">
                <a:latin typeface="Arial MT"/>
                <a:cs typeface="Arial MT"/>
              </a:rPr>
              <a:t>A </a:t>
            </a:r>
            <a:r>
              <a:rPr sz="1200" spc="-5" dirty="0">
                <a:latin typeface="Arial MT"/>
                <a:cs typeface="Arial MT"/>
              </a:rPr>
              <a:t>RM fetal pode </a:t>
            </a:r>
            <a:r>
              <a:rPr sz="1200" spc="-10" dirty="0">
                <a:latin typeface="Arial MT"/>
                <a:cs typeface="Arial MT"/>
              </a:rPr>
              <a:t>ser </a:t>
            </a:r>
            <a:r>
              <a:rPr sz="1200" spc="-5" dirty="0">
                <a:latin typeface="Arial MT"/>
                <a:cs typeface="Arial MT"/>
              </a:rPr>
              <a:t>um importante exame </a:t>
            </a:r>
            <a:r>
              <a:rPr sz="1200" spc="-320" dirty="0">
                <a:latin typeface="Arial MT"/>
                <a:cs typeface="Arial MT"/>
              </a:rPr>
              <a:t> </a:t>
            </a:r>
            <a:r>
              <a:rPr sz="1200" spc="-5" dirty="0">
                <a:latin typeface="Arial MT"/>
                <a:cs typeface="Arial MT"/>
              </a:rPr>
              <a:t>complementar</a:t>
            </a:r>
            <a:r>
              <a:rPr sz="1200" spc="-35" dirty="0">
                <a:latin typeface="Arial MT"/>
                <a:cs typeface="Arial MT"/>
              </a:rPr>
              <a:t> </a:t>
            </a:r>
            <a:r>
              <a:rPr sz="1200" spc="-5" dirty="0">
                <a:latin typeface="Arial MT"/>
                <a:cs typeface="Arial MT"/>
              </a:rPr>
              <a:t>para</a:t>
            </a:r>
            <a:r>
              <a:rPr sz="1200" spc="-20" dirty="0">
                <a:latin typeface="Arial MT"/>
                <a:cs typeface="Arial MT"/>
              </a:rPr>
              <a:t> </a:t>
            </a:r>
            <a:r>
              <a:rPr sz="1200" spc="-5" dirty="0">
                <a:latin typeface="Arial MT"/>
                <a:cs typeface="Arial MT"/>
              </a:rPr>
              <a:t>a</a:t>
            </a:r>
            <a:r>
              <a:rPr sz="1200" spc="5" dirty="0">
                <a:latin typeface="Arial MT"/>
                <a:cs typeface="Arial MT"/>
              </a:rPr>
              <a:t> </a:t>
            </a:r>
            <a:r>
              <a:rPr sz="1200" spc="-5" dirty="0">
                <a:latin typeface="Arial MT"/>
                <a:cs typeface="Arial MT"/>
              </a:rPr>
              <a:t>avaliação</a:t>
            </a:r>
            <a:r>
              <a:rPr sz="1200" spc="-35" dirty="0">
                <a:latin typeface="Arial MT"/>
                <a:cs typeface="Arial MT"/>
              </a:rPr>
              <a:t> </a:t>
            </a:r>
            <a:r>
              <a:rPr sz="1200" dirty="0">
                <a:latin typeface="Arial MT"/>
                <a:cs typeface="Arial MT"/>
              </a:rPr>
              <a:t>destes</a:t>
            </a:r>
            <a:r>
              <a:rPr sz="1200" spc="-15" dirty="0">
                <a:latin typeface="Arial MT"/>
                <a:cs typeface="Arial MT"/>
              </a:rPr>
              <a:t> </a:t>
            </a:r>
            <a:r>
              <a:rPr sz="1200" dirty="0">
                <a:latin typeface="Arial MT"/>
                <a:cs typeface="Arial MT"/>
              </a:rPr>
              <a:t>casos.</a:t>
            </a:r>
            <a:endParaRPr sz="1200">
              <a:latin typeface="Arial MT"/>
              <a:cs typeface="Arial MT"/>
            </a:endParaRPr>
          </a:p>
        </p:txBody>
      </p:sp>
      <p:sp>
        <p:nvSpPr>
          <p:cNvPr id="26" name="object 26"/>
          <p:cNvSpPr/>
          <p:nvPr/>
        </p:nvSpPr>
        <p:spPr>
          <a:xfrm>
            <a:off x="8018526" y="2381250"/>
            <a:ext cx="3845560" cy="0"/>
          </a:xfrm>
          <a:custGeom>
            <a:avLst/>
            <a:gdLst/>
            <a:ahLst/>
            <a:cxnLst/>
            <a:rect l="l" t="t" r="r" b="b"/>
            <a:pathLst>
              <a:path w="3845559">
                <a:moveTo>
                  <a:pt x="3845432" y="0"/>
                </a:moveTo>
                <a:lnTo>
                  <a:pt x="0" y="0"/>
                </a:lnTo>
              </a:path>
            </a:pathLst>
          </a:custGeom>
          <a:ln w="19050">
            <a:solidFill>
              <a:srgbClr val="4471C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 txBox="1"/>
          <p:nvPr/>
        </p:nvSpPr>
        <p:spPr>
          <a:xfrm>
            <a:off x="662940" y="1365503"/>
            <a:ext cx="2186940" cy="277495"/>
          </a:xfrm>
          <a:prstGeom prst="rect">
            <a:avLst/>
          </a:prstGeom>
          <a:solidFill>
            <a:srgbClr val="4471C4"/>
          </a:solidFill>
          <a:ln w="12700">
            <a:solidFill>
              <a:srgbClr val="2E528F"/>
            </a:solidFill>
          </a:ln>
        </p:spPr>
        <p:txBody>
          <a:bodyPr vert="horz" wrap="square" lIns="0" tIns="37465" rIns="0" bIns="0" rtlCol="0">
            <a:spAutoFit/>
          </a:bodyPr>
          <a:lstStyle/>
          <a:p>
            <a:pPr marL="240029">
              <a:lnSpc>
                <a:spcPct val="100000"/>
              </a:lnSpc>
              <a:spcBef>
                <a:spcPts val="295"/>
              </a:spcBef>
            </a:pPr>
            <a:r>
              <a:rPr sz="1200" b="1" spc="-5" dirty="0">
                <a:latin typeface="Arial"/>
                <a:cs typeface="Arial"/>
              </a:rPr>
              <a:t>Introdução e</a:t>
            </a:r>
            <a:r>
              <a:rPr sz="1200" b="1" spc="-20" dirty="0">
                <a:latin typeface="Arial"/>
                <a:cs typeface="Arial"/>
              </a:rPr>
              <a:t> </a:t>
            </a:r>
            <a:r>
              <a:rPr sz="1200" b="1" spc="-5" dirty="0">
                <a:latin typeface="Arial"/>
                <a:cs typeface="Arial"/>
              </a:rPr>
              <a:t>Objetivos</a:t>
            </a:r>
            <a:endParaRPr sz="1200">
              <a:latin typeface="Arial"/>
              <a:cs typeface="Arial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8714231" y="3442715"/>
            <a:ext cx="2186940" cy="277495"/>
          </a:xfrm>
          <a:prstGeom prst="rect">
            <a:avLst/>
          </a:prstGeom>
          <a:solidFill>
            <a:srgbClr val="4471C4"/>
          </a:solidFill>
          <a:ln w="12700">
            <a:solidFill>
              <a:srgbClr val="2E528F"/>
            </a:solidFill>
          </a:ln>
        </p:spPr>
        <p:txBody>
          <a:bodyPr vert="horz" wrap="square" lIns="0" tIns="42545" rIns="0" bIns="0" rtlCol="0">
            <a:spAutoFit/>
          </a:bodyPr>
          <a:lstStyle/>
          <a:p>
            <a:pPr marL="137795">
              <a:lnSpc>
                <a:spcPct val="100000"/>
              </a:lnSpc>
              <a:spcBef>
                <a:spcPts val="335"/>
              </a:spcBef>
            </a:pPr>
            <a:r>
              <a:rPr sz="1200" b="1" spc="-5" dirty="0">
                <a:latin typeface="Arial"/>
                <a:cs typeface="Arial"/>
              </a:rPr>
              <a:t>Referências</a:t>
            </a:r>
            <a:r>
              <a:rPr sz="1200" b="1" spc="-55" dirty="0">
                <a:latin typeface="Arial"/>
                <a:cs typeface="Arial"/>
              </a:rPr>
              <a:t> </a:t>
            </a:r>
            <a:r>
              <a:rPr sz="1200" b="1" dirty="0">
                <a:latin typeface="Arial"/>
                <a:cs typeface="Arial"/>
              </a:rPr>
              <a:t>Bibliográficas</a:t>
            </a:r>
            <a:endParaRPr sz="1200">
              <a:latin typeface="Arial"/>
              <a:cs typeface="Arial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8714231" y="1356360"/>
            <a:ext cx="2049780" cy="277495"/>
          </a:xfrm>
          <a:prstGeom prst="rect">
            <a:avLst/>
          </a:prstGeom>
          <a:solidFill>
            <a:srgbClr val="4471C4"/>
          </a:solidFill>
          <a:ln w="12700">
            <a:solidFill>
              <a:srgbClr val="2E528F"/>
            </a:solidFill>
          </a:ln>
        </p:spPr>
        <p:txBody>
          <a:bodyPr vert="horz" wrap="square" lIns="0" tIns="38100" rIns="0" bIns="0" rtlCol="0">
            <a:spAutoFit/>
          </a:bodyPr>
          <a:lstStyle/>
          <a:p>
            <a:pPr marL="593090">
              <a:lnSpc>
                <a:spcPct val="100000"/>
              </a:lnSpc>
              <a:spcBef>
                <a:spcPts val="300"/>
              </a:spcBef>
            </a:pPr>
            <a:r>
              <a:rPr sz="1200" b="1" spc="-5" dirty="0">
                <a:latin typeface="Arial"/>
                <a:cs typeface="Arial"/>
              </a:rPr>
              <a:t>Conclusões</a:t>
            </a:r>
            <a:endParaRPr sz="1200">
              <a:latin typeface="Arial"/>
              <a:cs typeface="Arial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4512564" y="5349240"/>
            <a:ext cx="2186940" cy="276225"/>
          </a:xfrm>
          <a:prstGeom prst="rect">
            <a:avLst/>
          </a:prstGeom>
          <a:solidFill>
            <a:srgbClr val="4471C4"/>
          </a:solidFill>
          <a:ln w="12700">
            <a:solidFill>
              <a:srgbClr val="2E528F"/>
            </a:solidFill>
          </a:ln>
        </p:spPr>
        <p:txBody>
          <a:bodyPr vert="horz" wrap="square" lIns="0" tIns="38735" rIns="0" bIns="0" rtlCol="0">
            <a:spAutoFit/>
          </a:bodyPr>
          <a:lstStyle/>
          <a:p>
            <a:pPr marL="177165">
              <a:lnSpc>
                <a:spcPct val="100000"/>
              </a:lnSpc>
              <a:spcBef>
                <a:spcPts val="305"/>
              </a:spcBef>
            </a:pPr>
            <a:r>
              <a:rPr sz="1200" b="1" dirty="0">
                <a:latin typeface="Arial"/>
                <a:cs typeface="Arial"/>
              </a:rPr>
              <a:t>Diagnóstico</a:t>
            </a:r>
            <a:r>
              <a:rPr sz="1200" b="1" spc="-25" dirty="0">
                <a:latin typeface="Arial"/>
                <a:cs typeface="Arial"/>
              </a:rPr>
              <a:t> </a:t>
            </a:r>
            <a:r>
              <a:rPr sz="1200" b="1" spc="-5" dirty="0">
                <a:latin typeface="Arial"/>
                <a:cs typeface="Arial"/>
              </a:rPr>
              <a:t>e</a:t>
            </a:r>
            <a:r>
              <a:rPr sz="1200" b="1" spc="-15" dirty="0">
                <a:latin typeface="Arial"/>
                <a:cs typeface="Arial"/>
              </a:rPr>
              <a:t> </a:t>
            </a:r>
            <a:r>
              <a:rPr sz="1200" b="1" dirty="0">
                <a:latin typeface="Arial"/>
                <a:cs typeface="Arial"/>
              </a:rPr>
              <a:t>Discussão</a:t>
            </a:r>
            <a:endParaRPr sz="1200">
              <a:latin typeface="Arial"/>
              <a:cs typeface="Arial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8991600" y="2513076"/>
            <a:ext cx="1632585" cy="277495"/>
          </a:xfrm>
          <a:prstGeom prst="rect">
            <a:avLst/>
          </a:prstGeom>
          <a:solidFill>
            <a:srgbClr val="4471C4"/>
          </a:solidFill>
          <a:ln w="12700">
            <a:solidFill>
              <a:srgbClr val="2E528F"/>
            </a:solidFill>
          </a:ln>
        </p:spPr>
        <p:txBody>
          <a:bodyPr vert="horz" wrap="square" lIns="0" tIns="43180" rIns="0" bIns="0" rtlCol="0">
            <a:spAutoFit/>
          </a:bodyPr>
          <a:lstStyle/>
          <a:p>
            <a:pPr marL="262255">
              <a:lnSpc>
                <a:spcPct val="100000"/>
              </a:lnSpc>
              <a:spcBef>
                <a:spcPts val="340"/>
              </a:spcBef>
            </a:pPr>
            <a:r>
              <a:rPr sz="1200" b="1" spc="-5" dirty="0">
                <a:latin typeface="Arial"/>
                <a:cs typeface="Arial"/>
              </a:rPr>
              <a:t>Palavras-chave</a:t>
            </a:r>
            <a:endParaRPr sz="1200">
              <a:latin typeface="Arial"/>
              <a:cs typeface="Arial"/>
            </a:endParaRPr>
          </a:p>
        </p:txBody>
      </p:sp>
      <p:sp>
        <p:nvSpPr>
          <p:cNvPr id="32" name="object 32"/>
          <p:cNvSpPr/>
          <p:nvPr/>
        </p:nvSpPr>
        <p:spPr>
          <a:xfrm>
            <a:off x="8018526" y="3359658"/>
            <a:ext cx="3845560" cy="0"/>
          </a:xfrm>
          <a:custGeom>
            <a:avLst/>
            <a:gdLst/>
            <a:ahLst/>
            <a:cxnLst/>
            <a:rect l="l" t="t" r="r" b="b"/>
            <a:pathLst>
              <a:path w="3845559">
                <a:moveTo>
                  <a:pt x="3845432" y="0"/>
                </a:moveTo>
                <a:lnTo>
                  <a:pt x="0" y="0"/>
                </a:lnTo>
              </a:path>
            </a:pathLst>
          </a:custGeom>
          <a:ln w="19050">
            <a:solidFill>
              <a:srgbClr val="4471C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 txBox="1"/>
          <p:nvPr/>
        </p:nvSpPr>
        <p:spPr>
          <a:xfrm>
            <a:off x="812291" y="3668267"/>
            <a:ext cx="1816735" cy="276225"/>
          </a:xfrm>
          <a:prstGeom prst="rect">
            <a:avLst/>
          </a:prstGeom>
          <a:solidFill>
            <a:srgbClr val="4471C4"/>
          </a:solidFill>
          <a:ln w="12700">
            <a:solidFill>
              <a:srgbClr val="2E528F"/>
            </a:solidFill>
          </a:ln>
        </p:spPr>
        <p:txBody>
          <a:bodyPr vert="horz" wrap="square" lIns="0" tIns="38100" rIns="0" bIns="0" rtlCol="0">
            <a:spAutoFit/>
          </a:bodyPr>
          <a:lstStyle/>
          <a:p>
            <a:pPr marL="218440">
              <a:lnSpc>
                <a:spcPct val="100000"/>
              </a:lnSpc>
              <a:spcBef>
                <a:spcPts val="300"/>
              </a:spcBef>
            </a:pPr>
            <a:r>
              <a:rPr sz="1200" b="1" spc="-5" dirty="0">
                <a:latin typeface="Arial"/>
                <a:cs typeface="Arial"/>
              </a:rPr>
              <a:t>Descrição</a:t>
            </a:r>
            <a:r>
              <a:rPr sz="1200" b="1" spc="-40" dirty="0">
                <a:latin typeface="Arial"/>
                <a:cs typeface="Arial"/>
              </a:rPr>
              <a:t> </a:t>
            </a:r>
            <a:r>
              <a:rPr sz="1200" b="1" dirty="0">
                <a:latin typeface="Arial"/>
                <a:cs typeface="Arial"/>
              </a:rPr>
              <a:t>do</a:t>
            </a:r>
            <a:r>
              <a:rPr sz="1200" b="1" spc="-10" dirty="0">
                <a:latin typeface="Arial"/>
                <a:cs typeface="Arial"/>
              </a:rPr>
              <a:t> </a:t>
            </a:r>
            <a:r>
              <a:rPr sz="1200" b="1" dirty="0">
                <a:latin typeface="Arial"/>
                <a:cs typeface="Arial"/>
              </a:rPr>
              <a:t>Caso</a:t>
            </a:r>
            <a:endParaRPr sz="1200">
              <a:latin typeface="Arial"/>
              <a:cs typeface="Arial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8199881" y="1726184"/>
            <a:ext cx="3484879" cy="569595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 marR="5080" algn="just">
              <a:lnSpc>
                <a:spcPct val="98700"/>
              </a:lnSpc>
              <a:spcBef>
                <a:spcPts val="114"/>
              </a:spcBef>
            </a:pPr>
            <a:r>
              <a:rPr sz="1200" spc="-5" dirty="0">
                <a:latin typeface="Arial MT"/>
                <a:cs typeface="Arial MT"/>
              </a:rPr>
              <a:t>Existem</a:t>
            </a:r>
            <a:r>
              <a:rPr sz="1200" dirty="0">
                <a:latin typeface="Arial MT"/>
                <a:cs typeface="Arial MT"/>
              </a:rPr>
              <a:t> </a:t>
            </a:r>
            <a:r>
              <a:rPr sz="1200" spc="-5" dirty="0">
                <a:latin typeface="Arial MT"/>
                <a:cs typeface="Arial MT"/>
              </a:rPr>
              <a:t>condições</a:t>
            </a:r>
            <a:r>
              <a:rPr sz="1200" dirty="0">
                <a:latin typeface="Arial MT"/>
                <a:cs typeface="Arial MT"/>
              </a:rPr>
              <a:t> </a:t>
            </a:r>
            <a:r>
              <a:rPr sz="1200" spc="-5" dirty="0">
                <a:latin typeface="Arial MT"/>
                <a:cs typeface="Arial MT"/>
              </a:rPr>
              <a:t>que</a:t>
            </a:r>
            <a:r>
              <a:rPr sz="1200" dirty="0">
                <a:latin typeface="Arial MT"/>
                <a:cs typeface="Arial MT"/>
              </a:rPr>
              <a:t> </a:t>
            </a:r>
            <a:r>
              <a:rPr sz="1200" spc="-10" dirty="0">
                <a:latin typeface="Arial MT"/>
                <a:cs typeface="Arial MT"/>
              </a:rPr>
              <a:t>envolvem</a:t>
            </a:r>
            <a:r>
              <a:rPr sz="1200" spc="-5" dirty="0">
                <a:latin typeface="Arial MT"/>
                <a:cs typeface="Arial MT"/>
              </a:rPr>
              <a:t> a</a:t>
            </a:r>
            <a:r>
              <a:rPr sz="1200" spc="325" dirty="0">
                <a:latin typeface="Arial MT"/>
                <a:cs typeface="Arial MT"/>
              </a:rPr>
              <a:t> </a:t>
            </a:r>
            <a:r>
              <a:rPr sz="1200" spc="-5" dirty="0">
                <a:latin typeface="Arial MT"/>
                <a:cs typeface="Arial MT"/>
              </a:rPr>
              <a:t>calota </a:t>
            </a:r>
            <a:r>
              <a:rPr sz="1200" spc="-320" dirty="0">
                <a:latin typeface="Arial MT"/>
                <a:cs typeface="Arial MT"/>
              </a:rPr>
              <a:t> </a:t>
            </a:r>
            <a:r>
              <a:rPr sz="1200" spc="-5" dirty="0">
                <a:latin typeface="Arial MT"/>
                <a:cs typeface="Arial MT"/>
              </a:rPr>
              <a:t>craniana,</a:t>
            </a:r>
            <a:r>
              <a:rPr sz="1200" dirty="0">
                <a:latin typeface="Arial MT"/>
                <a:cs typeface="Arial MT"/>
              </a:rPr>
              <a:t> </a:t>
            </a:r>
            <a:r>
              <a:rPr sz="1200" spc="-5" dirty="0">
                <a:latin typeface="Arial MT"/>
                <a:cs typeface="Arial MT"/>
              </a:rPr>
              <a:t>tal</a:t>
            </a:r>
            <a:r>
              <a:rPr sz="1200" dirty="0">
                <a:latin typeface="Arial MT"/>
                <a:cs typeface="Arial MT"/>
              </a:rPr>
              <a:t> </a:t>
            </a:r>
            <a:r>
              <a:rPr sz="1200" spc="-10" dirty="0">
                <a:latin typeface="Arial MT"/>
                <a:cs typeface="Arial MT"/>
              </a:rPr>
              <a:t>como</a:t>
            </a:r>
            <a:r>
              <a:rPr sz="1200" spc="-5" dirty="0">
                <a:latin typeface="Arial MT"/>
                <a:cs typeface="Arial MT"/>
              </a:rPr>
              <a:t> a</a:t>
            </a:r>
            <a:r>
              <a:rPr sz="1200" dirty="0">
                <a:latin typeface="Arial MT"/>
                <a:cs typeface="Arial MT"/>
              </a:rPr>
              <a:t> </a:t>
            </a:r>
            <a:r>
              <a:rPr sz="1200" spc="-10" dirty="0">
                <a:latin typeface="Arial MT"/>
                <a:cs typeface="Arial MT"/>
              </a:rPr>
              <a:t>anencefalia,</a:t>
            </a:r>
            <a:r>
              <a:rPr sz="1200" spc="-5" dirty="0">
                <a:latin typeface="Arial MT"/>
                <a:cs typeface="Arial MT"/>
              </a:rPr>
              <a:t> e</a:t>
            </a:r>
            <a:r>
              <a:rPr sz="1200" dirty="0">
                <a:latin typeface="Arial MT"/>
                <a:cs typeface="Arial MT"/>
              </a:rPr>
              <a:t> </a:t>
            </a:r>
            <a:r>
              <a:rPr sz="1200" spc="-10" dirty="0">
                <a:latin typeface="Arial MT"/>
                <a:cs typeface="Arial MT"/>
              </a:rPr>
              <a:t>que</a:t>
            </a:r>
            <a:r>
              <a:rPr sz="1200" spc="-5" dirty="0">
                <a:latin typeface="Arial MT"/>
                <a:cs typeface="Arial MT"/>
              </a:rPr>
              <a:t> </a:t>
            </a:r>
            <a:r>
              <a:rPr sz="1200" spc="-10" dirty="0">
                <a:latin typeface="Arial MT"/>
                <a:cs typeface="Arial MT"/>
              </a:rPr>
              <a:t>são </a:t>
            </a:r>
            <a:r>
              <a:rPr sz="1200" spc="-5" dirty="0">
                <a:latin typeface="Arial MT"/>
                <a:cs typeface="Arial MT"/>
              </a:rPr>
              <a:t> importantes</a:t>
            </a:r>
            <a:r>
              <a:rPr sz="1200" spc="-20" dirty="0">
                <a:latin typeface="Arial MT"/>
                <a:cs typeface="Arial MT"/>
              </a:rPr>
              <a:t> </a:t>
            </a:r>
            <a:r>
              <a:rPr sz="1200" spc="-5" dirty="0">
                <a:latin typeface="Arial MT"/>
                <a:cs typeface="Arial MT"/>
              </a:rPr>
              <a:t>dentro</a:t>
            </a:r>
            <a:r>
              <a:rPr sz="1200" spc="-20" dirty="0">
                <a:latin typeface="Arial MT"/>
                <a:cs typeface="Arial MT"/>
              </a:rPr>
              <a:t> </a:t>
            </a:r>
            <a:r>
              <a:rPr sz="1200" spc="-5" dirty="0">
                <a:latin typeface="Arial MT"/>
                <a:cs typeface="Arial MT"/>
              </a:rPr>
              <a:t>do</a:t>
            </a:r>
            <a:r>
              <a:rPr sz="1200" spc="10" dirty="0">
                <a:latin typeface="Arial MT"/>
                <a:cs typeface="Arial MT"/>
              </a:rPr>
              <a:t> </a:t>
            </a:r>
            <a:r>
              <a:rPr sz="1200" spc="-5" dirty="0">
                <a:latin typeface="Arial MT"/>
                <a:cs typeface="Arial MT"/>
              </a:rPr>
              <a:t>seu diagnóstico</a:t>
            </a:r>
            <a:r>
              <a:rPr sz="1200" spc="-15" dirty="0">
                <a:latin typeface="Arial MT"/>
                <a:cs typeface="Arial MT"/>
              </a:rPr>
              <a:t> </a:t>
            </a:r>
            <a:r>
              <a:rPr sz="1200" spc="-5" dirty="0">
                <a:latin typeface="Arial MT"/>
                <a:cs typeface="Arial MT"/>
              </a:rPr>
              <a:t>diferencial.</a:t>
            </a:r>
            <a:endParaRPr sz="1200">
              <a:latin typeface="Arial MT"/>
              <a:cs typeface="Arial MT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8098028" y="2819780"/>
            <a:ext cx="368871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1200" spc="-5" dirty="0">
                <a:latin typeface="Arial MT"/>
                <a:cs typeface="Arial MT"/>
              </a:rPr>
              <a:t>Ultrassonografia</a:t>
            </a:r>
            <a:r>
              <a:rPr sz="1200" spc="130" dirty="0">
                <a:latin typeface="Arial MT"/>
                <a:cs typeface="Arial MT"/>
              </a:rPr>
              <a:t> </a:t>
            </a:r>
            <a:r>
              <a:rPr sz="1200" spc="-5" dirty="0">
                <a:latin typeface="Arial MT"/>
                <a:cs typeface="Arial MT"/>
              </a:rPr>
              <a:t>Pré-Natal;</a:t>
            </a:r>
            <a:r>
              <a:rPr sz="1200" spc="125" dirty="0">
                <a:latin typeface="Arial MT"/>
                <a:cs typeface="Arial MT"/>
              </a:rPr>
              <a:t> </a:t>
            </a:r>
            <a:r>
              <a:rPr sz="1200" spc="-10" dirty="0">
                <a:latin typeface="Arial MT"/>
                <a:cs typeface="Arial MT"/>
              </a:rPr>
              <a:t>Anencefalia;</a:t>
            </a:r>
            <a:r>
              <a:rPr sz="1200" spc="130" dirty="0">
                <a:latin typeface="Arial MT"/>
                <a:cs typeface="Arial MT"/>
              </a:rPr>
              <a:t> </a:t>
            </a:r>
            <a:r>
              <a:rPr sz="1200" spc="-10" dirty="0">
                <a:latin typeface="Arial MT"/>
                <a:cs typeface="Arial MT"/>
              </a:rPr>
              <a:t>Encefalocele </a:t>
            </a:r>
            <a:r>
              <a:rPr sz="1200" spc="-320" dirty="0">
                <a:latin typeface="Arial MT"/>
                <a:cs typeface="Arial MT"/>
              </a:rPr>
              <a:t> </a:t>
            </a:r>
            <a:r>
              <a:rPr sz="1200" dirty="0">
                <a:latin typeface="Arial MT"/>
                <a:cs typeface="Arial MT"/>
              </a:rPr>
              <a:t>Occipital;</a:t>
            </a:r>
            <a:r>
              <a:rPr sz="1200" spc="-80" dirty="0">
                <a:latin typeface="Arial MT"/>
                <a:cs typeface="Arial MT"/>
              </a:rPr>
              <a:t> </a:t>
            </a:r>
            <a:r>
              <a:rPr sz="1200" spc="-5" dirty="0">
                <a:latin typeface="Arial MT"/>
                <a:cs typeface="Arial MT"/>
              </a:rPr>
              <a:t>Acrania;</a:t>
            </a:r>
            <a:r>
              <a:rPr sz="1200" spc="-20" dirty="0">
                <a:latin typeface="Arial MT"/>
                <a:cs typeface="Arial MT"/>
              </a:rPr>
              <a:t> </a:t>
            </a:r>
            <a:r>
              <a:rPr sz="1200" spc="-5" dirty="0">
                <a:latin typeface="Arial MT"/>
                <a:cs typeface="Arial MT"/>
              </a:rPr>
              <a:t>Microhidranencefalia</a:t>
            </a:r>
            <a:endParaRPr sz="1200">
              <a:latin typeface="Arial MT"/>
              <a:cs typeface="Arial MT"/>
            </a:endParaRPr>
          </a:p>
        </p:txBody>
      </p:sp>
      <p:sp>
        <p:nvSpPr>
          <p:cNvPr id="36" name="object 36"/>
          <p:cNvSpPr/>
          <p:nvPr/>
        </p:nvSpPr>
        <p:spPr>
          <a:xfrm>
            <a:off x="7808214" y="5013197"/>
            <a:ext cx="0" cy="1736725"/>
          </a:xfrm>
          <a:custGeom>
            <a:avLst/>
            <a:gdLst/>
            <a:ahLst/>
            <a:cxnLst/>
            <a:rect l="l" t="t" r="r" b="b"/>
            <a:pathLst>
              <a:path h="1736725">
                <a:moveTo>
                  <a:pt x="0" y="1736271"/>
                </a:moveTo>
                <a:lnTo>
                  <a:pt x="0" y="0"/>
                </a:lnTo>
              </a:path>
            </a:pathLst>
          </a:custGeom>
          <a:ln w="19050">
            <a:solidFill>
              <a:srgbClr val="4471C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 txBox="1"/>
          <p:nvPr/>
        </p:nvSpPr>
        <p:spPr>
          <a:xfrm>
            <a:off x="7934325" y="3748785"/>
            <a:ext cx="419989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100"/>
              </a:spcBef>
              <a:tabLst>
                <a:tab pos="2969260" algn="l"/>
              </a:tabLst>
            </a:pPr>
            <a:r>
              <a:rPr sz="1200" spc="-5" dirty="0">
                <a:latin typeface="Arial MT"/>
                <a:cs typeface="Arial MT"/>
              </a:rPr>
              <a:t>1</a:t>
            </a:r>
            <a:r>
              <a:rPr sz="1200" dirty="0">
                <a:latin typeface="Arial MT"/>
                <a:cs typeface="Arial MT"/>
              </a:rPr>
              <a:t> -</a:t>
            </a:r>
            <a:r>
              <a:rPr sz="1200" spc="5" dirty="0">
                <a:latin typeface="Arial MT"/>
                <a:cs typeface="Arial MT"/>
              </a:rPr>
              <a:t> </a:t>
            </a:r>
            <a:r>
              <a:rPr sz="1200" spc="-5" dirty="0">
                <a:latin typeface="Arial MT"/>
                <a:cs typeface="Arial MT"/>
              </a:rPr>
              <a:t>Society</a:t>
            </a:r>
            <a:r>
              <a:rPr sz="1200" dirty="0">
                <a:latin typeface="Arial MT"/>
                <a:cs typeface="Arial MT"/>
              </a:rPr>
              <a:t> for</a:t>
            </a:r>
            <a:r>
              <a:rPr sz="1200" spc="5" dirty="0">
                <a:latin typeface="Arial MT"/>
                <a:cs typeface="Arial MT"/>
              </a:rPr>
              <a:t> </a:t>
            </a:r>
            <a:r>
              <a:rPr sz="1200" spc="-5" dirty="0">
                <a:latin typeface="Arial MT"/>
                <a:cs typeface="Arial MT"/>
              </a:rPr>
              <a:t>Maternal-Fetal</a:t>
            </a:r>
            <a:r>
              <a:rPr sz="1200" dirty="0">
                <a:latin typeface="Arial MT"/>
                <a:cs typeface="Arial MT"/>
              </a:rPr>
              <a:t> </a:t>
            </a:r>
            <a:r>
              <a:rPr sz="1200" spc="-10" dirty="0">
                <a:latin typeface="Arial MT"/>
                <a:cs typeface="Arial MT"/>
              </a:rPr>
              <a:t>Medicine,</a:t>
            </a:r>
            <a:r>
              <a:rPr sz="1200" spc="-5" dirty="0">
                <a:latin typeface="Arial MT"/>
                <a:cs typeface="Arial MT"/>
              </a:rPr>
              <a:t> </a:t>
            </a:r>
            <a:r>
              <a:rPr sz="1200" spc="-10" dirty="0">
                <a:latin typeface="Arial MT"/>
                <a:cs typeface="Arial MT"/>
              </a:rPr>
              <a:t>Monteagudo</a:t>
            </a:r>
            <a:r>
              <a:rPr sz="1200" spc="-5" dirty="0">
                <a:latin typeface="Arial MT"/>
                <a:cs typeface="Arial MT"/>
              </a:rPr>
              <a:t> </a:t>
            </a:r>
            <a:r>
              <a:rPr sz="1200" dirty="0">
                <a:latin typeface="Arial MT"/>
                <a:cs typeface="Arial MT"/>
              </a:rPr>
              <a:t>A. </a:t>
            </a:r>
            <a:r>
              <a:rPr sz="1200" spc="5" dirty="0">
                <a:latin typeface="Arial MT"/>
                <a:cs typeface="Arial MT"/>
              </a:rPr>
              <a:t> </a:t>
            </a:r>
            <a:r>
              <a:rPr sz="1200" spc="-10" dirty="0">
                <a:latin typeface="Arial MT"/>
                <a:cs typeface="Arial MT"/>
              </a:rPr>
              <a:t>Exencephaly-anencephaly </a:t>
            </a:r>
            <a:r>
              <a:rPr sz="1200" spc="-5" dirty="0">
                <a:latin typeface="Arial MT"/>
                <a:cs typeface="Arial MT"/>
              </a:rPr>
              <a:t>Sequence. </a:t>
            </a:r>
            <a:r>
              <a:rPr sz="1200" dirty="0">
                <a:latin typeface="Arial MT"/>
                <a:cs typeface="Arial MT"/>
              </a:rPr>
              <a:t>Am J Obstet </a:t>
            </a:r>
            <a:r>
              <a:rPr sz="1200" spc="-5" dirty="0">
                <a:latin typeface="Arial MT"/>
                <a:cs typeface="Arial MT"/>
              </a:rPr>
              <a:t>Gynecol. </a:t>
            </a:r>
            <a:r>
              <a:rPr sz="1200" dirty="0">
                <a:latin typeface="Arial MT"/>
                <a:cs typeface="Arial MT"/>
              </a:rPr>
              <a:t> </a:t>
            </a:r>
            <a:r>
              <a:rPr sz="1200" spc="-15" dirty="0">
                <a:latin typeface="Arial MT"/>
                <a:cs typeface="Arial MT"/>
              </a:rPr>
              <a:t>2</a:t>
            </a:r>
            <a:r>
              <a:rPr sz="1200" spc="-5" dirty="0">
                <a:latin typeface="Arial MT"/>
                <a:cs typeface="Arial MT"/>
              </a:rPr>
              <a:t>0</a:t>
            </a:r>
            <a:r>
              <a:rPr sz="1200" spc="-15" dirty="0">
                <a:latin typeface="Arial MT"/>
                <a:cs typeface="Arial MT"/>
              </a:rPr>
              <a:t>2</a:t>
            </a:r>
            <a:r>
              <a:rPr sz="1200" spc="-5" dirty="0">
                <a:latin typeface="Arial MT"/>
                <a:cs typeface="Arial MT"/>
              </a:rPr>
              <a:t>0</a:t>
            </a:r>
            <a:r>
              <a:rPr sz="1200" dirty="0">
                <a:latin typeface="Arial MT"/>
                <a:cs typeface="Arial MT"/>
              </a:rPr>
              <a:t>	</a:t>
            </a:r>
            <a:r>
              <a:rPr sz="1200" spc="-5" dirty="0">
                <a:latin typeface="Arial MT"/>
                <a:cs typeface="Arial MT"/>
              </a:rPr>
              <a:t>D</a:t>
            </a:r>
            <a:r>
              <a:rPr sz="1200" dirty="0">
                <a:latin typeface="Arial MT"/>
                <a:cs typeface="Arial MT"/>
              </a:rPr>
              <a:t>e</a:t>
            </a:r>
            <a:r>
              <a:rPr sz="1200" spc="-5" dirty="0">
                <a:latin typeface="Arial MT"/>
                <a:cs typeface="Arial MT"/>
              </a:rPr>
              <a:t>c</a:t>
            </a:r>
            <a:r>
              <a:rPr sz="1200" spc="-10" dirty="0">
                <a:latin typeface="Arial MT"/>
                <a:cs typeface="Arial MT"/>
              </a:rPr>
              <a:t>;</a:t>
            </a:r>
            <a:r>
              <a:rPr sz="1200" spc="-5" dirty="0">
                <a:latin typeface="Arial MT"/>
                <a:cs typeface="Arial MT"/>
              </a:rPr>
              <a:t>2</a:t>
            </a:r>
            <a:r>
              <a:rPr sz="1200" spc="-15" dirty="0">
                <a:latin typeface="Arial MT"/>
                <a:cs typeface="Arial MT"/>
              </a:rPr>
              <a:t>2</a:t>
            </a:r>
            <a:r>
              <a:rPr sz="1200" dirty="0">
                <a:latin typeface="Arial MT"/>
                <a:cs typeface="Arial MT"/>
              </a:rPr>
              <a:t>3</a:t>
            </a:r>
            <a:r>
              <a:rPr sz="1200" spc="-20" dirty="0">
                <a:latin typeface="Arial MT"/>
                <a:cs typeface="Arial MT"/>
              </a:rPr>
              <a:t>(</a:t>
            </a:r>
            <a:r>
              <a:rPr sz="1200" spc="-5" dirty="0">
                <a:latin typeface="Arial MT"/>
                <a:cs typeface="Arial MT"/>
              </a:rPr>
              <a:t>6)</a:t>
            </a:r>
            <a:r>
              <a:rPr sz="1200" dirty="0">
                <a:latin typeface="Arial MT"/>
                <a:cs typeface="Arial MT"/>
              </a:rPr>
              <a:t>:B</a:t>
            </a:r>
            <a:r>
              <a:rPr sz="1200" spc="-5" dirty="0">
                <a:latin typeface="Arial MT"/>
                <a:cs typeface="Arial MT"/>
              </a:rPr>
              <a:t>5-</a:t>
            </a:r>
            <a:r>
              <a:rPr sz="1200" spc="-10" dirty="0">
                <a:latin typeface="Arial MT"/>
                <a:cs typeface="Arial MT"/>
              </a:rPr>
              <a:t>B</a:t>
            </a:r>
            <a:r>
              <a:rPr sz="1200" spc="-5" dirty="0">
                <a:latin typeface="Arial MT"/>
                <a:cs typeface="Arial MT"/>
              </a:rPr>
              <a:t>8</a:t>
            </a:r>
            <a:endParaRPr sz="1200">
              <a:latin typeface="Arial MT"/>
              <a:cs typeface="Arial MT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7934325" y="4297426"/>
            <a:ext cx="4197350" cy="3917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57810" algn="l"/>
                <a:tab pos="468630" algn="l"/>
                <a:tab pos="1271270" algn="l"/>
                <a:tab pos="1684655" algn="l"/>
                <a:tab pos="2114550" algn="l"/>
                <a:tab pos="2528570" algn="l"/>
                <a:tab pos="3256279" algn="l"/>
                <a:tab pos="4057650" algn="l"/>
              </a:tabLst>
            </a:pPr>
            <a:r>
              <a:rPr sz="1200" spc="-5" dirty="0">
                <a:latin typeface="Arial MT"/>
                <a:cs typeface="Arial MT"/>
              </a:rPr>
              <a:t>2	-	G</a:t>
            </a:r>
            <a:r>
              <a:rPr sz="1200" spc="5" dirty="0">
                <a:latin typeface="Arial MT"/>
                <a:cs typeface="Arial MT"/>
              </a:rPr>
              <a:t>o</a:t>
            </a:r>
            <a:r>
              <a:rPr sz="1200" dirty="0">
                <a:latin typeface="Arial MT"/>
                <a:cs typeface="Arial MT"/>
              </a:rPr>
              <a:t>lds</a:t>
            </a:r>
            <a:r>
              <a:rPr sz="1200" spc="-10" dirty="0">
                <a:latin typeface="Arial MT"/>
                <a:cs typeface="Arial MT"/>
              </a:rPr>
              <a:t>t</a:t>
            </a:r>
            <a:r>
              <a:rPr sz="1200" spc="-5" dirty="0">
                <a:latin typeface="Arial MT"/>
                <a:cs typeface="Arial MT"/>
              </a:rPr>
              <a:t>e</a:t>
            </a:r>
            <a:r>
              <a:rPr sz="1200" spc="-20" dirty="0">
                <a:latin typeface="Arial MT"/>
                <a:cs typeface="Arial MT"/>
              </a:rPr>
              <a:t>i</a:t>
            </a:r>
            <a:r>
              <a:rPr sz="1200" spc="-5" dirty="0">
                <a:latin typeface="Arial MT"/>
                <a:cs typeface="Arial MT"/>
              </a:rPr>
              <a:t>n</a:t>
            </a:r>
            <a:r>
              <a:rPr sz="1200" dirty="0">
                <a:latin typeface="Arial MT"/>
                <a:cs typeface="Arial MT"/>
              </a:rPr>
              <a:t>	RB,	F</a:t>
            </a:r>
            <a:r>
              <a:rPr sz="1200" spc="-5" dirty="0">
                <a:latin typeface="Arial MT"/>
                <a:cs typeface="Arial MT"/>
              </a:rPr>
              <a:t>il</a:t>
            </a:r>
            <a:r>
              <a:rPr sz="1200" dirty="0">
                <a:latin typeface="Arial MT"/>
                <a:cs typeface="Arial MT"/>
              </a:rPr>
              <a:t>ly	</a:t>
            </a:r>
            <a:r>
              <a:rPr sz="1200" spc="-10" dirty="0">
                <a:latin typeface="Arial MT"/>
                <a:cs typeface="Arial MT"/>
              </a:rPr>
              <a:t>R</a:t>
            </a:r>
            <a:r>
              <a:rPr sz="1200" spc="-5" dirty="0">
                <a:latin typeface="Arial MT"/>
                <a:cs typeface="Arial MT"/>
              </a:rPr>
              <a:t>A</a:t>
            </a:r>
            <a:r>
              <a:rPr sz="1200" dirty="0">
                <a:latin typeface="Arial MT"/>
                <a:cs typeface="Arial MT"/>
              </a:rPr>
              <a:t>.	P</a:t>
            </a:r>
            <a:r>
              <a:rPr sz="1200" spc="-5" dirty="0">
                <a:latin typeface="Arial MT"/>
                <a:cs typeface="Arial MT"/>
              </a:rPr>
              <a:t>rena</a:t>
            </a:r>
            <a:r>
              <a:rPr sz="1200" spc="-10" dirty="0">
                <a:latin typeface="Arial MT"/>
                <a:cs typeface="Arial MT"/>
              </a:rPr>
              <a:t>t</a:t>
            </a:r>
            <a:r>
              <a:rPr sz="1200" spc="-15" dirty="0">
                <a:latin typeface="Arial MT"/>
                <a:cs typeface="Arial MT"/>
              </a:rPr>
              <a:t>a</a:t>
            </a:r>
            <a:r>
              <a:rPr sz="1200" spc="-5" dirty="0">
                <a:latin typeface="Arial MT"/>
                <a:cs typeface="Arial MT"/>
              </a:rPr>
              <a:t>l</a:t>
            </a:r>
            <a:r>
              <a:rPr sz="1200" dirty="0">
                <a:latin typeface="Arial MT"/>
                <a:cs typeface="Arial MT"/>
              </a:rPr>
              <a:t>	</a:t>
            </a:r>
            <a:r>
              <a:rPr sz="1200" spc="-5" dirty="0">
                <a:latin typeface="Arial MT"/>
                <a:cs typeface="Arial MT"/>
              </a:rPr>
              <a:t>dia</a:t>
            </a:r>
            <a:r>
              <a:rPr sz="1200" spc="-25" dirty="0">
                <a:latin typeface="Arial MT"/>
                <a:cs typeface="Arial MT"/>
              </a:rPr>
              <a:t>g</a:t>
            </a:r>
            <a:r>
              <a:rPr sz="1200" spc="-15" dirty="0">
                <a:latin typeface="Arial MT"/>
                <a:cs typeface="Arial MT"/>
              </a:rPr>
              <a:t>n</a:t>
            </a:r>
            <a:r>
              <a:rPr sz="1200" spc="-5" dirty="0">
                <a:latin typeface="Arial MT"/>
                <a:cs typeface="Arial MT"/>
              </a:rPr>
              <a:t>osis</a:t>
            </a:r>
            <a:r>
              <a:rPr sz="1200" dirty="0">
                <a:latin typeface="Arial MT"/>
                <a:cs typeface="Arial MT"/>
              </a:rPr>
              <a:t>	</a:t>
            </a:r>
            <a:r>
              <a:rPr sz="1200" spc="-10" dirty="0">
                <a:latin typeface="Arial MT"/>
                <a:cs typeface="Arial MT"/>
              </a:rPr>
              <a:t>of</a:t>
            </a:r>
            <a:endParaRPr sz="1200">
              <a:latin typeface="Arial MT"/>
              <a:cs typeface="Arial MT"/>
            </a:endParaRPr>
          </a:p>
          <a:p>
            <a:pPr marL="12700">
              <a:lnSpc>
                <a:spcPct val="100000"/>
              </a:lnSpc>
            </a:pPr>
            <a:r>
              <a:rPr sz="1200" spc="-5" dirty="0">
                <a:latin typeface="Arial MT"/>
                <a:cs typeface="Arial MT"/>
              </a:rPr>
              <a:t>anencephaly:</a:t>
            </a:r>
            <a:r>
              <a:rPr sz="1200" spc="540" dirty="0">
                <a:latin typeface="Arial MT"/>
                <a:cs typeface="Arial MT"/>
              </a:rPr>
              <a:t> </a:t>
            </a:r>
            <a:r>
              <a:rPr sz="1200" spc="-5" dirty="0">
                <a:latin typeface="Arial MT"/>
                <a:cs typeface="Arial MT"/>
              </a:rPr>
              <a:t>spectrum</a:t>
            </a:r>
            <a:r>
              <a:rPr sz="1200" spc="535" dirty="0">
                <a:latin typeface="Arial MT"/>
                <a:cs typeface="Arial MT"/>
              </a:rPr>
              <a:t> </a:t>
            </a:r>
            <a:r>
              <a:rPr sz="1200" dirty="0">
                <a:latin typeface="Arial MT"/>
                <a:cs typeface="Arial MT"/>
              </a:rPr>
              <a:t>of</a:t>
            </a:r>
            <a:r>
              <a:rPr sz="1200" spc="560" dirty="0">
                <a:latin typeface="Arial MT"/>
                <a:cs typeface="Arial MT"/>
              </a:rPr>
              <a:t> </a:t>
            </a:r>
            <a:r>
              <a:rPr sz="1200" spc="-5" dirty="0">
                <a:latin typeface="Arial MT"/>
                <a:cs typeface="Arial MT"/>
              </a:rPr>
              <a:t>sonographic</a:t>
            </a:r>
            <a:r>
              <a:rPr sz="1200" spc="525" dirty="0">
                <a:latin typeface="Arial MT"/>
                <a:cs typeface="Arial MT"/>
              </a:rPr>
              <a:t> </a:t>
            </a:r>
            <a:r>
              <a:rPr sz="1200" spc="-5" dirty="0">
                <a:latin typeface="Arial MT"/>
                <a:cs typeface="Arial MT"/>
              </a:rPr>
              <a:t>appearances</a:t>
            </a:r>
            <a:r>
              <a:rPr sz="1200" spc="520" dirty="0">
                <a:latin typeface="Arial MT"/>
                <a:cs typeface="Arial MT"/>
              </a:rPr>
              <a:t> </a:t>
            </a:r>
            <a:r>
              <a:rPr sz="1200" spc="-10" dirty="0">
                <a:latin typeface="Arial MT"/>
                <a:cs typeface="Arial MT"/>
              </a:rPr>
              <a:t>and</a:t>
            </a:r>
            <a:endParaRPr sz="1200">
              <a:latin typeface="Arial MT"/>
              <a:cs typeface="Arial MT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7934325" y="4663567"/>
            <a:ext cx="420052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5" dirty="0">
                <a:latin typeface="Arial MT"/>
                <a:cs typeface="Arial MT"/>
              </a:rPr>
              <a:t>distinction</a:t>
            </a:r>
            <a:r>
              <a:rPr sz="1200" spc="430" dirty="0">
                <a:latin typeface="Arial MT"/>
                <a:cs typeface="Arial MT"/>
              </a:rPr>
              <a:t> </a:t>
            </a:r>
            <a:r>
              <a:rPr sz="1200" spc="-5" dirty="0">
                <a:latin typeface="Arial MT"/>
                <a:cs typeface="Arial MT"/>
              </a:rPr>
              <a:t>from</a:t>
            </a:r>
            <a:r>
              <a:rPr sz="1200" spc="434" dirty="0">
                <a:latin typeface="Arial MT"/>
                <a:cs typeface="Arial MT"/>
              </a:rPr>
              <a:t> </a:t>
            </a:r>
            <a:r>
              <a:rPr sz="1200" spc="-5" dirty="0">
                <a:latin typeface="Arial MT"/>
                <a:cs typeface="Arial MT"/>
              </a:rPr>
              <a:t>the</a:t>
            </a:r>
            <a:r>
              <a:rPr sz="1200" spc="425" dirty="0">
                <a:latin typeface="Arial MT"/>
                <a:cs typeface="Arial MT"/>
              </a:rPr>
              <a:t> </a:t>
            </a:r>
            <a:r>
              <a:rPr sz="1200" spc="-5" dirty="0">
                <a:latin typeface="Arial MT"/>
                <a:cs typeface="Arial MT"/>
              </a:rPr>
              <a:t>amniotic</a:t>
            </a:r>
            <a:r>
              <a:rPr sz="1200" spc="420" dirty="0">
                <a:latin typeface="Arial MT"/>
                <a:cs typeface="Arial MT"/>
              </a:rPr>
              <a:t> </a:t>
            </a:r>
            <a:r>
              <a:rPr sz="1200" spc="-10" dirty="0">
                <a:latin typeface="Arial MT"/>
                <a:cs typeface="Arial MT"/>
              </a:rPr>
              <a:t>band</a:t>
            </a:r>
            <a:r>
              <a:rPr sz="1200" spc="440" dirty="0">
                <a:latin typeface="Arial MT"/>
                <a:cs typeface="Arial MT"/>
              </a:rPr>
              <a:t> </a:t>
            </a:r>
            <a:r>
              <a:rPr sz="1200" spc="-5" dirty="0">
                <a:latin typeface="Arial MT"/>
                <a:cs typeface="Arial MT"/>
              </a:rPr>
              <a:t>syndrome.</a:t>
            </a:r>
            <a:r>
              <a:rPr sz="1200" spc="425" dirty="0">
                <a:latin typeface="Arial MT"/>
                <a:cs typeface="Arial MT"/>
              </a:rPr>
              <a:t> </a:t>
            </a:r>
            <a:r>
              <a:rPr sz="1200" spc="-5" dirty="0">
                <a:latin typeface="Arial MT"/>
                <a:cs typeface="Arial MT"/>
              </a:rPr>
              <a:t>AJR</a:t>
            </a:r>
            <a:r>
              <a:rPr sz="1200" spc="420" dirty="0">
                <a:latin typeface="Arial MT"/>
                <a:cs typeface="Arial MT"/>
              </a:rPr>
              <a:t> </a:t>
            </a:r>
            <a:r>
              <a:rPr sz="1200" dirty="0">
                <a:latin typeface="Arial MT"/>
                <a:cs typeface="Arial MT"/>
              </a:rPr>
              <a:t>Am</a:t>
            </a:r>
            <a:r>
              <a:rPr sz="1200" spc="434" dirty="0">
                <a:latin typeface="Arial MT"/>
                <a:cs typeface="Arial MT"/>
              </a:rPr>
              <a:t> </a:t>
            </a:r>
            <a:r>
              <a:rPr sz="1200" dirty="0">
                <a:latin typeface="Arial MT"/>
                <a:cs typeface="Arial MT"/>
              </a:rPr>
              <a:t>J</a:t>
            </a:r>
            <a:endParaRPr sz="1200">
              <a:latin typeface="Arial MT"/>
              <a:cs typeface="Arial MT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7934325" y="4846446"/>
            <a:ext cx="419735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705610" algn="l"/>
                <a:tab pos="2919095" algn="l"/>
              </a:tabLst>
            </a:pPr>
            <a:r>
              <a:rPr sz="1200" spc="-5" dirty="0">
                <a:latin typeface="Arial MT"/>
                <a:cs typeface="Arial MT"/>
              </a:rPr>
              <a:t>Roentgenol.	</a:t>
            </a:r>
            <a:r>
              <a:rPr sz="1200" spc="-10" dirty="0">
                <a:latin typeface="Arial MT"/>
                <a:cs typeface="Arial MT"/>
              </a:rPr>
              <a:t>1988	Sep;151(3):547-50</a:t>
            </a:r>
            <a:endParaRPr sz="1200">
              <a:latin typeface="Arial MT"/>
              <a:cs typeface="Arial MT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7934325" y="5029327"/>
            <a:ext cx="419798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1200" spc="-5" dirty="0">
                <a:latin typeface="Arial MT"/>
                <a:cs typeface="Arial MT"/>
              </a:rPr>
              <a:t>3</a:t>
            </a:r>
            <a:r>
              <a:rPr sz="1200" spc="10" dirty="0">
                <a:latin typeface="Arial MT"/>
                <a:cs typeface="Arial MT"/>
              </a:rPr>
              <a:t> </a:t>
            </a:r>
            <a:r>
              <a:rPr sz="1200" dirty="0">
                <a:latin typeface="Arial MT"/>
                <a:cs typeface="Arial MT"/>
              </a:rPr>
              <a:t>-</a:t>
            </a:r>
            <a:r>
              <a:rPr sz="1200" spc="10" dirty="0">
                <a:latin typeface="Arial MT"/>
                <a:cs typeface="Arial MT"/>
              </a:rPr>
              <a:t> </a:t>
            </a:r>
            <a:r>
              <a:rPr sz="1200" spc="-5" dirty="0">
                <a:latin typeface="Arial MT"/>
                <a:cs typeface="Arial MT"/>
              </a:rPr>
              <a:t>Pelizzari</a:t>
            </a:r>
            <a:r>
              <a:rPr sz="1200" spc="5" dirty="0">
                <a:latin typeface="Arial MT"/>
                <a:cs typeface="Arial MT"/>
              </a:rPr>
              <a:t> </a:t>
            </a:r>
            <a:r>
              <a:rPr sz="1200" dirty="0">
                <a:latin typeface="Arial MT"/>
                <a:cs typeface="Arial MT"/>
              </a:rPr>
              <a:t>E,</a:t>
            </a:r>
            <a:r>
              <a:rPr sz="1200" spc="15" dirty="0">
                <a:latin typeface="Arial MT"/>
                <a:cs typeface="Arial MT"/>
              </a:rPr>
              <a:t> </a:t>
            </a:r>
            <a:r>
              <a:rPr sz="1200" spc="-20" dirty="0">
                <a:latin typeface="Arial MT"/>
                <a:cs typeface="Arial MT"/>
              </a:rPr>
              <a:t>Valdez</a:t>
            </a:r>
            <a:r>
              <a:rPr sz="1200" spc="5" dirty="0">
                <a:latin typeface="Arial MT"/>
                <a:cs typeface="Arial MT"/>
              </a:rPr>
              <a:t> </a:t>
            </a:r>
            <a:r>
              <a:rPr sz="1200" spc="-5" dirty="0">
                <a:latin typeface="Arial MT"/>
                <a:cs typeface="Arial MT"/>
              </a:rPr>
              <a:t>CM,</a:t>
            </a:r>
            <a:r>
              <a:rPr sz="1200" spc="15" dirty="0">
                <a:latin typeface="Arial MT"/>
                <a:cs typeface="Arial MT"/>
              </a:rPr>
              <a:t> </a:t>
            </a:r>
            <a:r>
              <a:rPr sz="1200" dirty="0">
                <a:latin typeface="Arial MT"/>
                <a:cs typeface="Arial MT"/>
              </a:rPr>
              <a:t>Picetti</a:t>
            </a:r>
            <a:r>
              <a:rPr sz="1200" spc="10" dirty="0">
                <a:latin typeface="Arial MT"/>
                <a:cs typeface="Arial MT"/>
              </a:rPr>
              <a:t> </a:t>
            </a:r>
            <a:r>
              <a:rPr sz="1200" spc="-5" dirty="0">
                <a:latin typeface="Arial MT"/>
                <a:cs typeface="Arial MT"/>
              </a:rPr>
              <a:t>Jdos</a:t>
            </a:r>
            <a:r>
              <a:rPr sz="1200" spc="15" dirty="0">
                <a:latin typeface="Arial MT"/>
                <a:cs typeface="Arial MT"/>
              </a:rPr>
              <a:t> </a:t>
            </a:r>
            <a:r>
              <a:rPr sz="1200" dirty="0">
                <a:latin typeface="Arial MT"/>
                <a:cs typeface="Arial MT"/>
              </a:rPr>
              <a:t>S,</a:t>
            </a:r>
            <a:r>
              <a:rPr sz="1200" spc="15" dirty="0">
                <a:latin typeface="Arial MT"/>
                <a:cs typeface="Arial MT"/>
              </a:rPr>
              <a:t> </a:t>
            </a:r>
            <a:r>
              <a:rPr sz="1200" spc="-5" dirty="0">
                <a:latin typeface="Arial MT"/>
                <a:cs typeface="Arial MT"/>
              </a:rPr>
              <a:t>Cunha</a:t>
            </a:r>
            <a:r>
              <a:rPr sz="1200" spc="10" dirty="0">
                <a:latin typeface="Arial MT"/>
                <a:cs typeface="Arial MT"/>
              </a:rPr>
              <a:t> </a:t>
            </a:r>
            <a:r>
              <a:rPr sz="1200" dirty="0">
                <a:latin typeface="Arial MT"/>
                <a:cs typeface="Arial MT"/>
              </a:rPr>
              <a:t>AC,</a:t>
            </a:r>
            <a:r>
              <a:rPr sz="1200" spc="15" dirty="0">
                <a:latin typeface="Arial MT"/>
                <a:cs typeface="Arial MT"/>
              </a:rPr>
              <a:t> </a:t>
            </a:r>
            <a:r>
              <a:rPr sz="1200" spc="-5" dirty="0">
                <a:latin typeface="Arial MT"/>
                <a:cs typeface="Arial MT"/>
              </a:rPr>
              <a:t>Dietrich </a:t>
            </a:r>
            <a:r>
              <a:rPr sz="1200" spc="-320" dirty="0">
                <a:latin typeface="Arial MT"/>
                <a:cs typeface="Arial MT"/>
              </a:rPr>
              <a:t> </a:t>
            </a:r>
            <a:r>
              <a:rPr sz="1200" spc="-5" dirty="0">
                <a:latin typeface="Arial MT"/>
                <a:cs typeface="Arial MT"/>
              </a:rPr>
              <a:t>C,</a:t>
            </a:r>
            <a:r>
              <a:rPr sz="1200" spc="215" dirty="0">
                <a:latin typeface="Arial MT"/>
                <a:cs typeface="Arial MT"/>
              </a:rPr>
              <a:t> </a:t>
            </a:r>
            <a:r>
              <a:rPr sz="1200" dirty="0">
                <a:latin typeface="Arial MT"/>
                <a:cs typeface="Arial MT"/>
              </a:rPr>
              <a:t>Fell</a:t>
            </a:r>
            <a:r>
              <a:rPr sz="1200" spc="210" dirty="0">
                <a:latin typeface="Arial MT"/>
                <a:cs typeface="Arial MT"/>
              </a:rPr>
              <a:t> </a:t>
            </a:r>
            <a:r>
              <a:rPr sz="1200" dirty="0">
                <a:latin typeface="Arial MT"/>
                <a:cs typeface="Arial MT"/>
              </a:rPr>
              <a:t>PR,</a:t>
            </a:r>
            <a:r>
              <a:rPr sz="1200" spc="220" dirty="0">
                <a:latin typeface="Arial MT"/>
                <a:cs typeface="Arial MT"/>
              </a:rPr>
              <a:t> </a:t>
            </a:r>
            <a:r>
              <a:rPr sz="1200" spc="-30" dirty="0">
                <a:latin typeface="Arial MT"/>
                <a:cs typeface="Arial MT"/>
              </a:rPr>
              <a:t>Targa</a:t>
            </a:r>
            <a:r>
              <a:rPr sz="1200" spc="210" dirty="0">
                <a:latin typeface="Arial MT"/>
                <a:cs typeface="Arial MT"/>
              </a:rPr>
              <a:t> </a:t>
            </a:r>
            <a:r>
              <a:rPr sz="1200" spc="-70" dirty="0">
                <a:latin typeface="Arial MT"/>
                <a:cs typeface="Arial MT"/>
              </a:rPr>
              <a:t>LV,</a:t>
            </a:r>
            <a:r>
              <a:rPr sz="1200" spc="-50" dirty="0">
                <a:latin typeface="Arial MT"/>
                <a:cs typeface="Arial MT"/>
              </a:rPr>
              <a:t> </a:t>
            </a:r>
            <a:r>
              <a:rPr sz="1200" spc="-5" dirty="0">
                <a:latin typeface="Arial MT"/>
                <a:cs typeface="Arial MT"/>
              </a:rPr>
              <a:t>Zen</a:t>
            </a:r>
            <a:r>
              <a:rPr sz="1200" spc="225" dirty="0">
                <a:latin typeface="Arial MT"/>
                <a:cs typeface="Arial MT"/>
              </a:rPr>
              <a:t> </a:t>
            </a:r>
            <a:r>
              <a:rPr sz="1200" dirty="0">
                <a:latin typeface="Arial MT"/>
                <a:cs typeface="Arial MT"/>
              </a:rPr>
              <a:t>PR,</a:t>
            </a:r>
            <a:r>
              <a:rPr sz="1200" spc="220" dirty="0">
                <a:latin typeface="Arial MT"/>
                <a:cs typeface="Arial MT"/>
              </a:rPr>
              <a:t> </a:t>
            </a:r>
            <a:r>
              <a:rPr sz="1200" spc="-5" dirty="0">
                <a:latin typeface="Arial MT"/>
                <a:cs typeface="Arial MT"/>
              </a:rPr>
              <a:t>Rosa</a:t>
            </a:r>
            <a:r>
              <a:rPr sz="1200" spc="220" dirty="0">
                <a:latin typeface="Arial MT"/>
                <a:cs typeface="Arial MT"/>
              </a:rPr>
              <a:t> </a:t>
            </a:r>
            <a:r>
              <a:rPr sz="1200" spc="-50" dirty="0">
                <a:latin typeface="Arial MT"/>
                <a:cs typeface="Arial MT"/>
              </a:rPr>
              <a:t>RF.</a:t>
            </a:r>
            <a:r>
              <a:rPr sz="1200" spc="220" dirty="0">
                <a:latin typeface="Arial MT"/>
                <a:cs typeface="Arial MT"/>
              </a:rPr>
              <a:t> </a:t>
            </a:r>
            <a:r>
              <a:rPr sz="1200" spc="-5" dirty="0">
                <a:latin typeface="Arial MT"/>
                <a:cs typeface="Arial MT"/>
              </a:rPr>
              <a:t>Characteristics</a:t>
            </a:r>
            <a:r>
              <a:rPr sz="1200" spc="220" dirty="0">
                <a:latin typeface="Arial MT"/>
                <a:cs typeface="Arial MT"/>
              </a:rPr>
              <a:t> </a:t>
            </a:r>
            <a:r>
              <a:rPr sz="1200" spc="-10" dirty="0">
                <a:latin typeface="Arial MT"/>
                <a:cs typeface="Arial MT"/>
              </a:rPr>
              <a:t>of</a:t>
            </a:r>
            <a:endParaRPr sz="1200">
              <a:latin typeface="Arial MT"/>
              <a:cs typeface="Arial MT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7934325" y="5395086"/>
            <a:ext cx="419862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664845" algn="l"/>
                <a:tab pos="1483360" algn="l"/>
                <a:tab pos="1898014" algn="l"/>
                <a:tab pos="2185670" algn="l"/>
                <a:tab pos="3037840" algn="l"/>
                <a:tab pos="4100195" algn="l"/>
              </a:tabLst>
            </a:pPr>
            <a:r>
              <a:rPr sz="1200" dirty="0">
                <a:latin typeface="Arial MT"/>
                <a:cs typeface="Arial MT"/>
              </a:rPr>
              <a:t>f</a:t>
            </a:r>
            <a:r>
              <a:rPr sz="1200" spc="5" dirty="0">
                <a:latin typeface="Arial MT"/>
                <a:cs typeface="Arial MT"/>
              </a:rPr>
              <a:t>e</a:t>
            </a:r>
            <a:r>
              <a:rPr sz="1200" dirty="0">
                <a:latin typeface="Arial MT"/>
                <a:cs typeface="Arial MT"/>
              </a:rPr>
              <a:t>t</a:t>
            </a:r>
            <a:r>
              <a:rPr sz="1200" spc="5" dirty="0">
                <a:latin typeface="Arial MT"/>
                <a:cs typeface="Arial MT"/>
              </a:rPr>
              <a:t>u</a:t>
            </a:r>
            <a:r>
              <a:rPr sz="1200" spc="-15" dirty="0">
                <a:latin typeface="Arial MT"/>
                <a:cs typeface="Arial MT"/>
              </a:rPr>
              <a:t>s</a:t>
            </a:r>
            <a:r>
              <a:rPr sz="1200" spc="-5" dirty="0">
                <a:latin typeface="Arial MT"/>
                <a:cs typeface="Arial MT"/>
              </a:rPr>
              <a:t>e</a:t>
            </a:r>
            <a:r>
              <a:rPr sz="1200" dirty="0">
                <a:latin typeface="Arial MT"/>
                <a:cs typeface="Arial MT"/>
              </a:rPr>
              <a:t>s	</a:t>
            </a:r>
            <a:r>
              <a:rPr sz="1200" spc="-5" dirty="0">
                <a:latin typeface="Arial MT"/>
                <a:cs typeface="Arial MT"/>
              </a:rPr>
              <a:t>e</a:t>
            </a:r>
            <a:r>
              <a:rPr sz="1200" spc="-15" dirty="0">
                <a:latin typeface="Arial MT"/>
                <a:cs typeface="Arial MT"/>
              </a:rPr>
              <a:t>v</a:t>
            </a:r>
            <a:r>
              <a:rPr sz="1200" spc="-5" dirty="0">
                <a:latin typeface="Arial MT"/>
                <a:cs typeface="Arial MT"/>
              </a:rPr>
              <a:t>a</a:t>
            </a:r>
            <a:r>
              <a:rPr sz="1200" spc="-20" dirty="0">
                <a:latin typeface="Arial MT"/>
                <a:cs typeface="Arial MT"/>
              </a:rPr>
              <a:t>l</a:t>
            </a:r>
            <a:r>
              <a:rPr sz="1200" spc="-15" dirty="0">
                <a:latin typeface="Arial MT"/>
                <a:cs typeface="Arial MT"/>
              </a:rPr>
              <a:t>u</a:t>
            </a:r>
            <a:r>
              <a:rPr sz="1200" spc="-5" dirty="0">
                <a:latin typeface="Arial MT"/>
                <a:cs typeface="Arial MT"/>
              </a:rPr>
              <a:t>a</a:t>
            </a:r>
            <a:r>
              <a:rPr sz="1200" dirty="0">
                <a:latin typeface="Arial MT"/>
                <a:cs typeface="Arial MT"/>
              </a:rPr>
              <a:t>t</a:t>
            </a:r>
            <a:r>
              <a:rPr sz="1200" spc="-5" dirty="0">
                <a:latin typeface="Arial MT"/>
                <a:cs typeface="Arial MT"/>
              </a:rPr>
              <a:t>ed</a:t>
            </a:r>
            <a:r>
              <a:rPr sz="1200" dirty="0">
                <a:latin typeface="Arial MT"/>
                <a:cs typeface="Arial MT"/>
              </a:rPr>
              <a:t>	</a:t>
            </a:r>
            <a:r>
              <a:rPr sz="1200" spc="-15" dirty="0">
                <a:latin typeface="Arial MT"/>
                <a:cs typeface="Arial MT"/>
              </a:rPr>
              <a:t>du</a:t>
            </a:r>
            <a:r>
              <a:rPr sz="1200" spc="-5" dirty="0">
                <a:latin typeface="Arial MT"/>
                <a:cs typeface="Arial MT"/>
              </a:rPr>
              <a:t>e</a:t>
            </a:r>
            <a:r>
              <a:rPr sz="1200" dirty="0">
                <a:latin typeface="Arial MT"/>
                <a:cs typeface="Arial MT"/>
              </a:rPr>
              <a:t>	</a:t>
            </a:r>
            <a:r>
              <a:rPr sz="1200" spc="-10" dirty="0">
                <a:latin typeface="Arial MT"/>
                <a:cs typeface="Arial MT"/>
              </a:rPr>
              <a:t>t</a:t>
            </a:r>
            <a:r>
              <a:rPr sz="1200" dirty="0">
                <a:latin typeface="Arial MT"/>
                <a:cs typeface="Arial MT"/>
              </a:rPr>
              <a:t>o	</a:t>
            </a:r>
            <a:r>
              <a:rPr sz="1200" spc="-15" dirty="0">
                <a:latin typeface="Arial MT"/>
                <a:cs typeface="Arial MT"/>
              </a:rPr>
              <a:t>s</a:t>
            </a:r>
            <a:r>
              <a:rPr sz="1200" spc="-5" dirty="0">
                <a:latin typeface="Arial MT"/>
                <a:cs typeface="Arial MT"/>
              </a:rPr>
              <a:t>us</a:t>
            </a:r>
            <a:r>
              <a:rPr sz="1200" spc="-15" dirty="0">
                <a:latin typeface="Arial MT"/>
                <a:cs typeface="Arial MT"/>
              </a:rPr>
              <a:t>p</a:t>
            </a:r>
            <a:r>
              <a:rPr sz="1200" spc="-5" dirty="0">
                <a:latin typeface="Arial MT"/>
                <a:cs typeface="Arial MT"/>
              </a:rPr>
              <a:t>e</a:t>
            </a:r>
            <a:r>
              <a:rPr sz="1200" dirty="0">
                <a:latin typeface="Arial MT"/>
                <a:cs typeface="Arial MT"/>
              </a:rPr>
              <a:t>c</a:t>
            </a:r>
            <a:r>
              <a:rPr sz="1200" spc="-10" dirty="0">
                <a:latin typeface="Arial MT"/>
                <a:cs typeface="Arial MT"/>
              </a:rPr>
              <a:t>t</a:t>
            </a:r>
            <a:r>
              <a:rPr sz="1200" spc="-15" dirty="0">
                <a:latin typeface="Arial MT"/>
                <a:cs typeface="Arial MT"/>
              </a:rPr>
              <a:t>e</a:t>
            </a:r>
            <a:r>
              <a:rPr sz="1200" spc="-5" dirty="0">
                <a:latin typeface="Arial MT"/>
                <a:cs typeface="Arial MT"/>
              </a:rPr>
              <a:t>d</a:t>
            </a:r>
            <a:r>
              <a:rPr sz="1200" dirty="0">
                <a:latin typeface="Arial MT"/>
                <a:cs typeface="Arial MT"/>
              </a:rPr>
              <a:t>	</a:t>
            </a:r>
            <a:r>
              <a:rPr sz="1200" spc="-15" dirty="0">
                <a:latin typeface="Arial MT"/>
                <a:cs typeface="Arial MT"/>
              </a:rPr>
              <a:t>an</a:t>
            </a:r>
            <a:r>
              <a:rPr sz="1200" spc="-5" dirty="0">
                <a:latin typeface="Arial MT"/>
                <a:cs typeface="Arial MT"/>
              </a:rPr>
              <a:t>en</a:t>
            </a:r>
            <a:r>
              <a:rPr sz="1200" spc="-15" dirty="0">
                <a:latin typeface="Arial MT"/>
                <a:cs typeface="Arial MT"/>
              </a:rPr>
              <a:t>ceph</a:t>
            </a:r>
            <a:r>
              <a:rPr sz="1200" spc="-5" dirty="0">
                <a:latin typeface="Arial MT"/>
                <a:cs typeface="Arial MT"/>
              </a:rPr>
              <a:t>al</a:t>
            </a:r>
            <a:r>
              <a:rPr sz="1200" spc="-20" dirty="0">
                <a:latin typeface="Arial MT"/>
                <a:cs typeface="Arial MT"/>
              </a:rPr>
              <a:t>y</a:t>
            </a:r>
            <a:r>
              <a:rPr sz="1200" dirty="0">
                <a:latin typeface="Arial MT"/>
                <a:cs typeface="Arial MT"/>
              </a:rPr>
              <a:t>:	</a:t>
            </a:r>
            <a:r>
              <a:rPr sz="1200" spc="-5" dirty="0">
                <a:latin typeface="Arial MT"/>
                <a:cs typeface="Arial MT"/>
              </a:rPr>
              <a:t>a</a:t>
            </a:r>
            <a:endParaRPr sz="1200">
              <a:latin typeface="Arial MT"/>
              <a:cs typeface="Arial MT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7934325" y="5577941"/>
            <a:ext cx="4199890" cy="3917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10" dirty="0">
                <a:latin typeface="Arial MT"/>
                <a:cs typeface="Arial MT"/>
              </a:rPr>
              <a:t>population-based</a:t>
            </a:r>
            <a:r>
              <a:rPr sz="1200" spc="165" dirty="0">
                <a:latin typeface="Arial MT"/>
                <a:cs typeface="Arial MT"/>
              </a:rPr>
              <a:t> </a:t>
            </a:r>
            <a:r>
              <a:rPr sz="1200" spc="-10" dirty="0">
                <a:latin typeface="Arial MT"/>
                <a:cs typeface="Arial MT"/>
              </a:rPr>
              <a:t>cohort</a:t>
            </a:r>
            <a:r>
              <a:rPr sz="1200" spc="160" dirty="0">
                <a:latin typeface="Arial MT"/>
                <a:cs typeface="Arial MT"/>
              </a:rPr>
              <a:t> </a:t>
            </a:r>
            <a:r>
              <a:rPr sz="1200" dirty="0">
                <a:latin typeface="Arial MT"/>
                <a:cs typeface="Arial MT"/>
              </a:rPr>
              <a:t>study</a:t>
            </a:r>
            <a:r>
              <a:rPr sz="1200" spc="150" dirty="0">
                <a:latin typeface="Arial MT"/>
                <a:cs typeface="Arial MT"/>
              </a:rPr>
              <a:t> </a:t>
            </a:r>
            <a:r>
              <a:rPr sz="1200" spc="-5" dirty="0">
                <a:latin typeface="Arial MT"/>
                <a:cs typeface="Arial MT"/>
              </a:rPr>
              <a:t>in</a:t>
            </a:r>
            <a:r>
              <a:rPr sz="1200" spc="170" dirty="0">
                <a:latin typeface="Arial MT"/>
                <a:cs typeface="Arial MT"/>
              </a:rPr>
              <a:t> </a:t>
            </a:r>
            <a:r>
              <a:rPr sz="1200" spc="-10" dirty="0">
                <a:latin typeface="Arial MT"/>
                <a:cs typeface="Arial MT"/>
              </a:rPr>
              <a:t>southern</a:t>
            </a:r>
            <a:r>
              <a:rPr sz="1200" spc="170" dirty="0">
                <a:latin typeface="Arial MT"/>
                <a:cs typeface="Arial MT"/>
              </a:rPr>
              <a:t> </a:t>
            </a:r>
            <a:r>
              <a:rPr sz="1200" spc="-5" dirty="0">
                <a:latin typeface="Arial MT"/>
                <a:cs typeface="Arial MT"/>
              </a:rPr>
              <a:t>Brazil.</a:t>
            </a:r>
            <a:r>
              <a:rPr sz="1200" spc="165" dirty="0">
                <a:latin typeface="Arial MT"/>
                <a:cs typeface="Arial MT"/>
              </a:rPr>
              <a:t> </a:t>
            </a:r>
            <a:r>
              <a:rPr sz="1200" spc="-5" dirty="0">
                <a:latin typeface="Arial MT"/>
                <a:cs typeface="Arial MT"/>
              </a:rPr>
              <a:t>Sao</a:t>
            </a:r>
            <a:r>
              <a:rPr sz="1200" spc="170" dirty="0">
                <a:latin typeface="Arial MT"/>
                <a:cs typeface="Arial MT"/>
              </a:rPr>
              <a:t> </a:t>
            </a:r>
            <a:r>
              <a:rPr sz="1200" spc="-5" dirty="0">
                <a:latin typeface="Arial MT"/>
                <a:cs typeface="Arial MT"/>
              </a:rPr>
              <a:t>Paulo</a:t>
            </a:r>
            <a:endParaRPr sz="1200">
              <a:latin typeface="Arial MT"/>
              <a:cs typeface="Arial MT"/>
            </a:endParaRPr>
          </a:p>
          <a:p>
            <a:pPr marL="12700">
              <a:lnSpc>
                <a:spcPct val="100000"/>
              </a:lnSpc>
            </a:pPr>
            <a:r>
              <a:rPr sz="1200" spc="-5" dirty="0">
                <a:latin typeface="Arial MT"/>
                <a:cs typeface="Arial MT"/>
              </a:rPr>
              <a:t>Med</a:t>
            </a:r>
            <a:r>
              <a:rPr sz="1200" spc="-10" dirty="0">
                <a:latin typeface="Arial MT"/>
                <a:cs typeface="Arial MT"/>
              </a:rPr>
              <a:t> </a:t>
            </a:r>
            <a:r>
              <a:rPr sz="1200" spc="-5" dirty="0">
                <a:latin typeface="Arial MT"/>
                <a:cs typeface="Arial MT"/>
              </a:rPr>
              <a:t>J. </a:t>
            </a:r>
            <a:r>
              <a:rPr sz="1200" dirty="0">
                <a:latin typeface="Arial MT"/>
                <a:cs typeface="Arial MT"/>
              </a:rPr>
              <a:t>2015</a:t>
            </a:r>
            <a:r>
              <a:rPr sz="1200" spc="-35" dirty="0">
                <a:latin typeface="Arial MT"/>
                <a:cs typeface="Arial MT"/>
              </a:rPr>
              <a:t> </a:t>
            </a:r>
            <a:r>
              <a:rPr sz="1200" spc="-5" dirty="0">
                <a:latin typeface="Arial MT"/>
                <a:cs typeface="Arial MT"/>
              </a:rPr>
              <a:t>Mar-Apr;133(2):101-8.</a:t>
            </a:r>
            <a:endParaRPr sz="120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609</Words>
  <Application>Microsoft Office PowerPoint</Application>
  <PresentationFormat>Widescreen</PresentationFormat>
  <Paragraphs>42</Paragraphs>
  <Slides>2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</vt:i4>
      </vt:variant>
    </vt:vector>
  </HeadingPairs>
  <TitlesOfParts>
    <vt:vector size="6" baseType="lpstr">
      <vt:lpstr>Arial</vt:lpstr>
      <vt:lpstr>Arial MT</vt:lpstr>
      <vt:lpstr>Calibri</vt:lpstr>
      <vt:lpstr>Office Theme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Planeta W</dc:creator>
  <cp:lastModifiedBy>Rafael Rosa</cp:lastModifiedBy>
  <cp:revision>2</cp:revision>
  <dcterms:created xsi:type="dcterms:W3CDTF">2022-09-08T22:29:44Z</dcterms:created>
  <dcterms:modified xsi:type="dcterms:W3CDTF">2022-09-08T22:37:24Z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2022-08-20T00:00:00Z</vt:filetime>
  </property>
  <property fmtid="{D5CDD505-2E9C-101B-9397-08002B2CF9AE}" pid="3" name="Creator">
    <vt:lpwstr>Microsoft® PowerPoint® para Microsoft 365</vt:lpwstr>
  </property>
  <property fmtid="{D5CDD505-2E9C-101B-9397-08002B2CF9AE}" pid="4" name="LastSaved">
    <vt:filetime>2022-09-08T00:00:00Z</vt:filetime>
  </property>
</Properties>
</file>