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4" r:id="rId3"/>
    <p:sldId id="275" r:id="rId4"/>
    <p:sldId id="276" r:id="rId5"/>
    <p:sldId id="277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398" y="-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4376E-F7E9-BE39-96C5-5A308880F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FFF216-2AE5-DF84-7A55-E5213C9DF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B35801-9AF4-E120-1E61-43BE13634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BA0F-9489-4B0F-B752-C8DE65F2E93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EEE9CE-9D59-E5B8-323C-79A57532E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66A0FB-B1F3-A7E4-7B2C-CD3E7B59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710B-6B82-4D21-A378-4E712193F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030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F150A0-8A03-DE03-4204-5CEF75B2D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A494C59-6518-CC8B-AD57-1389FD7062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D5E40E-BABC-EF0A-2DD3-0DFED643C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BA0F-9489-4B0F-B752-C8DE65F2E93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77B32F-C5D5-04D5-D835-CD01BA788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379D21-608E-548F-FDFB-24D54C392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710B-6B82-4D21-A378-4E712193F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41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5EC79E-2D19-C354-B76A-834FE07F0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C14FFA9-09D9-E8C0-B9DB-C75B0D51F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C50098-D5DA-99EE-116A-E41ECAB73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BA0F-9489-4B0F-B752-C8DE65F2E93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62CAF8-7D87-70DF-E633-94859981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7E1F37-AD2C-9CFE-4508-9DED4970E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710B-6B82-4D21-A378-4E712193F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1887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691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E98EF-5F68-FFCC-4309-B954FAF18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764686-E33C-D831-B418-54B6697B5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174978-CD1D-E27B-ACD8-4E8DB01F4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BA0F-9489-4B0F-B752-C8DE65F2E93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7EFBBE-6085-5180-3E24-E416EADCA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1F79C4-EF97-89C0-F686-7FB4A3D44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710B-6B82-4D21-A378-4E712193F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78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A1E31-1810-54B1-DA06-B3BE96526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1BDEE8-9EDF-DEC4-14F8-7E54BE529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56CE12-17EA-7E93-B3D5-7C718A83C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BA0F-9489-4B0F-B752-C8DE65F2E93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5F080F-8E72-B678-BA26-B61A6508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BFCC6E-FDEE-A86C-848D-195BFCF25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710B-6B82-4D21-A378-4E712193F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34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1487EC-EC42-7B1F-25CB-B936FFA20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F2F17E-7A0B-E20E-0D81-157560547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ED9C33D-4836-817F-7477-B454D5066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F39BE0-0924-D349-1400-9515B6A3B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BA0F-9489-4B0F-B752-C8DE65F2E93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3035F66-A429-13DB-46A9-D49200194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BB909B-CFA0-E1FA-BD1E-B97640B1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710B-6B82-4D21-A378-4E712193F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145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9B1E62-D95C-9A05-EDDA-1B86BFEFC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E678AD3-57AE-109F-8D6D-5B88DADB4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914E6F9-5FC6-CBAA-7018-376F9525E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6BF1A0C-D979-5F68-BD10-949763A6CD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9D22116-F092-57ED-7013-19065B626B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BC5AE4E-E011-2794-A4CD-302B8D0E7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BA0F-9489-4B0F-B752-C8DE65F2E93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487132F-8E99-0BC6-AA9E-8D6F109DC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BF768A2-22D5-7B87-103A-CC5398F1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710B-6B82-4D21-A378-4E712193F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465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18964-160E-818B-E09F-EEBE112E2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04B8D97-617B-634D-2984-4CE10556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BA0F-9489-4B0F-B752-C8DE65F2E93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137B699-33F4-3DD5-5D97-71F0FD1C4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766B522-24C7-91B6-BEEF-CA3A17F0A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710B-6B82-4D21-A378-4E712193F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16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FA00930-D061-CC14-1E43-F9887A98D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BA0F-9489-4B0F-B752-C8DE65F2E93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EB0CEB3-6FDB-5B3B-FBC5-2A67BFB45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57ECEB4-8CA6-D705-10A2-E3D4FAFD7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710B-6B82-4D21-A378-4E712193F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310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CC26E-3C6F-66F7-357B-36640E8D2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88022E-E558-07FF-3AD4-4840D5661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C74677-9F58-BC6E-97AF-134661EE3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C159ED7-66CF-8F2E-8672-814F6EF4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BA0F-9489-4B0F-B752-C8DE65F2E93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4D21B7E-C33B-F4B4-E97E-D546DF3CB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A260AD4-266B-BD4E-BBAF-D0040D192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710B-6B82-4D21-A378-4E712193F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84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6B0070-3A9C-1ECB-2BEC-A9AAF740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07341BE-77CF-ECC5-9D74-1672052594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C61D517-A9E4-8FFB-F1E0-2590CC253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D5C530A-5236-6173-9407-11C053EF5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BA0F-9489-4B0F-B752-C8DE65F2E93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8D367DE-A8EA-65EF-5027-A8169BC0E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7A2CFE4-6871-34C2-3156-38C62B6A3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710B-6B82-4D21-A378-4E712193F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922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A120E85-5A14-671F-6F45-DD94539A7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E09FD11-3F79-7655-BD29-B4EAC19B2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7EC8BD-049E-D9CC-9B34-EA131BB6A7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6BA0F-9489-4B0F-B752-C8DE65F2E93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6CBAEC-10A7-248C-B1CC-83A9F31EA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575311-AF4B-B7CB-5DA5-A52FD234CA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9710B-6B82-4D21-A378-4E712193F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000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4" descr="Forma, Retângulo&#10;&#10;Descrição gerada automaticamente">
            <a:extLst>
              <a:ext uri="{FF2B5EF4-FFF2-40B4-BE49-F238E27FC236}">
                <a16:creationId xmlns:a16="http://schemas.microsoft.com/office/drawing/2014/main" id="{88E5DCAE-3A77-B663-9947-2C6DACB91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63" y="1448759"/>
            <a:ext cx="2798762" cy="60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 descr="Uma imagem contendo Retângulo&#10;&#10;Descrição gerada automaticamente">
            <a:extLst>
              <a:ext uri="{FF2B5EF4-FFF2-40B4-BE49-F238E27FC236}">
                <a16:creationId xmlns:a16="http://schemas.microsoft.com/office/drawing/2014/main" id="{9846E063-E55B-CDCB-073B-C536B576A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3821890"/>
            <a:ext cx="2874961" cy="608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10">
            <a:extLst>
              <a:ext uri="{FF2B5EF4-FFF2-40B4-BE49-F238E27FC236}">
                <a16:creationId xmlns:a16="http://schemas.microsoft.com/office/drawing/2014/main" id="{93BBBDA1-4288-B910-9425-56AE07ACB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26" y="1525587"/>
            <a:ext cx="1550242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800" b="1" dirty="0">
                <a:solidFill>
                  <a:srgbClr val="D87300"/>
                </a:solidFill>
              </a:rPr>
              <a:t> </a:t>
            </a:r>
            <a:r>
              <a:rPr lang="pt-BR" altLang="pt-BR" sz="2500" b="1" dirty="0">
                <a:solidFill>
                  <a:schemeClr val="bg1"/>
                </a:solidFill>
              </a:rPr>
              <a:t>TÍTULO</a:t>
            </a:r>
            <a:r>
              <a:rPr lang="pt-BR" altLang="pt-BR" sz="1800" b="1" dirty="0">
                <a:solidFill>
                  <a:srgbClr val="D87300"/>
                </a:solidFill>
              </a:rPr>
              <a:t> </a:t>
            </a:r>
          </a:p>
        </p:txBody>
      </p:sp>
      <p:sp>
        <p:nvSpPr>
          <p:cNvPr id="5" name="CaixaDeTexto 11">
            <a:extLst>
              <a:ext uri="{FF2B5EF4-FFF2-40B4-BE49-F238E27FC236}">
                <a16:creationId xmlns:a16="http://schemas.microsoft.com/office/drawing/2014/main" id="{172D992B-195A-43ED-0DE8-104444FCB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0563" y="2143479"/>
            <a:ext cx="3372400" cy="140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2700" marR="347980">
              <a:lnSpc>
                <a:spcPct val="103400"/>
              </a:lnSpc>
              <a:spcBef>
                <a:spcPts val="50"/>
              </a:spcBef>
              <a:buNone/>
            </a:pPr>
            <a:r>
              <a:rPr lang="pt-BR" sz="1400" b="1" dirty="0">
                <a:solidFill>
                  <a:srgbClr val="002060"/>
                </a:solidFill>
                <a:latin typeface="Arial"/>
                <a:cs typeface="Arial"/>
              </a:rPr>
              <a:t>CARACTERIZAÇÃO</a:t>
            </a:r>
            <a:r>
              <a:rPr lang="pt-BR" sz="1400" b="1" spc="-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400" b="1" dirty="0">
                <a:solidFill>
                  <a:srgbClr val="002060"/>
                </a:solidFill>
                <a:latin typeface="Arial"/>
                <a:cs typeface="Arial"/>
              </a:rPr>
              <a:t>ESPECTOGRÁFICA</a:t>
            </a:r>
            <a:r>
              <a:rPr lang="pt-BR" sz="1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400" b="1" dirty="0">
                <a:solidFill>
                  <a:srgbClr val="002060"/>
                </a:solidFill>
                <a:latin typeface="Arial"/>
                <a:cs typeface="Arial"/>
              </a:rPr>
              <a:t>DA</a:t>
            </a:r>
            <a:r>
              <a:rPr lang="pt-BR" sz="1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400" b="1" spc="-15" dirty="0">
                <a:solidFill>
                  <a:srgbClr val="002060"/>
                </a:solidFill>
                <a:latin typeface="Arial"/>
                <a:cs typeface="Arial"/>
              </a:rPr>
              <a:t>VALVA </a:t>
            </a:r>
            <a:r>
              <a:rPr lang="pt-BR" sz="1400" b="1" dirty="0">
                <a:solidFill>
                  <a:srgbClr val="002060"/>
                </a:solidFill>
                <a:latin typeface="Arial"/>
                <a:cs typeface="Arial"/>
              </a:rPr>
              <a:t>TRICUSPIDE</a:t>
            </a:r>
            <a:r>
              <a:rPr lang="pt-BR" sz="1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400" b="1" dirty="0">
                <a:solidFill>
                  <a:srgbClr val="002060"/>
                </a:solidFill>
                <a:latin typeface="Arial"/>
                <a:cs typeface="Arial"/>
              </a:rPr>
              <a:t>NO</a:t>
            </a:r>
            <a:r>
              <a:rPr lang="pt-BR" sz="1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400" b="1" dirty="0">
                <a:solidFill>
                  <a:srgbClr val="002060"/>
                </a:solidFill>
                <a:latin typeface="Arial"/>
                <a:cs typeface="Arial"/>
              </a:rPr>
              <a:t>PRIMEIRO </a:t>
            </a:r>
            <a:r>
              <a:rPr lang="pt-BR" sz="1400" b="1" spc="-3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400" b="1" dirty="0">
                <a:solidFill>
                  <a:srgbClr val="002060"/>
                </a:solidFill>
                <a:latin typeface="Arial"/>
                <a:cs typeface="Arial"/>
              </a:rPr>
              <a:t>TRIMESTRE</a:t>
            </a:r>
            <a:r>
              <a:rPr lang="pt-BR" sz="14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400" b="1" dirty="0">
                <a:solidFill>
                  <a:srgbClr val="002060"/>
                </a:solidFill>
                <a:latin typeface="Arial"/>
                <a:cs typeface="Arial"/>
              </a:rPr>
              <a:t>GESTACIONAL</a:t>
            </a:r>
            <a:r>
              <a:rPr lang="pt-BR" sz="14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400" b="1" dirty="0">
                <a:solidFill>
                  <a:srgbClr val="002060"/>
                </a:solidFill>
                <a:latin typeface="Arial"/>
                <a:cs typeface="Arial"/>
              </a:rPr>
              <a:t>PELA</a:t>
            </a:r>
            <a:r>
              <a:rPr lang="pt-BR" sz="14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400" b="1" dirty="0">
                <a:solidFill>
                  <a:srgbClr val="002060"/>
                </a:solidFill>
                <a:latin typeface="Arial"/>
                <a:cs typeface="Arial"/>
              </a:rPr>
              <a:t>ULTRASSONOGRAFIA COM</a:t>
            </a:r>
            <a:r>
              <a:rPr lang="pt-BR" sz="14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400" b="1" dirty="0">
                <a:solidFill>
                  <a:srgbClr val="002060"/>
                </a:solidFill>
                <a:latin typeface="Arial"/>
                <a:cs typeface="Arial"/>
              </a:rPr>
              <a:t>DOPPLER</a:t>
            </a:r>
            <a:endParaRPr lang="pt-BR" sz="14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CaixaDeTexto 12">
            <a:extLst>
              <a:ext uri="{FF2B5EF4-FFF2-40B4-BE49-F238E27FC236}">
                <a16:creationId xmlns:a16="http://schemas.microsoft.com/office/drawing/2014/main" id="{97F4B4F0-8529-5C2A-B545-25B7713E8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26" y="3906256"/>
            <a:ext cx="1852384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500" b="1" dirty="0">
                <a:solidFill>
                  <a:schemeClr val="bg1"/>
                </a:solidFill>
              </a:rPr>
              <a:t>AUTORES</a:t>
            </a:r>
            <a:endParaRPr lang="pt-BR" altLang="pt-BR" sz="2500" dirty="0">
              <a:solidFill>
                <a:schemeClr val="bg1"/>
              </a:solidFill>
            </a:endParaRPr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0E6AFC97-A575-1C41-4F60-0CBB4E897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763" y="4522967"/>
            <a:ext cx="2874961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9530" algn="just">
              <a:lnSpc>
                <a:spcPct val="100000"/>
              </a:lnSpc>
              <a:buNone/>
            </a:pPr>
            <a:r>
              <a:rPr lang="pt-BR" sz="1100" b="1" dirty="0">
                <a:solidFill>
                  <a:srgbClr val="002060"/>
                </a:solidFill>
                <a:latin typeface="Arial"/>
                <a:cs typeface="Arial"/>
              </a:rPr>
              <a:t>SOUZA,</a:t>
            </a:r>
            <a:r>
              <a:rPr lang="pt-BR" sz="11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100" b="1" dirty="0">
                <a:solidFill>
                  <a:srgbClr val="002060"/>
                </a:solidFill>
                <a:latin typeface="Arial"/>
                <a:cs typeface="Arial"/>
              </a:rPr>
              <a:t>A.S.R,</a:t>
            </a:r>
            <a:r>
              <a:rPr lang="pt-BR" sz="11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100" b="1" spc="-15" dirty="0">
                <a:solidFill>
                  <a:srgbClr val="002060"/>
                </a:solidFill>
                <a:latin typeface="Arial"/>
                <a:cs typeface="Arial"/>
              </a:rPr>
              <a:t>CARVALHO,</a:t>
            </a:r>
            <a:r>
              <a:rPr lang="pt-BR" sz="11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100" b="1" spc="-25" dirty="0">
                <a:solidFill>
                  <a:srgbClr val="002060"/>
                </a:solidFill>
                <a:latin typeface="Arial"/>
                <a:cs typeface="Arial"/>
              </a:rPr>
              <a:t>C.F.,</a:t>
            </a:r>
            <a:r>
              <a:rPr lang="pt-BR" sz="11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100" b="1" dirty="0">
                <a:solidFill>
                  <a:srgbClr val="002060"/>
                </a:solidFill>
                <a:latin typeface="Arial"/>
                <a:cs typeface="Arial"/>
              </a:rPr>
              <a:t>SOUZA,</a:t>
            </a:r>
            <a:r>
              <a:rPr lang="pt-BR" sz="11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100" b="1" spc="-20" dirty="0">
                <a:solidFill>
                  <a:srgbClr val="002060"/>
                </a:solidFill>
                <a:latin typeface="Arial"/>
                <a:cs typeface="Arial"/>
              </a:rPr>
              <a:t>G.F.A.,</a:t>
            </a:r>
            <a:r>
              <a:rPr lang="pt-BR" sz="11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100" b="1" dirty="0">
                <a:solidFill>
                  <a:srgbClr val="002060"/>
                </a:solidFill>
                <a:latin typeface="Arial"/>
                <a:cs typeface="Arial"/>
              </a:rPr>
              <a:t>MORAES,</a:t>
            </a:r>
            <a:r>
              <a:rPr lang="pt-BR" sz="11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pt-BR" sz="1100" b="1" dirty="0">
                <a:solidFill>
                  <a:srgbClr val="002060"/>
                </a:solidFill>
                <a:latin typeface="Arial"/>
                <a:cs typeface="Arial"/>
              </a:rPr>
              <a:t>R.B.</a:t>
            </a:r>
            <a:endParaRPr lang="pt-BR" sz="11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8" name="Picture 2" descr="Resultado de imagem para IMIP Símbolo. Tamanho: 185 x 169. Fonte: ven1.blogspot.com">
            <a:extLst>
              <a:ext uri="{FF2B5EF4-FFF2-40B4-BE49-F238E27FC236}">
                <a16:creationId xmlns:a16="http://schemas.microsoft.com/office/drawing/2014/main" id="{B0D8C012-DBAB-FA2F-0D40-B94D9E6E3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155770"/>
            <a:ext cx="963856" cy="96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73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F597ACA-2C18-6C4D-CE99-D70FE114DD71}"/>
              </a:ext>
            </a:extLst>
          </p:cNvPr>
          <p:cNvSpPr txBox="1"/>
          <p:nvPr/>
        </p:nvSpPr>
        <p:spPr>
          <a:xfrm>
            <a:off x="1210647" y="2987457"/>
            <a:ext cx="101726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600" spc="-10" dirty="0">
                <a:latin typeface="Arial "/>
                <a:cs typeface="Arial"/>
              </a:rPr>
              <a:t>Ca</a:t>
            </a:r>
            <a:r>
              <a:rPr lang="pt-BR" sz="1600" spc="-10" dirty="0">
                <a:latin typeface="Arial "/>
                <a:cs typeface="Arial MT"/>
              </a:rPr>
              <a:t>racterizar, </a:t>
            </a:r>
            <a:r>
              <a:rPr lang="pt-BR" sz="1600" dirty="0">
                <a:latin typeface="Arial "/>
                <a:cs typeface="Arial MT"/>
              </a:rPr>
              <a:t>a partir de parâmetros lineares </a:t>
            </a:r>
            <a:r>
              <a:rPr lang="pt-BR" sz="1600" spc="-32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e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não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lineares,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de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análise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computacional,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os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sons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produzidos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pela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valva 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tricúspide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utilizando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a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USG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Doppler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durante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o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1°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trimestre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gestacional</a:t>
            </a:r>
            <a:r>
              <a:rPr lang="pt-BR" sz="1600" b="1" dirty="0">
                <a:latin typeface="Arial "/>
                <a:cs typeface="Arial"/>
              </a:rPr>
              <a:t>. </a:t>
            </a:r>
            <a:endParaRPr lang="pt-BR" sz="1600" dirty="0">
              <a:latin typeface="Arial 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569CCDF-9661-51A2-E3D2-F2D4A2085EDC}"/>
              </a:ext>
            </a:extLst>
          </p:cNvPr>
          <p:cNvSpPr txBox="1"/>
          <p:nvPr/>
        </p:nvSpPr>
        <p:spPr>
          <a:xfrm>
            <a:off x="6557087" y="1826082"/>
            <a:ext cx="3818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dirty="0">
                <a:latin typeface="Arial"/>
                <a:cs typeface="Arial"/>
              </a:rPr>
              <a:t>Objetivo: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077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2A5C9C-13AE-49CB-6E42-99789EEFA541}"/>
              </a:ext>
            </a:extLst>
          </p:cNvPr>
          <p:cNvSpPr txBox="1"/>
          <p:nvPr/>
        </p:nvSpPr>
        <p:spPr>
          <a:xfrm>
            <a:off x="671805" y="2719530"/>
            <a:ext cx="1101012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Realizou-se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um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estudo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coorte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prospectivo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setor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Medicina Fetal do Instituto de Medicina Integral Prof. Fernando Figueira (IMIP),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Recife-PE,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período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dezembro/2019-maio/2020.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Foram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incluídas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51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gestantes com idade gestacional (IG) entre </a:t>
            </a:r>
            <a:r>
              <a:rPr lang="pt-BR" sz="1600" spc="-45" dirty="0"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 14 semanas, gestação tópica e </a:t>
            </a:r>
            <a:r>
              <a:rPr lang="pt-BR" sz="1600" spc="-3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feto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vivo,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sendo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excluídas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aquelas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gestação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múltipla,</a:t>
            </a:r>
            <a:r>
              <a:rPr lang="pt-BR" sz="1600" spc="3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rastreamento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positivo para malformação congênita, incluindo cardiopatias, e menores de 18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anos.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spc="-30" dirty="0">
                <a:latin typeface="Arial" panose="020B0604020202020204" pitchFamily="34" charset="0"/>
                <a:cs typeface="Arial" panose="020B0604020202020204" pitchFamily="34" charset="0"/>
              </a:rPr>
              <a:t>Todas</a:t>
            </a:r>
            <a:r>
              <a:rPr lang="pt-BR" sz="16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gestantes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foram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acompanhadas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até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nascimento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confirmação da ausência de anormalidades cardíacas. A USG morfológica com </a:t>
            </a:r>
            <a:r>
              <a:rPr lang="pt-BR" sz="1600" spc="-3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dopplervelocimetria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foi realizada no 1° trimestre gestacional avaliando a valva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tricúspide. Os vídeos provenientes das USG foram extraídos e convertidos em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arquivos de áudio e segmentados em 30 intervalos da duração da onda E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(enchimento rápido), onda A (enchimento lento), diástole, sístole, ciclo cardíaco </a:t>
            </a:r>
            <a:r>
              <a:rPr lang="pt-BR" sz="1600" spc="-3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 da relação D/C (diástole/ciclo cardíaco). Em relação a análise não-linear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foram calculados os parâmetros de Entropia Aproximada (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ApEn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Lempel-Ziv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(CLZ) e </a:t>
            </a:r>
            <a:r>
              <a:rPr lang="pt-BR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Detrended</a:t>
            </a: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Fluctuation</a:t>
            </a: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spc="-15" dirty="0">
                <a:latin typeface="Arial" panose="020B0604020202020204" pitchFamily="34" charset="0"/>
                <a:cs typeface="Arial" panose="020B0604020202020204" pitchFamily="34" charset="0"/>
              </a:rPr>
              <a:t>(DFA).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Em relação ao parâmetro linear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foi avaliado a duração(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) de cada semento de onda. Por fim, foram utilizados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testes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estatísticos,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adotando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nível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significância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p&lt;0,05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para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avaliar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correlação entre os resultados.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5D51519-E5D3-D0CE-046F-E65CEBB5B336}"/>
              </a:ext>
            </a:extLst>
          </p:cNvPr>
          <p:cNvSpPr txBox="1"/>
          <p:nvPr/>
        </p:nvSpPr>
        <p:spPr>
          <a:xfrm>
            <a:off x="6375140" y="1751435"/>
            <a:ext cx="28201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dirty="0">
                <a:latin typeface="Arial"/>
                <a:cs typeface="Arial"/>
              </a:rPr>
              <a:t>Metodologia:</a:t>
            </a:r>
            <a:r>
              <a:rPr lang="pt-BR" sz="1800" b="1" spc="5" dirty="0">
                <a:latin typeface="Arial"/>
                <a:cs typeface="Arial"/>
              </a:rPr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689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6A30933-5FB2-4C44-9F69-CD93A9026D5E}"/>
              </a:ext>
            </a:extLst>
          </p:cNvPr>
          <p:cNvSpPr txBox="1"/>
          <p:nvPr/>
        </p:nvSpPr>
        <p:spPr>
          <a:xfrm>
            <a:off x="770467" y="2963844"/>
            <a:ext cx="106934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30"/>
              </a:spcBef>
            </a:pPr>
            <a:r>
              <a:rPr lang="pt-BR" sz="1600" dirty="0">
                <a:latin typeface="Arial "/>
                <a:cs typeface="Arial MT"/>
              </a:rPr>
              <a:t>A média da idade materna foi 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29,4±6,3 anos e da IG de 12,7±0,7 semanas. A frequência cardíaca fetal média </a:t>
            </a:r>
            <a:r>
              <a:rPr lang="pt-BR" sz="1600" spc="-32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foi de 160,8±6,8 bpm. Após aplicação dos métodos não-lineares observou-se 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que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as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médias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e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desvios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padrão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da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duração,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da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 err="1">
                <a:latin typeface="Arial "/>
                <a:cs typeface="Arial MT"/>
              </a:rPr>
              <a:t>ApEn</a:t>
            </a:r>
            <a:r>
              <a:rPr lang="pt-BR" sz="1600" dirty="0">
                <a:latin typeface="Arial "/>
                <a:cs typeface="Arial MT"/>
              </a:rPr>
              <a:t>,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CLZ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e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spc="-20" dirty="0">
                <a:latin typeface="Arial "/>
                <a:cs typeface="Arial MT"/>
              </a:rPr>
              <a:t>DFA, </a:t>
            </a:r>
            <a:r>
              <a:rPr lang="pt-BR" sz="1600" spc="-1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respectivamente</a:t>
            </a:r>
            <a:r>
              <a:rPr lang="pt-BR" sz="1600" spc="6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da</a:t>
            </a:r>
            <a:r>
              <a:rPr lang="pt-BR" sz="1600" spc="6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onda</a:t>
            </a:r>
            <a:r>
              <a:rPr lang="pt-BR" sz="1600" spc="6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E</a:t>
            </a:r>
            <a:r>
              <a:rPr lang="pt-BR" sz="1600" spc="6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foram</a:t>
            </a:r>
            <a:r>
              <a:rPr lang="pt-BR" sz="1600" spc="6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(70,89±9,26;</a:t>
            </a:r>
            <a:r>
              <a:rPr lang="pt-BR" sz="1600" spc="-1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0,25±0,15;</a:t>
            </a:r>
            <a:r>
              <a:rPr lang="pt-BR" sz="1600" spc="-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0,77±0,15;</a:t>
            </a:r>
            <a:r>
              <a:rPr lang="pt-BR" sz="1600" spc="-1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0,73),</a:t>
            </a:r>
            <a:r>
              <a:rPr lang="pt-BR" sz="1600" spc="-1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da onda</a:t>
            </a:r>
            <a:r>
              <a:rPr lang="pt-BR" sz="1600" spc="28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A</a:t>
            </a:r>
            <a:r>
              <a:rPr lang="pt-BR" sz="1600" spc="28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(79,77±7,56;</a:t>
            </a:r>
            <a:r>
              <a:rPr lang="pt-BR" sz="1600" spc="28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0,25±0,15;</a:t>
            </a:r>
            <a:r>
              <a:rPr lang="pt-BR" sz="1600" spc="28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0,77±0,19;</a:t>
            </a:r>
            <a:r>
              <a:rPr lang="pt-BR" sz="1600" spc="28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0,52),</a:t>
            </a:r>
            <a:r>
              <a:rPr lang="pt-BR" sz="1600" spc="28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da</a:t>
            </a:r>
            <a:r>
              <a:rPr lang="pt-BR" sz="1600" spc="29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sístole</a:t>
            </a:r>
            <a:r>
              <a:rPr lang="pt-BR" sz="1600" spc="21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(225,95±15,88; 0,15±0,17;</a:t>
            </a:r>
            <a:r>
              <a:rPr lang="pt-BR" sz="1600" spc="13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0,78±0,15;</a:t>
            </a:r>
            <a:r>
              <a:rPr lang="pt-BR" sz="1600" spc="13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0,75),</a:t>
            </a:r>
            <a:r>
              <a:rPr lang="pt-BR" sz="1600" spc="13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da</a:t>
            </a:r>
            <a:r>
              <a:rPr lang="pt-BR" sz="1600" spc="13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diástole</a:t>
            </a:r>
            <a:r>
              <a:rPr lang="pt-BR" sz="1600" spc="13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(150,66±13,99;</a:t>
            </a:r>
            <a:r>
              <a:rPr lang="pt-BR" sz="1600" spc="6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0,15±0,12;</a:t>
            </a:r>
            <a:r>
              <a:rPr lang="pt-BR" sz="1600" spc="6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0,74±0,13; 0,66)</a:t>
            </a:r>
            <a:r>
              <a:rPr lang="pt-BR" sz="1600" spc="6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da</a:t>
            </a:r>
            <a:r>
              <a:rPr lang="pt-BR" sz="1600" spc="6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relação</a:t>
            </a:r>
            <a:r>
              <a:rPr lang="pt-BR" sz="1600" spc="6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D/C</a:t>
            </a:r>
            <a:r>
              <a:rPr lang="pt-BR" sz="1600" spc="6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(0,4±0,03;</a:t>
            </a:r>
            <a:r>
              <a:rPr lang="pt-BR" sz="1600" spc="-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0,22±0,12;</a:t>
            </a:r>
            <a:r>
              <a:rPr lang="pt-BR" sz="1600" spc="-1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0,72±0,15;</a:t>
            </a:r>
            <a:r>
              <a:rPr lang="pt-BR" sz="1600" spc="-1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0,62)</a:t>
            </a:r>
            <a:r>
              <a:rPr lang="pt-BR" sz="1600" spc="-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e</a:t>
            </a:r>
            <a:r>
              <a:rPr lang="pt-BR" sz="1600" spc="-1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do</a:t>
            </a:r>
            <a:r>
              <a:rPr lang="pt-BR" sz="1600" spc="-10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ciclo</a:t>
            </a:r>
            <a:r>
              <a:rPr lang="pt-BR" sz="1600" spc="-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cardíaco (376,61±16,40;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spc="-10" dirty="0">
                <a:latin typeface="Arial "/>
                <a:cs typeface="Arial MT"/>
              </a:rPr>
              <a:t>0,18±0,11;</a:t>
            </a:r>
            <a:r>
              <a:rPr lang="pt-BR" sz="1600" spc="-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0,83±0,22;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0,81).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Salienta-se que os parâmetros 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lineares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estão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compatíveis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com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os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resultados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encontrados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na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literatura. </a:t>
            </a:r>
            <a:endParaRPr lang="pt-BR" sz="1600" dirty="0">
              <a:latin typeface="Arial 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5A07413-E564-390D-A2C0-DE096CE2EE08}"/>
              </a:ext>
            </a:extLst>
          </p:cNvPr>
          <p:cNvSpPr txBox="1"/>
          <p:nvPr/>
        </p:nvSpPr>
        <p:spPr>
          <a:xfrm>
            <a:off x="6189132" y="1854073"/>
            <a:ext cx="57657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dirty="0">
                <a:latin typeface="Arial"/>
                <a:cs typeface="Arial"/>
              </a:rPr>
              <a:t>Resultados: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3587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CC1D6E7-15A3-20F7-29D9-750A1D189E2F}"/>
              </a:ext>
            </a:extLst>
          </p:cNvPr>
          <p:cNvSpPr txBox="1"/>
          <p:nvPr/>
        </p:nvSpPr>
        <p:spPr>
          <a:xfrm>
            <a:off x="723899" y="3033291"/>
            <a:ext cx="10816167" cy="1925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just">
              <a:lnSpc>
                <a:spcPct val="143700"/>
              </a:lnSpc>
            </a:pPr>
            <a:r>
              <a:rPr lang="pt-BR" sz="1600" dirty="0">
                <a:latin typeface="Arial "/>
                <a:cs typeface="Arial MT"/>
              </a:rPr>
              <a:t>O presente estudo permitiu a caracterização das ondas da valva 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tricúspide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fetal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de fetos sem alterações no primeiro trimestre da gestação</a:t>
            </a:r>
            <a:r>
              <a:rPr lang="pt-BR" sz="1600" dirty="0">
                <a:solidFill>
                  <a:srgbClr val="00B04F"/>
                </a:solidFill>
                <a:latin typeface="Arial "/>
                <a:cs typeface="Arial MT"/>
              </a:rPr>
              <a:t>. </a:t>
            </a:r>
            <a:r>
              <a:rPr lang="pt-BR" sz="1600" spc="5" dirty="0">
                <a:solidFill>
                  <a:srgbClr val="00B04F"/>
                </a:solidFill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Novos estudos, comparando grupos com MC cardíacas devem ser realizados, 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objetivando avaliar se esses parâmetros de análise computacional poderão </a:t>
            </a:r>
            <a:r>
              <a:rPr lang="pt-BR" sz="1600" spc="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fazer</a:t>
            </a:r>
            <a:r>
              <a:rPr lang="pt-BR" sz="1600" spc="-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parte</a:t>
            </a:r>
            <a:r>
              <a:rPr lang="pt-BR" sz="1600" spc="-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dos</a:t>
            </a:r>
            <a:r>
              <a:rPr lang="pt-BR" sz="1600" spc="-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métodos</a:t>
            </a:r>
            <a:r>
              <a:rPr lang="pt-BR" sz="1600" spc="-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de rastreamento</a:t>
            </a:r>
            <a:r>
              <a:rPr lang="pt-BR" sz="1600" spc="-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das</a:t>
            </a:r>
            <a:r>
              <a:rPr lang="pt-BR" sz="1600" spc="-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cardiopatias</a:t>
            </a:r>
            <a:r>
              <a:rPr lang="pt-BR" sz="1600" spc="-5" dirty="0">
                <a:latin typeface="Arial "/>
                <a:cs typeface="Arial MT"/>
              </a:rPr>
              <a:t> </a:t>
            </a:r>
            <a:r>
              <a:rPr lang="pt-BR" sz="1600" dirty="0">
                <a:latin typeface="Arial "/>
                <a:cs typeface="Arial MT"/>
              </a:rPr>
              <a:t>intraútero.</a:t>
            </a:r>
          </a:p>
          <a:p>
            <a:pPr marL="12700" marR="12700" algn="just">
              <a:lnSpc>
                <a:spcPct val="143700"/>
              </a:lnSpc>
              <a:spcBef>
                <a:spcPts val="800"/>
              </a:spcBef>
            </a:pPr>
            <a:r>
              <a:rPr lang="pt-BR" sz="1600" b="1" dirty="0">
                <a:latin typeface="Arial "/>
                <a:cs typeface="Arial"/>
              </a:rPr>
              <a:t>Palavras Chaves:</a:t>
            </a:r>
            <a:r>
              <a:rPr lang="pt-BR" sz="1600" b="1" spc="5" dirty="0">
                <a:latin typeface="Arial "/>
                <a:cs typeface="Arial"/>
              </a:rPr>
              <a:t> </a:t>
            </a:r>
            <a:r>
              <a:rPr lang="pt-BR" sz="1600" dirty="0">
                <a:latin typeface="Arial "/>
                <a:cs typeface="Arial MT"/>
              </a:rPr>
              <a:t>Sistema Cardiovascular</a:t>
            </a:r>
            <a:r>
              <a:rPr lang="pt-BR" sz="1600" b="1" dirty="0">
                <a:latin typeface="Arial "/>
                <a:cs typeface="Arial"/>
              </a:rPr>
              <a:t>; </a:t>
            </a:r>
            <a:r>
              <a:rPr lang="pt-BR" sz="1600" dirty="0">
                <a:latin typeface="Arial "/>
                <a:cs typeface="Arial MT"/>
              </a:rPr>
              <a:t>Ultrassonografia </a:t>
            </a:r>
            <a:r>
              <a:rPr lang="pt-BR" sz="1600" spc="-10" dirty="0">
                <a:latin typeface="Arial "/>
                <a:cs typeface="Arial MT"/>
              </a:rPr>
              <a:t>Doppler, </a:t>
            </a:r>
            <a:r>
              <a:rPr lang="pt-BR" sz="1600" spc="-20" dirty="0">
                <a:latin typeface="Arial "/>
                <a:cs typeface="Arial MT"/>
              </a:rPr>
              <a:t>Valva </a:t>
            </a:r>
            <a:r>
              <a:rPr lang="pt-BR" sz="1600" spc="-15" dirty="0">
                <a:latin typeface="Arial "/>
                <a:cs typeface="Arial MT"/>
              </a:rPr>
              <a:t> </a:t>
            </a:r>
            <a:r>
              <a:rPr lang="pt-BR" sz="1600" spc="-5" dirty="0">
                <a:latin typeface="Arial "/>
                <a:cs typeface="Arial MT"/>
              </a:rPr>
              <a:t>Tricúspide.</a:t>
            </a:r>
            <a:endParaRPr lang="pt-BR" sz="1600" dirty="0">
              <a:latin typeface="Arial "/>
              <a:cs typeface="Arial M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8CA7A6B-8657-51F2-389D-47DA071166A9}"/>
              </a:ext>
            </a:extLst>
          </p:cNvPr>
          <p:cNvSpPr txBox="1"/>
          <p:nvPr/>
        </p:nvSpPr>
        <p:spPr>
          <a:xfrm>
            <a:off x="6131982" y="1862682"/>
            <a:ext cx="15930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dirty="0">
                <a:latin typeface="Arial"/>
                <a:cs typeface="Arial"/>
              </a:rPr>
              <a:t>Conclusão: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7115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514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Arial 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Yuji Matsui</dc:creator>
  <cp:lastModifiedBy>Camilla S. de Oliveria Gomes</cp:lastModifiedBy>
  <cp:revision>7</cp:revision>
  <dcterms:created xsi:type="dcterms:W3CDTF">2023-08-09T00:23:38Z</dcterms:created>
  <dcterms:modified xsi:type="dcterms:W3CDTF">2023-10-04T15:11:59Z</dcterms:modified>
</cp:coreProperties>
</file>