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745"/>
  </p:normalViewPr>
  <p:slideViewPr>
    <p:cSldViewPr snapToGrid="0" showGuides="1">
      <p:cViewPr varScale="1">
        <p:scale>
          <a:sx n="109" d="100"/>
          <a:sy n="109" d="100"/>
        </p:scale>
        <p:origin x="9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F82F0-202A-034D-951B-C51570CE2B03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07F6-0EA5-B449-BDE3-5E4CBDC68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6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07F6-0EA5-B449-BDE3-5E4CBDC6844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15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07F6-0EA5-B449-BDE3-5E4CBDC6844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5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AEF141-95FE-DF66-EF08-019A4A78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26B9-4F8A-EC40-BF77-225C4FCB4227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C733C-B835-05BF-3D4F-7E7CC059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E6349-6FA3-1608-C0EC-32ADDC4B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B4A1-3F32-CB4A-B713-3E383CEF2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288291-EE58-B8E3-AE3D-EE2200B9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E18D-4F9F-9346-93D3-9945E8EF00D9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E23CCA-5514-D2DB-C0A8-E36130A5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C8E30D-A718-A474-F3CE-6C5D71B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BF3D-0650-394A-B17B-447610337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18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16C8-C37A-1F7C-E70E-9F518187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CAA-299E-5A41-A39B-ACFAB6450C4C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8BD054-ADFB-D304-760D-D5E06E81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4F41F3-3D40-CB36-8DDC-6682E7DF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A5DC-1C76-C94D-913C-3CDBD6213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2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1C13C-92EC-1DDF-763E-D6CD9D32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A82F-D296-644C-B09A-606A578CB331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CDDCC-4481-5029-1AB2-F593B432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2443A-360E-5F1E-1A6B-B0C85B21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1A37-BD14-8549-9D8B-52369E7B54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0A0BF-E096-5EE0-2FBD-97D61CD1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D96-BA8F-724A-BEE9-EB86E5FBFA9D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AF2C8-EF9A-2960-DEA5-34195B46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9DD6A-F98F-5B33-094F-E5A2D462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FBB4-4F38-0D42-8BCC-D94686436B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36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B070E62-E397-6618-8774-FEDF972B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4B3F-E7E0-B348-A940-07C8EC2B935F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31245B0-0A16-771D-ED5C-EE2D2B6C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E340995-A12D-906B-9C74-B0787A2C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1D69-1C06-A14F-A02C-0BBEA0200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8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14DBAA0-E717-CA73-6B4C-5C0B9D91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9B74-9D3B-5048-91D3-7D3262D630AF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0304943-4217-03F9-F9C5-E2E27064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6A1C352-5DDB-5F4F-6EAD-24BA7035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D281-BC92-B44D-9AEB-E97B3CE011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8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C0F0B93-E388-E0BF-206E-3722339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ADBE-DF4E-2748-A3D0-0A0F2968F0AD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27C310C-677A-EEDD-1E97-E749FD20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E6F2DEA-5851-F8B5-2D1C-F6C412C7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C620-B478-B645-AF58-26EA2F786E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27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6C8F77A-F7A7-9902-D8D3-5E908481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8808-4590-5947-8A73-8D7F52A17EE8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81B54A8-75D2-9217-D3CE-EC45460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94439A3-5644-727F-4857-F61F80F0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BD9D-CC0E-E644-B7E3-8F868AB8E0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3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BDCB434-5A3A-7D50-BDD6-DB970815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FED2-8CE9-414F-9FF7-3AFFED0F3F02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262A2D9-68F0-0CD5-C398-F9CA1E35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DA8257F-ADB9-1C5C-6888-F0FBB9A9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1DBA-D404-2A49-BD36-B700D91501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0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BA724EA-5136-B5E5-FEAE-842CD11C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DD5D-1BA4-D54C-A5BE-350757D72350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6A8C8E6-A45A-3BEB-54F6-18BE889A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B9DD7C-CFE2-D5C9-CB77-78A71C52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8226-68E0-A347-9FF1-721341332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2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F5DC591-4214-0B9E-DAEB-D7ED68CFF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C0D2070-1F62-38AC-68BA-04B4AE02C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AF6F30-1D6F-FCBB-F286-58812225A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EF79A4-098C-5D47-AD42-6A88EE825496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AFCB6E-E46A-8FD0-089E-8989155FA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FBDF05-4690-4732-4DE2-BBB951799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1BA61-E5A0-2343-A146-6BE28BB30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:a16="http://schemas.microsoft.com/office/drawing/2014/main" id="{6AA45EA6-2943-8DF5-183B-FFC69118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4B545D1D-DA25-2B0C-B677-8C240D9F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E43AFD7C-A968-B608-7EE7-1A92A6A6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46550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:a16="http://schemas.microsoft.com/office/drawing/2014/main" id="{AA540533-9131-EA39-E715-EA8437E6E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  <a:r>
              <a:rPr lang="pt-BR" altLang="pt-BR" sz="2500" b="1" dirty="0">
                <a:solidFill>
                  <a:schemeClr val="bg1"/>
                </a:solidFill>
              </a:rPr>
              <a:t>TÍTULO</a:t>
            </a:r>
            <a:r>
              <a:rPr lang="pt-BR" altLang="pt-BR" sz="1800" b="1" dirty="0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:a16="http://schemas.microsoft.com/office/drawing/2014/main" id="{D66DCCBB-1E83-8392-3BC3-2D6D80CF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552" y="2939048"/>
            <a:ext cx="41464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24471"/>
                </a:solidFill>
              </a:rPr>
              <a:t>ASSOCIAÇÃO ENTRE SITUS INVERSUS TOTALIS E CARDIOPATIA COMPLEXA FETAL: RELATO DE CASO</a:t>
            </a:r>
            <a:endParaRPr lang="pt-BR" altLang="pt-BR" sz="2400" b="1" dirty="0"/>
          </a:p>
        </p:txBody>
      </p:sp>
      <p:sp>
        <p:nvSpPr>
          <p:cNvPr id="2055" name="CaixaDeTexto 12">
            <a:extLst>
              <a:ext uri="{FF2B5EF4-FFF2-40B4-BE49-F238E27FC236}">
                <a16:creationId xmlns:a16="http://schemas.microsoft.com/office/drawing/2014/main" id="{1C70D4F8-45FC-9640-8ADD-157C8973D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91013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>
                <a:solidFill>
                  <a:schemeClr val="bg1"/>
                </a:solidFill>
              </a:rPr>
              <a:t>AUTORES</a:t>
            </a:r>
            <a:endParaRPr lang="pt-BR" altLang="pt-BR" sz="250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:a16="http://schemas.microsoft.com/office/drawing/2014/main" id="{8560FFF6-5035-7E5D-505F-7D69D921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2" y="4624902"/>
            <a:ext cx="30972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Alexandra Paula de Oliveira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José Paulo da Silva Neto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Jorge </a:t>
            </a:r>
            <a:r>
              <a:rPr lang="pt-BR" altLang="pt-BR" sz="1800" dirty="0" err="1">
                <a:solidFill>
                  <a:srgbClr val="024471"/>
                </a:solidFill>
              </a:rPr>
              <a:t>Affiune</a:t>
            </a:r>
            <a:endParaRPr lang="pt-BR" altLang="pt-BR" sz="1800" dirty="0">
              <a:solidFill>
                <a:srgbClr val="02447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Emanuele Santana Lessa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Lucia Pedroso Barbosa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accent1">
                    <a:lumMod val="50000"/>
                  </a:schemeClr>
                </a:solidFill>
              </a:rPr>
              <a:t>Evaldo Trajano Silva Filho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5123EE3-868C-4017-A703-D4D81772B4D2}"/>
              </a:ext>
            </a:extLst>
          </p:cNvPr>
          <p:cNvSpPr txBox="1"/>
          <p:nvPr/>
        </p:nvSpPr>
        <p:spPr>
          <a:xfrm>
            <a:off x="6096000" y="1678329"/>
            <a:ext cx="199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DIAGNÓSTICO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30D635-9A48-EF05-9702-88ED3A2E8DF0}"/>
              </a:ext>
            </a:extLst>
          </p:cNvPr>
          <p:cNvSpPr txBox="1"/>
          <p:nvPr/>
        </p:nvSpPr>
        <p:spPr>
          <a:xfrm>
            <a:off x="196769" y="2905248"/>
            <a:ext cx="117542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caso em questão trata-se 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Inversus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Totalis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onde há inversão das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estuturas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toraco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-abdominais, com uma imagem em espelho do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normal, a aorta descendente localizada à direita da coluna e a veia cava inferior à esquerda, fígado e vesícula à esquerda, com baço e estômago à direita e, como no caso em questão onde há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totalis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Dextrocardia, com eixo cardíaco voltado para a direita 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dextroversão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Sua verdadeira incidência permanece desconhecida, mas gira em torno de 1:2.500 a 1:20.000 nascidos vivos. Destes, em torno de 0,3 a 5% podem apresentar cardiopatia, uma população significativa, mas ainda assim menor do que a encontrada em casos de isomerismo atrial direito ou esquerdo. Também, como no caso em questão, não costuma ter discordância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veno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-atrial. Aproximadamente 50% dos casos 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tem associação com a Síndrome 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Kartagener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patologia onde ocorre disfunção ciliar com subsequentes infecções respiratórias de repetição e infertilidade na vida adulta.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76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" y="33100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EBEE186-1D3D-D091-95A6-05B2A26D0B6E}"/>
              </a:ext>
            </a:extLst>
          </p:cNvPr>
          <p:cNvSpPr txBox="1"/>
          <p:nvPr/>
        </p:nvSpPr>
        <p:spPr>
          <a:xfrm>
            <a:off x="284746" y="3164584"/>
            <a:ext cx="1162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Quanto aos achados cardíacos, observou-se, pela avaliação das câmaras cardíacas e emergência das grandes artérias, a concordância </a:t>
            </a:r>
            <a:r>
              <a:rPr lang="pt-BR" dirty="0" err="1"/>
              <a:t>veno</a:t>
            </a:r>
            <a:r>
              <a:rPr lang="pt-BR" dirty="0"/>
              <a:t>-atrial, com as veias cavas se conectando ao átrio direito e as veias pulmonares ao átrio esquerdo; discordância átrio ventricular, com o átrio direito se conectando ao ventrículo esquerdo, e o átrio esquerdo se conectando ao ventrículo direito. Também foi verificada concordância ventrículo-arterial, com a emergência da aorta  a partir do ventrículo esquerdo e da pulmonar a partir do ventrículo direito. Provavelmente por este arranjo, tais vasos emergem em paralelo. </a:t>
            </a:r>
          </a:p>
          <a:p>
            <a:pPr algn="just"/>
            <a:r>
              <a:rPr lang="pt-BR" dirty="0"/>
              <a:t>	Juntamente com a emergência dos vasos em paralelo, observou-se o posicionamento das valvas aórtica e pulmonar lado a lado, e não </a:t>
            </a:r>
            <a:r>
              <a:rPr lang="pt-BR" dirty="0" err="1"/>
              <a:t>crânio-caudal</a:t>
            </a:r>
            <a:r>
              <a:rPr lang="pt-BR" dirty="0"/>
              <a:t>/</a:t>
            </a:r>
            <a:r>
              <a:rPr lang="pt-BR" dirty="0" err="1"/>
              <a:t>antero-posterior</a:t>
            </a:r>
            <a:r>
              <a:rPr lang="pt-BR" dirty="0"/>
              <a:t> habitual.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CB6810-B7B4-7E48-AA28-37E2827F13DF}"/>
              </a:ext>
            </a:extLst>
          </p:cNvPr>
          <p:cNvSpPr txBox="1"/>
          <p:nvPr/>
        </p:nvSpPr>
        <p:spPr>
          <a:xfrm>
            <a:off x="6096000" y="1678329"/>
            <a:ext cx="199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238753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9E842A-0588-0707-EB6F-915AEE1D5182}"/>
              </a:ext>
            </a:extLst>
          </p:cNvPr>
          <p:cNvSpPr txBox="1"/>
          <p:nvPr/>
        </p:nvSpPr>
        <p:spPr>
          <a:xfrm>
            <a:off x="108286" y="3116179"/>
            <a:ext cx="11904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Também relacionado a estes achados, observou-se uma grande comunicação interventricular muscular, perfazendo quase um ventrículo único, provavelmente permitindo o direcionamento das circulações pulmonar e sistêmica. E finalmente, como um achado inerente ao posicionamento cardíaco, observou-se o arco aórtico à direita, com a veia cava à esquerda.</a:t>
            </a:r>
          </a:p>
          <a:p>
            <a:endParaRPr lang="pt-BR" dirty="0"/>
          </a:p>
          <a:p>
            <a:r>
              <a:rPr lang="pt-BR" dirty="0"/>
              <a:t>	Os achados cardíacos, dada sua complexidade, foram avaliados separadamente, sem se enquadrar em apenas um diagnóstico único específico, sendo todos reunidos sob o diagnóstico de cardiopatia complexa.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66A2EC-6ADE-8E48-AE0A-5AEBFA20B3C4}"/>
              </a:ext>
            </a:extLst>
          </p:cNvPr>
          <p:cNvSpPr txBox="1"/>
          <p:nvPr/>
        </p:nvSpPr>
        <p:spPr>
          <a:xfrm>
            <a:off x="6096000" y="1678329"/>
            <a:ext cx="199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36834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A063F7-1497-69C7-4E5A-77FD5F875EE1}"/>
              </a:ext>
            </a:extLst>
          </p:cNvPr>
          <p:cNvSpPr txBox="1"/>
          <p:nvPr/>
        </p:nvSpPr>
        <p:spPr>
          <a:xfrm>
            <a:off x="5594684" y="1443789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DISCUSSÃO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C66980-65F4-7E27-5289-8F83FD046F53}"/>
              </a:ext>
            </a:extLst>
          </p:cNvPr>
          <p:cNvSpPr txBox="1"/>
          <p:nvPr/>
        </p:nvSpPr>
        <p:spPr>
          <a:xfrm>
            <a:off x="381000" y="2895600"/>
            <a:ext cx="11176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O caso em questão, constituído em essência pelo </a:t>
            </a:r>
            <a:r>
              <a:rPr lang="pt-BR" dirty="0" err="1"/>
              <a:t>Situs</a:t>
            </a:r>
            <a:r>
              <a:rPr lang="pt-BR" dirty="0"/>
              <a:t> </a:t>
            </a:r>
            <a:r>
              <a:rPr lang="pt-BR" dirty="0" err="1"/>
              <a:t>inversus</a:t>
            </a:r>
            <a:r>
              <a:rPr lang="pt-BR" dirty="0"/>
              <a:t> </a:t>
            </a:r>
            <a:r>
              <a:rPr lang="pt-BR" dirty="0" err="1"/>
              <a:t>totalis</a:t>
            </a:r>
            <a:r>
              <a:rPr lang="pt-BR" dirty="0"/>
              <a:t> com Dextrocardia e eixo cardíaco voltado para a direita (</a:t>
            </a:r>
            <a:r>
              <a:rPr lang="pt-BR" dirty="0" err="1"/>
              <a:t>dextroversão</a:t>
            </a:r>
            <a:r>
              <a:rPr lang="pt-BR" dirty="0"/>
              <a:t>), demonstra a clara associação entre esta condição e a existência de cardiopatia complexa </a:t>
            </a:r>
            <a:r>
              <a:rPr lang="pt-BR" baseline="30000" dirty="0"/>
              <a:t>(1,3). </a:t>
            </a:r>
          </a:p>
          <a:p>
            <a:pPr algn="just"/>
            <a:r>
              <a:rPr lang="pt-BR" dirty="0"/>
              <a:t>	Como achados encontrados com mais frequência, há a tetralogia de </a:t>
            </a:r>
            <a:r>
              <a:rPr lang="pt-BR" dirty="0" err="1"/>
              <a:t>fallot</a:t>
            </a:r>
            <a:r>
              <a:rPr lang="pt-BR" dirty="0"/>
              <a:t>, a dupla via de saída das grandes artérias , a transposição corrigida ou não das grandes artérias e o defeito do septo ventricular </a:t>
            </a:r>
            <a:r>
              <a:rPr lang="pt-BR" baseline="30000" dirty="0"/>
              <a:t>(1,3)</a:t>
            </a:r>
            <a:r>
              <a:rPr lang="pt-BR" dirty="0"/>
              <a:t>, estes dois últimos relacionados nos achados.</a:t>
            </a:r>
          </a:p>
          <a:p>
            <a:pPr algn="just"/>
            <a:r>
              <a:rPr lang="pt-BR" dirty="0"/>
              <a:t>	Como achados </a:t>
            </a:r>
            <a:r>
              <a:rPr lang="pt-BR" dirty="0" err="1"/>
              <a:t>extracardíacos</a:t>
            </a:r>
            <a:r>
              <a:rPr lang="pt-BR" dirty="0"/>
              <a:t> há grande associação com a Síndrome de </a:t>
            </a:r>
            <a:r>
              <a:rPr lang="pt-BR" dirty="0" err="1"/>
              <a:t>Kartagener</a:t>
            </a:r>
            <a:r>
              <a:rPr lang="pt-BR" dirty="0"/>
              <a:t>, sem outras grandes associações </a:t>
            </a:r>
            <a:r>
              <a:rPr lang="pt-BR" baseline="30000" dirty="0"/>
              <a:t>(1,2,3,4).</a:t>
            </a:r>
          </a:p>
          <a:p>
            <a:pPr algn="just"/>
            <a:r>
              <a:rPr lang="pt-BR" dirty="0"/>
              <a:t>	Já os principais diagnósticos diferenciais incluem os isomerismos direito e esquerdo, e mesmo uma orientação incorreta do transdutor, por inexperiência do operador </a:t>
            </a:r>
            <a:r>
              <a:rPr lang="pt-BR" baseline="30000" dirty="0"/>
              <a:t>(3)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4032F9-C58E-3744-B45B-CB970D75B0A5}"/>
              </a:ext>
            </a:extLst>
          </p:cNvPr>
          <p:cNvSpPr txBox="1"/>
          <p:nvPr/>
        </p:nvSpPr>
        <p:spPr>
          <a:xfrm>
            <a:off x="5221705" y="1876926"/>
            <a:ext cx="325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CONSIDERAÇÕES FINAIS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05DEF8-9E3A-EBE8-CE2B-4A41E1D73F14}"/>
              </a:ext>
            </a:extLst>
          </p:cNvPr>
          <p:cNvSpPr txBox="1"/>
          <p:nvPr/>
        </p:nvSpPr>
        <p:spPr>
          <a:xfrm>
            <a:off x="360947" y="3152274"/>
            <a:ext cx="11353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Trata-se de um caso extremamente complexo, que vai ao encontro dos relatos da literatura vigente.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	E tal caso chama atenção para a condição mais importante para o profissional que se propõe a realizar exames de imagem em obstetrícia: que a maioria dos achados ultrassonográficos patológicos vem de pacientes de baixo risco, ou de risco habitual.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	Sendo assim, devemos sempre nos atentar para a sistematização e avaliação pormenorizada, sempre que possível do paciente (no caso, o feto), no intuito de fornecer acompanhamento de qualidade, inclusive com referenciamento para serviços especializados em Medicina Fetal. </a:t>
            </a:r>
          </a:p>
        </p:txBody>
      </p:sp>
    </p:spTree>
    <p:extLst>
      <p:ext uri="{BB962C8B-B14F-4D97-AF65-F5344CB8AC3E}">
        <p14:creationId xmlns:p14="http://schemas.microsoft.com/office/powerpoint/2010/main" val="146579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BEAE9E-F0FB-D833-D4E8-017E6E0D028B}"/>
              </a:ext>
            </a:extLst>
          </p:cNvPr>
          <p:cNvSpPr txBox="1"/>
          <p:nvPr/>
        </p:nvSpPr>
        <p:spPr>
          <a:xfrm>
            <a:off x="4224759" y="1701477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REFERÊNCIAS: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BF74CF-1CF3-B688-2BD4-70234CFF38DF}"/>
              </a:ext>
            </a:extLst>
          </p:cNvPr>
          <p:cNvSpPr txBox="1"/>
          <p:nvPr/>
        </p:nvSpPr>
        <p:spPr>
          <a:xfrm>
            <a:off x="254644" y="2893670"/>
            <a:ext cx="11458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Bernasconi A, </a:t>
            </a:r>
            <a:r>
              <a:rPr lang="pt-BR" dirty="0" err="1"/>
              <a:t>Azancoti</a:t>
            </a:r>
            <a:r>
              <a:rPr lang="pt-BR" dirty="0"/>
              <a:t> A, Simpson JM, Jones A, </a:t>
            </a:r>
            <a:r>
              <a:rPr lang="pt-BR" dirty="0" err="1"/>
              <a:t>Sharland</a:t>
            </a:r>
            <a:r>
              <a:rPr lang="pt-BR" dirty="0"/>
              <a:t> GK. Fetal Dextrocardia: </a:t>
            </a:r>
            <a:r>
              <a:rPr lang="pt-BR" dirty="0" err="1"/>
              <a:t>diagnosis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outcome</a:t>
            </a:r>
            <a:r>
              <a:rPr lang="pt-BR" dirty="0"/>
              <a:t> in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tertiary</a:t>
            </a:r>
            <a:r>
              <a:rPr lang="pt-BR" dirty="0"/>
              <a:t> centres. Heart 2005; 91:1590-1594.</a:t>
            </a:r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 err="1"/>
              <a:t>Lapierre</a:t>
            </a:r>
            <a:r>
              <a:rPr lang="pt-BR" dirty="0"/>
              <a:t> et al. </a:t>
            </a:r>
            <a:r>
              <a:rPr lang="pt-BR" dirty="0" err="1"/>
              <a:t>Prenatal</a:t>
            </a:r>
            <a:r>
              <a:rPr lang="pt-BR" dirty="0"/>
              <a:t> </a:t>
            </a:r>
            <a:r>
              <a:rPr lang="pt-BR" dirty="0" err="1"/>
              <a:t>ultrasound</a:t>
            </a:r>
            <a:r>
              <a:rPr lang="pt-BR" dirty="0"/>
              <a:t> </a:t>
            </a:r>
            <a:r>
              <a:rPr lang="pt-BR" dirty="0" err="1"/>
              <a:t>screening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congenital </a:t>
            </a:r>
            <a:r>
              <a:rPr lang="pt-BR" dirty="0" err="1"/>
              <a:t>heart</a:t>
            </a:r>
            <a:r>
              <a:rPr lang="pt-BR" dirty="0"/>
              <a:t> </a:t>
            </a:r>
            <a:r>
              <a:rPr lang="pt-BR" dirty="0" err="1"/>
              <a:t>disease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general </a:t>
            </a:r>
            <a:r>
              <a:rPr lang="pt-BR" dirty="0" err="1"/>
              <a:t>population</a:t>
            </a:r>
            <a:r>
              <a:rPr lang="pt-BR" dirty="0"/>
              <a:t>. </a:t>
            </a:r>
            <a:r>
              <a:rPr lang="pt-BR" dirty="0" err="1"/>
              <a:t>Ultrasound</a:t>
            </a:r>
            <a:r>
              <a:rPr lang="pt-BR" dirty="0"/>
              <a:t> </a:t>
            </a:r>
            <a:r>
              <a:rPr lang="pt-BR" dirty="0" err="1"/>
              <a:t>Quarterly</a:t>
            </a:r>
            <a:r>
              <a:rPr lang="pt-BR" dirty="0"/>
              <a:t> 2013; 29:111-124.</a:t>
            </a:r>
          </a:p>
          <a:p>
            <a:endParaRPr lang="pt-BR" dirty="0"/>
          </a:p>
          <a:p>
            <a:r>
              <a:rPr lang="pt-BR" dirty="0"/>
              <a:t>3. </a:t>
            </a:r>
            <a:r>
              <a:rPr lang="pt-BR" dirty="0" err="1"/>
              <a:t>Abuhamad</a:t>
            </a:r>
            <a:r>
              <a:rPr lang="pt-BR" dirty="0"/>
              <a:t> A, </a:t>
            </a:r>
            <a:r>
              <a:rPr lang="pt-BR" dirty="0" err="1"/>
              <a:t>Chaoui</a:t>
            </a:r>
            <a:r>
              <a:rPr lang="pt-BR" dirty="0"/>
              <a:t> R. A </a:t>
            </a:r>
            <a:r>
              <a:rPr lang="pt-BR" dirty="0" err="1"/>
              <a:t>Practical</a:t>
            </a:r>
            <a:r>
              <a:rPr lang="pt-BR" dirty="0"/>
              <a:t> </a:t>
            </a:r>
            <a:r>
              <a:rPr lang="pt-BR" dirty="0" err="1"/>
              <a:t>guide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fetal </a:t>
            </a:r>
            <a:r>
              <a:rPr lang="pt-BR" dirty="0" err="1"/>
              <a:t>echocardiography</a:t>
            </a:r>
            <a:r>
              <a:rPr lang="pt-BR" dirty="0"/>
              <a:t> - Normal </a:t>
            </a:r>
            <a:r>
              <a:rPr lang="pt-BR" dirty="0" err="1"/>
              <a:t>and</a:t>
            </a:r>
            <a:r>
              <a:rPr lang="pt-BR" dirty="0"/>
              <a:t> abnormal </a:t>
            </a:r>
            <a:r>
              <a:rPr lang="pt-BR" dirty="0" err="1"/>
              <a:t>hearts</a:t>
            </a:r>
            <a:r>
              <a:rPr lang="pt-BR" dirty="0"/>
              <a:t>. 3rd Ed. Philadelphia: </a:t>
            </a:r>
            <a:r>
              <a:rPr lang="pt-BR" dirty="0" err="1"/>
              <a:t>Wolters</a:t>
            </a:r>
            <a:r>
              <a:rPr lang="pt-BR" dirty="0"/>
              <a:t> </a:t>
            </a:r>
            <a:r>
              <a:rPr lang="pt-BR" dirty="0" err="1"/>
              <a:t>Kluwer</a:t>
            </a:r>
            <a:r>
              <a:rPr lang="pt-BR" dirty="0"/>
              <a:t>; 2016.</a:t>
            </a:r>
          </a:p>
          <a:p>
            <a:endParaRPr lang="pt-BR" dirty="0"/>
          </a:p>
          <a:p>
            <a:r>
              <a:rPr lang="pt-BR" dirty="0"/>
              <a:t>4. </a:t>
            </a:r>
            <a:r>
              <a:rPr lang="pt-BR" dirty="0" err="1"/>
              <a:t>Sharland</a:t>
            </a:r>
            <a:r>
              <a:rPr lang="pt-BR" dirty="0"/>
              <a:t> G. Fetal </a:t>
            </a:r>
            <a:r>
              <a:rPr lang="pt-BR" dirty="0" err="1"/>
              <a:t>cardiology</a:t>
            </a:r>
            <a:r>
              <a:rPr lang="pt-BR" dirty="0"/>
              <a:t> </a:t>
            </a:r>
            <a:r>
              <a:rPr lang="pt-BR" dirty="0" err="1"/>
              <a:t>simplified</a:t>
            </a:r>
            <a:r>
              <a:rPr lang="pt-BR" dirty="0"/>
              <a:t> – A </a:t>
            </a:r>
            <a:r>
              <a:rPr lang="pt-BR" dirty="0" err="1"/>
              <a:t>practical</a:t>
            </a:r>
            <a:r>
              <a:rPr lang="pt-BR" dirty="0"/>
              <a:t> manual. London: Gutenberg Press; 2013. </a:t>
            </a:r>
          </a:p>
        </p:txBody>
      </p:sp>
    </p:spTree>
    <p:extLst>
      <p:ext uri="{BB962C8B-B14F-4D97-AF65-F5344CB8AC3E}">
        <p14:creationId xmlns:p14="http://schemas.microsoft.com/office/powerpoint/2010/main" val="98595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3FE84B-7934-3065-F6D5-04F8303DB53C}"/>
              </a:ext>
            </a:extLst>
          </p:cNvPr>
          <p:cNvSpPr txBox="1"/>
          <p:nvPr/>
        </p:nvSpPr>
        <p:spPr>
          <a:xfrm>
            <a:off x="445170" y="2927053"/>
            <a:ext cx="110088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	No acompanhamento pré-natal de rotina, segundo as normas vigentes, atualmente preconiza-se para complementação do cuidado a realização da ultrassonográfica obstétrica morfológica de primeiro trimestre entre 11 e 14 semanas, e a de segundo trimestre, preferencialmente entre 20 e 24 semanas. As demais avaliações de imagem não seriam necessárias para o seguimento de gestações de baixo risco. 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Mas, a partir do momento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que tais exames são solicitados, alguns autores deixam claro que devem ser realizados com o mesmo critério e sistematização que as ecografias morfológicas.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	Neste aspecto encontra-se o caso em questão, onde foi solicitada a avaliação de rotina, sem clara alusão à avaliação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</a:rPr>
              <a:t>morfógica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, e demonstrou-se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presença de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Situs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Inversus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Dextrocardia, além de cardiopatia complexa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EA8492-B72C-399D-C862-B4A9754109F4}"/>
              </a:ext>
            </a:extLst>
          </p:cNvPr>
          <p:cNvSpPr txBox="1"/>
          <p:nvPr/>
        </p:nvSpPr>
        <p:spPr>
          <a:xfrm>
            <a:off x="5402178" y="1581429"/>
            <a:ext cx="194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8CBC9FF-A112-FB74-632E-522CC79DAB7E}"/>
              </a:ext>
            </a:extLst>
          </p:cNvPr>
          <p:cNvSpPr txBox="1"/>
          <p:nvPr/>
        </p:nvSpPr>
        <p:spPr>
          <a:xfrm>
            <a:off x="421102" y="3043990"/>
            <a:ext cx="11305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J.F.S.S., 31 anos, G1P0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idade gestacional de 22 semanas e 3 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 comorbidades, pré-natal de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risco habitual,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vem para avaliação ecográfica de rotina. </a:t>
            </a:r>
          </a:p>
          <a:p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Ao exame, feto apresentava situação cefálica com dorso à esquerda e crescimento adequado.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5B1700-5705-121E-A798-A829A2055064}"/>
              </a:ext>
            </a:extLst>
          </p:cNvPr>
          <p:cNvSpPr txBox="1"/>
          <p:nvPr/>
        </p:nvSpPr>
        <p:spPr>
          <a:xfrm>
            <a:off x="5727033" y="1313266"/>
            <a:ext cx="1828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35767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441FF3-A0D6-5A47-409C-56F49D88F5DE}"/>
              </a:ext>
            </a:extLst>
          </p:cNvPr>
          <p:cNvSpPr txBox="1"/>
          <p:nvPr/>
        </p:nvSpPr>
        <p:spPr>
          <a:xfrm>
            <a:off x="4311314" y="1849286"/>
            <a:ext cx="788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Entretanto, conforme as imagens abaixo, observou-se bolha gástrica à direita do abdome fetal, e fígado à esquerda,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dextrocardia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com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eixo cardíaco apontado para a direita.</a:t>
            </a:r>
            <a:endParaRPr lang="pt-BR" dirty="0"/>
          </a:p>
        </p:txBody>
      </p:sp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id="{7FCFB0AB-77F6-8B95-ABAC-902B8B05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2"/>
          <a:stretch/>
        </p:blipFill>
        <p:spPr>
          <a:xfrm>
            <a:off x="4114804" y="3126258"/>
            <a:ext cx="3867714" cy="2708709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75F4B2C-8A6F-7AB0-F9F6-7A504E0A7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49"/>
          <a:stretch/>
        </p:blipFill>
        <p:spPr>
          <a:xfrm>
            <a:off x="8104215" y="3126258"/>
            <a:ext cx="3906255" cy="2720251"/>
          </a:xfrm>
          <a:prstGeom prst="rect">
            <a:avLst/>
          </a:prstGeom>
        </p:spPr>
      </p:pic>
      <p:pic>
        <p:nvPicPr>
          <p:cNvPr id="11" name="Imagem 10" descr="Foto em preto e branco de garrafa de bebida na mão&#10;&#10;Descrição gerada automaticamente com confiança média">
            <a:extLst>
              <a:ext uri="{FF2B5EF4-FFF2-40B4-BE49-F238E27FC236}">
                <a16:creationId xmlns:a16="http://schemas.microsoft.com/office/drawing/2014/main" id="{EA9C36BF-DA7C-8D24-413A-85E9DB4342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00"/>
          <a:stretch/>
        </p:blipFill>
        <p:spPr>
          <a:xfrm>
            <a:off x="185187" y="3126259"/>
            <a:ext cx="3821575" cy="26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E84A03-C613-A783-0A7A-EFA17B8837F6}"/>
              </a:ext>
            </a:extLst>
          </p:cNvPr>
          <p:cNvSpPr txBox="1"/>
          <p:nvPr/>
        </p:nvSpPr>
        <p:spPr>
          <a:xfrm>
            <a:off x="5029200" y="1047556"/>
            <a:ext cx="674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Inicialmente, era bem visível um defeito no septo interventricular. Submetendo-se o feto uma avaliação cardiológica pormenorizada, foram detectados os seguintes achados a seguir relacionados:</a:t>
            </a:r>
          </a:p>
          <a:p>
            <a:r>
              <a:rPr lang="pt-BR" dirty="0"/>
              <a:t>- Concordância </a:t>
            </a:r>
            <a:r>
              <a:rPr lang="pt-BR" dirty="0" err="1"/>
              <a:t>veno</a:t>
            </a:r>
            <a:r>
              <a:rPr lang="pt-BR" dirty="0"/>
              <a:t>-atrial; </a:t>
            </a:r>
          </a:p>
          <a:p>
            <a:r>
              <a:rPr lang="pt-BR" dirty="0"/>
              <a:t>- Discordância </a:t>
            </a:r>
            <a:r>
              <a:rPr lang="pt-BR" dirty="0" err="1"/>
              <a:t>átrio-ventricular</a:t>
            </a:r>
            <a:r>
              <a:rPr lang="pt-BR" dirty="0"/>
              <a:t> com concordância ventrículo-arterial</a:t>
            </a:r>
          </a:p>
          <a:p>
            <a:endParaRPr lang="pt-BR" dirty="0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FCFFE5E-26DE-F3A1-ED4C-D4697697D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9"/>
          <a:stretch/>
        </p:blipFill>
        <p:spPr>
          <a:xfrm>
            <a:off x="3196134" y="2987748"/>
            <a:ext cx="4176939" cy="2945723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7F1D806D-58B9-D133-92E7-4F794EA6C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24"/>
          <a:stretch/>
        </p:blipFill>
        <p:spPr>
          <a:xfrm>
            <a:off x="7708736" y="2987748"/>
            <a:ext cx="4280697" cy="30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547F40-62E4-4157-96B4-42BD155D5C23}"/>
              </a:ext>
            </a:extLst>
          </p:cNvPr>
          <p:cNvSpPr txBox="1"/>
          <p:nvPr/>
        </p:nvSpPr>
        <p:spPr>
          <a:xfrm>
            <a:off x="4106856" y="1842090"/>
            <a:ext cx="784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achados foram esclarecidos baseando-se no aspecto morfológico das câmaras e na emergência das grandes artérias, que parecem ocorrer em paralelo</a:t>
            </a:r>
          </a:p>
        </p:txBody>
      </p:sp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D6F2022-FF45-E865-9708-FD47B138E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7"/>
          <a:stretch/>
        </p:blipFill>
        <p:spPr>
          <a:xfrm>
            <a:off x="2164464" y="2870791"/>
            <a:ext cx="4238263" cy="2958508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1AC5C900-4EC0-0A9F-DB2F-3B1E673D5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7"/>
          <a:stretch/>
        </p:blipFill>
        <p:spPr>
          <a:xfrm>
            <a:off x="6863785" y="2870791"/>
            <a:ext cx="4238263" cy="2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3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" y="30551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BDD206-24BA-79BE-027D-4752B0532B2F}"/>
              </a:ext>
            </a:extLst>
          </p:cNvPr>
          <p:cNvSpPr txBox="1"/>
          <p:nvPr/>
        </p:nvSpPr>
        <p:spPr>
          <a:xfrm>
            <a:off x="4287477" y="2225716"/>
            <a:ext cx="72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Identificou-se também comunicação interventricular do tipo via de entrada muscular de grande tamanho (quase um ventrículo único).</a:t>
            </a:r>
          </a:p>
        </p:txBody>
      </p:sp>
      <p:pic>
        <p:nvPicPr>
          <p:cNvPr id="6" name="Imagem 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06635EB-5E3A-AA2D-E953-6EE04965B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87"/>
          <a:stretch/>
        </p:blipFill>
        <p:spPr>
          <a:xfrm>
            <a:off x="60413" y="3040911"/>
            <a:ext cx="3914173" cy="2768659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115BCF5-6EA1-96F9-1AA9-BF8E8FC63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87"/>
          <a:stretch/>
        </p:blipFill>
        <p:spPr>
          <a:xfrm>
            <a:off x="4008360" y="3040911"/>
            <a:ext cx="3914172" cy="2768659"/>
          </a:xfrm>
          <a:prstGeom prst="rect">
            <a:avLst/>
          </a:prstGeom>
        </p:spPr>
      </p:pic>
      <p:pic>
        <p:nvPicPr>
          <p:cNvPr id="10" name="Imagem 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DAA4CEF-897E-55C1-C483-424787B44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37"/>
          <a:stretch/>
        </p:blipFill>
        <p:spPr>
          <a:xfrm>
            <a:off x="7932204" y="3040911"/>
            <a:ext cx="4237780" cy="27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" y="32960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589C17-8017-8289-8D11-7031C71CE875}"/>
              </a:ext>
            </a:extLst>
          </p:cNvPr>
          <p:cNvSpPr txBox="1"/>
          <p:nvPr/>
        </p:nvSpPr>
        <p:spPr>
          <a:xfrm>
            <a:off x="5235401" y="1920724"/>
            <a:ext cx="36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Valva pulmonar e aórtica lado a lado</a:t>
            </a:r>
          </a:p>
        </p:txBody>
      </p:sp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5379FBE-F2BA-83E3-3CC7-D833DCB62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"/>
          <a:stretch/>
        </p:blipFill>
        <p:spPr>
          <a:xfrm>
            <a:off x="4224759" y="2424223"/>
            <a:ext cx="5621438" cy="39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0D2CE392-F156-2482-D5FD-D38523F9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51D86BD-27A3-8D2F-B37D-577EB21EE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9"/>
          <a:stretch/>
        </p:blipFill>
        <p:spPr>
          <a:xfrm>
            <a:off x="158187" y="3040912"/>
            <a:ext cx="3945036" cy="2788387"/>
          </a:xfrm>
          <a:prstGeom prst="rect">
            <a:avLst/>
          </a:prstGeom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46389A2-F2B3-E204-5C81-4FDCEEA12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8"/>
          <a:stretch/>
        </p:blipFill>
        <p:spPr>
          <a:xfrm>
            <a:off x="4124442" y="3040912"/>
            <a:ext cx="3945036" cy="27999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48F678-A91A-9E1D-05FC-4C29617EEBBD}"/>
              </a:ext>
            </a:extLst>
          </p:cNvPr>
          <p:cNvSpPr txBox="1"/>
          <p:nvPr/>
        </p:nvSpPr>
        <p:spPr>
          <a:xfrm>
            <a:off x="5022757" y="2538927"/>
            <a:ext cx="21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Arco aórtico à direita</a:t>
            </a:r>
          </a:p>
        </p:txBody>
      </p:sp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97A9CFB-D195-A276-4404-198C9415BC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92"/>
          <a:stretch/>
        </p:blipFill>
        <p:spPr>
          <a:xfrm>
            <a:off x="8090702" y="3040912"/>
            <a:ext cx="3945034" cy="2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7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10447</TotalTime>
  <Words>1094</Words>
  <Application>Microsoft Macintosh PowerPoint</Application>
  <PresentationFormat>Widescreen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Alexandra Oliveira</cp:lastModifiedBy>
  <cp:revision>35</cp:revision>
  <dcterms:created xsi:type="dcterms:W3CDTF">2023-08-01T17:59:45Z</dcterms:created>
  <dcterms:modified xsi:type="dcterms:W3CDTF">2023-09-18T01:42:45Z</dcterms:modified>
</cp:coreProperties>
</file>