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70" r:id="rId4"/>
    <p:sldId id="275" r:id="rId5"/>
    <p:sldId id="271" r:id="rId6"/>
    <p:sldId id="272" r:id="rId7"/>
    <p:sldId id="26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D61FE-FAF2-8070-AE0D-DCB44CE9B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5EC613-A9A6-8F06-B6BA-9C2AF6B50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A7525-99C1-D583-7012-DD34FFBE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CC0B9-3C4B-DF8A-5171-28BA431D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3A264-DFA4-2F17-1FF9-6AA79C4F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55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54888-E7B3-72A5-503B-0580A237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506572-AADC-F0B2-C7D2-1CFF635D2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C0F9E-C365-136E-3B64-921AC284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A7C530-5C50-8A8C-C5AA-22C92CBF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C827E5-D69C-9AA7-13E5-61A1FE6A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4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7BCFDD-68BA-B67A-0729-D6417EF84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D33554-BFA1-451F-1FCB-5FDBE19A1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FB396-EEBA-4185-0399-D1EE5ACE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58BA6-AB8E-BD59-CE97-EB01F818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C99261-1084-9C96-3A1C-367A3015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1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3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A74B2-14DA-9C56-DE35-64AFF2B7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EEE519-0B50-DEAA-868D-086B48D62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1FBBF-B963-DF23-E5E2-836D4EEC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9AD63A-B2B7-88CE-BB9D-E2C5211A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71785-CC1D-5744-1796-FE9DFA92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9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B2F2C-D0E5-EFED-527C-21E5C6F2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A16FC-010A-8C3E-3CFA-3C504EE2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4A1DDC-54C7-697A-3F40-BF79D734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6FA54F-AD75-08E7-E236-3348709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6224D3-8902-F9E9-6E8D-9798FAEF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8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B890C-241B-3FE0-363B-DC7619E6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58912D-42EB-E351-007B-12D1E9580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6F9B8B-D2F2-BD2C-2B18-974172E63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DC854D-47C3-B81A-A33C-08E0D6E7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598904-DA43-72AA-F12B-E9425149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598AF5-B741-11A9-A0B0-1F3E2279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9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BE228-C816-9CF2-740C-56A934F5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EC8B73-973B-87A6-4E16-DDC5252CD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0938A4-C9E5-8D7F-461E-3BBE3E0F7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1AC46E-C1CE-12D4-BFAF-C9DFC1394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98734F-BB50-E4CB-91A7-E82EFA27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D04E84-A0AA-8244-FEEB-81494D23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AE2F83-942C-68BA-E090-607420D1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0F8139-A68A-EFC0-965A-E9BB7A7B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294CA-7E7B-FA91-4A0E-1705DC02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992FEA-BF1C-E877-18FF-FA21CFEF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04360F-D56C-205A-0415-88C616E3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DBF7C1-B7A2-943D-3465-87189F58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80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4AA551-DA81-3AEC-2D81-B44B3A90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5CB2E6-E0BA-FF39-9916-F78D2903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85FD26-F787-F651-1F43-FCCF899D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5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3A3C5-218B-B5BC-2C19-EB783585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441E0-FEB0-C2B1-C75F-597E6F58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30E450-34DC-B219-9E93-D62A57832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C82B91-91AC-3050-D0E2-64AC56F2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BD48C5-7BDA-E02C-1256-B51C5A5D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555EE8-E8E2-C8C9-0D6E-16B5D8E0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33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AF432-1C58-018A-67BD-32312CF1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497D7A-F473-2A4D-E015-CA4578D21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81471-F9EB-D2A2-6A4D-A49DB74A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51A8B1-1137-8AB4-78F5-C46A2DE6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A21915-3D13-02AF-F9E9-01D80A0B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763708-93EE-5920-131D-FBCDF021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3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A1780FA-EE88-122E-3907-53A61C0A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6D5F90-63DB-2A9A-8D97-D283DA76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CECF05-E5C3-B0A4-4C86-F5A795FDC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C40D-71F4-422B-8179-AAE458E3ED9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E7A44-E21C-E4E8-F967-12FA820E7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BA5B1-5E7B-D376-83D2-8E7454DAD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D4F7-3069-49A0-9FBA-D93305DEF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935/2177-1235.2022RBCP.619-pt" TargetMode="External"/><Relationship Id="rId2" Type="http://schemas.openxmlformats.org/officeDocument/2006/relationships/hyperlink" Target="http://www.surgicalcosmetic.org.br/details/321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22DDE7AA-EEBC-42F5-A4CD-C972F14D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454142"/>
            <a:ext cx="2798762" cy="6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CE8AF495-3E79-37E5-4E88-6A3042A3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821890"/>
            <a:ext cx="2874961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0">
            <a:extLst>
              <a:ext uri="{FF2B5EF4-FFF2-40B4-BE49-F238E27FC236}">
                <a16:creationId xmlns:a16="http://schemas.microsoft.com/office/drawing/2014/main" id="{5373185C-5383-5DA7-27D2-1B381F76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1525587"/>
            <a:ext cx="155024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  <a:r>
              <a:rPr lang="pt-BR" altLang="pt-BR" sz="2500" b="1" dirty="0">
                <a:solidFill>
                  <a:schemeClr val="bg1"/>
                </a:solidFill>
              </a:rPr>
              <a:t>TÍTULO</a:t>
            </a: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935C8B33-992E-1F88-33CF-3E4876C8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143479"/>
            <a:ext cx="279876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pt-BR" alt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CARCINOMA ESPINOCELULAR (CEC) NO ULTRASSOM : UM RELATO DE CASO</a:t>
            </a:r>
          </a:p>
        </p:txBody>
      </p:sp>
      <p:sp>
        <p:nvSpPr>
          <p:cNvPr id="6" name="CaixaDeTexto 12">
            <a:extLst>
              <a:ext uri="{FF2B5EF4-FFF2-40B4-BE49-F238E27FC236}">
                <a16:creationId xmlns:a16="http://schemas.microsoft.com/office/drawing/2014/main" id="{CD93D63C-7BDD-FF7F-70A0-60D48F6D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3906256"/>
            <a:ext cx="18523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 dirty="0">
                <a:solidFill>
                  <a:schemeClr val="bg1"/>
                </a:solidFill>
              </a:rPr>
              <a:t>AUTORES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id="{DE6775EF-6A81-7959-BAE0-52B68C8E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4522967"/>
            <a:ext cx="2874961" cy="1736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pt-BR" sz="11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RAFAELA CARDOSO GIL PIMENTEL, AUGUSTO CESAR GARCIA SAAB BENEDETI, FERNANDO MARUM MAUAD, YUJI MATSUI, FRANCISCO MAUAD FILHO.</a:t>
            </a:r>
            <a:endParaRPr lang="pt-BR" sz="11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5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369562B-B866-D1CD-FAD2-7C3999FB2FB5}"/>
              </a:ext>
            </a:extLst>
          </p:cNvPr>
          <p:cNvSpPr txBox="1"/>
          <p:nvPr/>
        </p:nvSpPr>
        <p:spPr>
          <a:xfrm>
            <a:off x="7832854" y="255992"/>
            <a:ext cx="313994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 Objetivos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E6977D-222A-6617-B557-340E1208E3E9}"/>
              </a:ext>
            </a:extLst>
          </p:cNvPr>
          <p:cNvSpPr txBox="1"/>
          <p:nvPr/>
        </p:nvSpPr>
        <p:spPr>
          <a:xfrm>
            <a:off x="6096000" y="1440802"/>
            <a:ext cx="5570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O carcinoma espinocelular (CEC) é um tumor maligno do tipo não melanoma oriundo das alterações de células escamosas da pele. São caracterizados por uma rápida evolução, uma maior capacidade de invasão local e de metastatizar a distância. Seu fator etiológico mais importante é a exposição excessiva à radiação ultravioleta, principalmente nas pessoas de pele clara e que ficam longas horas expostas ao sol. Tal trabalho tem como objetivo relatar um caso de CEC e o uso do ultrassom para o diagnóstico.</a:t>
            </a:r>
          </a:p>
        </p:txBody>
      </p:sp>
    </p:spTree>
    <p:extLst>
      <p:ext uri="{BB962C8B-B14F-4D97-AF65-F5344CB8AC3E}">
        <p14:creationId xmlns:p14="http://schemas.microsoft.com/office/powerpoint/2010/main" val="158187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F12DF2-300A-1294-A825-AFA6E86C8BE8}"/>
              </a:ext>
            </a:extLst>
          </p:cNvPr>
          <p:cNvSpPr txBox="1"/>
          <p:nvPr/>
        </p:nvSpPr>
        <p:spPr>
          <a:xfrm>
            <a:off x="8060750" y="87901"/>
            <a:ext cx="274592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Descrição do Caso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81E329-7C71-5320-9110-30341F478A7B}"/>
              </a:ext>
            </a:extLst>
          </p:cNvPr>
          <p:cNvSpPr txBox="1"/>
          <p:nvPr/>
        </p:nvSpPr>
        <p:spPr>
          <a:xfrm>
            <a:off x="5648326" y="550213"/>
            <a:ext cx="64293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Paciente de 85 anos, feminina, comparece a consulta apresentando uma lesão de pele em região de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hemiface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direita de etiologia a esclarecer, queixa de crescimento perceptível há cerca de 4 meses, com episódios de sangramento. Aventado diagnóstico de carcinoma espinocelular após avaliação clínica, sendo encaminhada para consulta em hospital terciário especializado em oncologia, onde foi descartada a possibilidade de carcinoma, tendo recebido diagnóstico de lesão infecciosa e tratamento oral com antibióticos e anti-inflamatórios.</a:t>
            </a:r>
          </a:p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Mesmo após conclusão do tratamento houve crescimento rápido e progressivo, o que motivou a ser reavaliada por um segundo dermatologista que optou por uma biópsia da lesão, com resultado de CEC. Após a confirmação histológica, foi solicitado exame ecográfico para delimitação de margens, identificação de invasão de planos profundos e avaliação de cadeia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linfonodal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cervical.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FFFA3EE-BF25-0674-DA80-F5E5DCE22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" t="3078" r="8797"/>
          <a:stretch/>
        </p:blipFill>
        <p:spPr>
          <a:xfrm>
            <a:off x="5142368" y="3182693"/>
            <a:ext cx="4291343" cy="288978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66130A-0D32-6ADD-5B67-0FE02DA65344}"/>
              </a:ext>
            </a:extLst>
          </p:cNvPr>
          <p:cNvSpPr txBox="1"/>
          <p:nvPr/>
        </p:nvSpPr>
        <p:spPr>
          <a:xfrm>
            <a:off x="3952876" y="6211963"/>
            <a:ext cx="54808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Figura 1:  Em região de hemiface direita, presença de lesão dermatológica com áreas avermelhadas cobertas por crostas, bem definidas e de bordas irregulares, medindo em torno de 4 cm.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227603-DD40-24F1-91EF-3CE8B515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25" y="3180883"/>
            <a:ext cx="4291343" cy="28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48328A-B2D7-45F0-5336-44D3CD76BA76}"/>
              </a:ext>
            </a:extLst>
          </p:cNvPr>
          <p:cNvSpPr txBox="1"/>
          <p:nvPr/>
        </p:nvSpPr>
        <p:spPr>
          <a:xfrm>
            <a:off x="5676901" y="85071"/>
            <a:ext cx="630555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Exame ecográfico identificou lesão subepidérmica heterogênea, hipoecogênica, irregular, com áreas de descontinuidade da superfície epidérmica,  extensão aproximada de 4,3 cm e espessura de até 0,6 cm, acometendo as camadas de derme superficial e profunda até a hipoderme. Ao estudo Doppler, vascularização acentuada de alta resistividade (IR 0,77). Estudo elastográficos complementar evidenciando áreas de aumento de rigidez nas bordas da lesão e tecido gorduroso adjacente. </a:t>
            </a:r>
          </a:p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Avaliação cervical identificou linfonodos atípicos em nível lV direito (homolateral à lesão), com diâmetros variando entre 0,5 e 1,0 cm. </a:t>
            </a:r>
          </a:p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Após o exame, paciente realizou a exérese da lesão por meio da cirurgia de forma eletiva.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F38EA7-12CC-467A-35E1-7FA3A861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7966"/>
            <a:ext cx="3209731" cy="1848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EA9639-DBFE-1169-4E81-123ECBB8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31" y="2397966"/>
            <a:ext cx="3209731" cy="18487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30B4828-D189-1446-FBE6-192546201246}"/>
              </a:ext>
            </a:extLst>
          </p:cNvPr>
          <p:cNvSpPr txBox="1"/>
          <p:nvPr/>
        </p:nvSpPr>
        <p:spPr>
          <a:xfrm>
            <a:off x="0" y="4282806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Figura 2:  Em região de hemiface direita, subepidérmica, nota-se lesão hipodérmica, com fluxo ao estudo Doppler interno e periférico acentuada e medindo 6 mm de seu maior eixo.</a:t>
            </a:r>
          </a:p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Figura 3: A mesma lesão demonstrando a sua consistência pela técnica de Elastografia.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9310C4F-3CE9-D712-CCA4-806CA2298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462" y="2397966"/>
            <a:ext cx="5772538" cy="18487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B2158B-4ED9-A631-29DB-782D75381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2" y="4734424"/>
            <a:ext cx="6394580" cy="17908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69CC23F-08FB-5765-25E5-D050822B59D9}"/>
              </a:ext>
            </a:extLst>
          </p:cNvPr>
          <p:cNvSpPr txBox="1"/>
          <p:nvPr/>
        </p:nvSpPr>
        <p:spPr>
          <a:xfrm>
            <a:off x="6419462" y="5984318"/>
            <a:ext cx="40588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Figura 4:  Em nível IV direito, notava-se também a presença múltiplos pedículos vasculares e linfonodos atípicos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204043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98F09-34F4-82B9-5C89-A868DA695580}"/>
              </a:ext>
            </a:extLst>
          </p:cNvPr>
          <p:cNvSpPr txBox="1"/>
          <p:nvPr/>
        </p:nvSpPr>
        <p:spPr>
          <a:xfrm>
            <a:off x="7960178" y="205319"/>
            <a:ext cx="358412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Diagnóstico e Discussão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3FC03A-2491-97F3-3259-99F6FA743AEF}"/>
              </a:ext>
            </a:extLst>
          </p:cNvPr>
          <p:cNvSpPr txBox="1"/>
          <p:nvPr/>
        </p:nvSpPr>
        <p:spPr>
          <a:xfrm>
            <a:off x="114300" y="2670347"/>
            <a:ext cx="1207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tumor “in situ”, também conhecida também como doença de Bowen, apresenta-se como áreas avermelhadas cobertas por crostas, bem definidas e com bordas irregulares, sendo múltiplos em até 1/3 dos casos e mais comumente identificado em idosos.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Ao ultrassom (US), é caracterizada como uma imagem hipoecóica, com uma grande invasão subepidérmica, e com vascularização interna e periférica de moderada a acentuada de fluxo ao estudo Doppler. Existem preditores para metástase, sendo eles uma espessura &gt; 4 mm e um tamanho &gt; 2 cm, além de superfícies irregulares e ulceradas.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Existem uma ampla variedade de tumores malignos, o objetivo do US não é obrigatoriamente fazer uma diferenciação histológica, mas tentar chegar em uma maior proximidade da sua diferenciação no diagnóstico, e assim orientar a conduta, pois a mesma fornece topografia, extensão, margem livre, vascularização para diferenciação entre outros. 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Antes da realização de uma biópsia, poderá ter uma série de informações úteis por meio dos exames de imagens para determinação do melhor resultado e da programação cirúrgica, a fim de evitar sítios de recidivas. A tomografia computadorizada (TC), quando há envolvimento ósseo suspeito ou reconstrução em pré operatórios.</a:t>
            </a:r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E7CE22-62CA-58C9-4BEF-A535A580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95" y="4609338"/>
            <a:ext cx="10485081" cy="12341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15BDB5-01FE-0FE6-F9AA-B17C72BC9912}"/>
              </a:ext>
            </a:extLst>
          </p:cNvPr>
          <p:cNvSpPr txBox="1"/>
          <p:nvPr/>
        </p:nvSpPr>
        <p:spPr>
          <a:xfrm>
            <a:off x="4010025" y="5999058"/>
            <a:ext cx="8040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Figura 5: Representação de um fluxograma demonstrando a melhor ordem para um bom seguimento diagnóstico por parte dos exames de imagens³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64181E-C275-FD91-A8F4-98E69CA0BC3F}"/>
              </a:ext>
            </a:extLst>
          </p:cNvPr>
          <p:cNvSpPr txBox="1"/>
          <p:nvPr/>
        </p:nvSpPr>
        <p:spPr>
          <a:xfrm>
            <a:off x="5068660" y="1207996"/>
            <a:ext cx="698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CEC, também conhecido como carcinoma de células escamosas, correspondem a 20% dos câncer de pele, tendo origem nas células da epiderme e apresentando uma predição por áreas expostas ao sol (face, pescoço, orelhas, dorso das mãos), podendo surgir também em áreas com lesões crônicas, cicatrizes e queratoses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actínicas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Dentre suas características, a de sangrar facilmente e de forma recorrente chama atenção. Portanto, lesões de pele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sangrantes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que não apresentam cicatrização acima de 4 semanas devem ser investigadas.</a:t>
            </a:r>
          </a:p>
        </p:txBody>
      </p:sp>
    </p:spTree>
    <p:extLst>
      <p:ext uri="{BB962C8B-B14F-4D97-AF65-F5344CB8AC3E}">
        <p14:creationId xmlns:p14="http://schemas.microsoft.com/office/powerpoint/2010/main" val="202306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E33F6A-BF81-0C01-A24F-C67E9751E8AD}"/>
              </a:ext>
            </a:extLst>
          </p:cNvPr>
          <p:cNvSpPr txBox="1"/>
          <p:nvPr/>
        </p:nvSpPr>
        <p:spPr>
          <a:xfrm>
            <a:off x="8544119" y="101842"/>
            <a:ext cx="185679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6A85BE-D12F-9506-2DD0-BBF233456666}"/>
              </a:ext>
            </a:extLst>
          </p:cNvPr>
          <p:cNvSpPr txBox="1"/>
          <p:nvPr/>
        </p:nvSpPr>
        <p:spPr>
          <a:xfrm>
            <a:off x="6419850" y="1278488"/>
            <a:ext cx="5210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Atualmente, o exame histopatológico é o padrão ouro para o diagnóstico e para o estudo de todas as suas características. Entretanto, o US vem sendo utilizado para melhor caracterizar as lesões, estabelecer diagnósticos diferenciais e otimizar a avaliação pré operatória, pois fornece na imagem toda sua topografia, extensão para delimitação da exérese, estudo do fluxo para redução de complicações, garantindo maior segurança no procedimento cirúrgico e evitando assim futuras recidivas. 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73427B7-C48E-D2FF-5627-0AF490F470B9}"/>
              </a:ext>
            </a:extLst>
          </p:cNvPr>
          <p:cNvCxnSpPr>
            <a:cxnSpLocks/>
          </p:cNvCxnSpPr>
          <p:nvPr/>
        </p:nvCxnSpPr>
        <p:spPr>
          <a:xfrm>
            <a:off x="6501880" y="34289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7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97DD4B7-80C1-03A3-3EFA-C01F11C1E9BB}"/>
              </a:ext>
            </a:extLst>
          </p:cNvPr>
          <p:cNvSpPr txBox="1"/>
          <p:nvPr/>
        </p:nvSpPr>
        <p:spPr>
          <a:xfrm>
            <a:off x="4629151" y="1667917"/>
            <a:ext cx="7200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BARCAUI, Elisa et al. High-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(22MHz) in the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malignant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cutaneous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Cosmet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Dermatol, v. 6, p. 105-110, 2014. Disponível em: </a:t>
            </a:r>
            <a:r>
              <a:rPr lang="pt-BR" sz="1200" b="0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http://www.surgicalcosmetic.org.br/</a:t>
            </a:r>
            <a:r>
              <a:rPr lang="pt-BR" sz="1200" b="0" i="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lang="pt-BR" sz="12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/321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BACHTOLD GA, WELTER CDS, CERRUTTI CM, FRAINER DA, FIAMONCINI H, PENTEADO R. Tumores de pele não melanoma: estudo retrospectivo do perfil epidemiológico e desfecho a partir de margens comprometidas.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Plást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2022Jul;37(3):320–5.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https://doi.org/10.5935/2177-1235.2022RBCP.619-pt</a:t>
            </a:r>
            <a:endParaRPr lang="pt-BR" altLang="pt-BR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Zattar L, Cerri GG, editores. Ultrassonografia dermatológica. 1ª ed. São Paulo; 2022. ISBN: 9786555764598.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b="0" i="0" dirty="0">
                <a:solidFill>
                  <a:srgbClr val="4949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Fitzpatrick PJ, </a:t>
            </a:r>
            <a:r>
              <a:rPr lang="pt-BR" sz="1200" b="0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Harwood</a:t>
            </a:r>
            <a:r>
              <a:rPr lang="pt-BR" sz="1200" b="0" i="0" dirty="0">
                <a:solidFill>
                  <a:srgbClr val="4949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AA. Epitelioma agudo – um carcinoma espinocelular agressivo da pele. Jornal Americano de Oncologia Clínica. Dezembro de 1985;8(6):468-471. DOI: 10.1097/00000421-198512000-00004. PMID: 4083265.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Madan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V, Lear JT,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Szeimies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RM. Non-melanoma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Lancet. 2010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20;375(9715):673-85.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10.1016/S0140-6736(09)61196-X. PMID: 20171403.</a:t>
            </a:r>
          </a:p>
          <a:p>
            <a:pPr marL="228600" indent="-228600">
              <a:buFont typeface="+mj-lt"/>
              <a:buAutoNum type="arabicPeriod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PAGUNG C, SANTIAGO ED, ANDRADE JN, PISSOLATO L, SILVA JÚNIOR CFD, KORTE RL. Câncer de pele não melanoma: uma análise do comprometimento de margens em excisões.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Plást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2023;38(1):e0666.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https://doi.org/10.5935/2177-1235.2023RBCP0666-PT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2B6FEC-9094-6520-63A5-3961982A1FC3}"/>
              </a:ext>
            </a:extLst>
          </p:cNvPr>
          <p:cNvSpPr txBox="1"/>
          <p:nvPr/>
        </p:nvSpPr>
        <p:spPr>
          <a:xfrm>
            <a:off x="7455353" y="311392"/>
            <a:ext cx="336504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A13C49-183D-1344-3D4D-553AA335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0"/>
            <a:ext cx="65" cy="3410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44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1163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BlinkMacSystemFont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Yuji Matsui</dc:creator>
  <cp:lastModifiedBy>Camilla S. de Oliveria Gomes</cp:lastModifiedBy>
  <cp:revision>10</cp:revision>
  <dcterms:created xsi:type="dcterms:W3CDTF">2023-08-17T13:36:27Z</dcterms:created>
  <dcterms:modified xsi:type="dcterms:W3CDTF">2023-10-04T02:59:15Z</dcterms:modified>
</cp:coreProperties>
</file>