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60" r:id="rId5"/>
    <p:sldId id="265" r:id="rId6"/>
    <p:sldId id="261" r:id="rId7"/>
    <p:sldId id="262" r:id="rId8"/>
    <p:sldId id="264" r:id="rId9"/>
    <p:sldId id="270" r:id="rId10"/>
    <p:sldId id="267" r:id="rId11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9" autoAdjust="0"/>
    <p:restoredTop sz="94651"/>
  </p:normalViewPr>
  <p:slideViewPr>
    <p:cSldViewPr snapToGrid="0">
      <p:cViewPr varScale="1">
        <p:scale>
          <a:sx n="87" d="100"/>
          <a:sy n="87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0DE9ED4-A382-1B1E-3391-C7AE4052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154B-A672-4963-9A56-DC2186B1C4FA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738EC07-6ED0-01A8-54EB-94DF0D0A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2828236-95DE-0AE4-7633-E5EF8729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5B34-C7A7-4F63-A3BB-947D068BFD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23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8600FFE-3E51-4AB3-C5E4-6DD914B6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6F0D-5990-49E1-A281-F44D1B4F46FA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ACDF9CF-A13E-4DEF-1EC2-DEAF1EAE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88CDD8E-BEDC-4264-3726-0D91A1DC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B92B-15CC-4EEF-B22F-966F63FA5C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66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C560F9F-2D5D-B0FE-7701-17DC55D8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FEE6-E0C6-4A7C-B1BC-47ADB1747154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7EFF748-926E-2668-6294-8A62C868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4196551-1C2A-C21E-82DF-CBB8460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E2F2-7B09-44B2-9A73-0B1285A98C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3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7CE2C88-F5C6-CB56-6B6D-C45055B2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5F8D-EE2E-4671-8530-09AFF9913407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3321BE8-E896-6D08-9CCD-246A0E21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F0061B9-E9DB-D509-023A-3815AD4C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EFE9-1516-4041-99F6-90BF61EFA4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40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45DC6C5-4124-B4C9-E0AA-8E7BDA6E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FDF1-267D-4411-90C0-0B3DDD86D569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EA3724C-D861-70D5-524C-66256A5C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B6A3BF4-E4B8-DDC5-C78B-4C629E0A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1592-56DD-44A0-ABDF-ACFD52FD42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68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E7CE4325-6095-B231-B69D-CD68A173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04A3-B264-4981-817A-0E4E268D39B8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A4DCD35C-9C62-131B-73B1-20E914FC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F076FFC9-D1A9-E2AD-6191-AE8B036A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914B-AC1B-4977-B65F-3FBBD40CB2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32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="" xmlns:a16="http://schemas.microsoft.com/office/drawing/2014/main" id="{5D801796-6631-1BBF-32D9-AADE29C0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0008-119C-4A29-8470-A643EE6EA5DF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CD0CD1F7-3C8C-77E7-9A85-44017098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="" xmlns:a16="http://schemas.microsoft.com/office/drawing/2014/main" id="{7B18859B-D388-D036-6226-98C3F210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513C-5C3B-4D26-B93C-5E0FB381BE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="" xmlns:a16="http://schemas.microsoft.com/office/drawing/2014/main" id="{79AB10F8-E3CD-1DB4-7407-267C9B7A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8635-D29D-4603-A5FD-4D8A214644D0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="" xmlns:a16="http://schemas.microsoft.com/office/drawing/2014/main" id="{811CDB03-B7DA-838D-3260-D034F5ED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="" xmlns:a16="http://schemas.microsoft.com/office/drawing/2014/main" id="{F2215BAA-1B12-AE17-17A3-4857342A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653A-6027-4D6A-AC3D-F1902098EE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09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="" xmlns:a16="http://schemas.microsoft.com/office/drawing/2014/main" id="{1167094D-EDDC-C883-B78E-3A611C33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4869-5775-4A67-AA61-C4BAA79DB934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="" xmlns:a16="http://schemas.microsoft.com/office/drawing/2014/main" id="{D370B2F8-0697-485D-89C5-718C7C3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="" xmlns:a16="http://schemas.microsoft.com/office/drawing/2014/main" id="{065A7C1C-1E8A-0647-86C4-B3AFDFFB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FA67-3A33-43EC-A76A-3958000EE6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9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BFDAB118-FCF7-FF3B-9CE2-931CC9DC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96F7-C8E6-43E0-B8AC-5444A028C793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281D2535-6789-E3F7-7670-9965DB20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F32540C3-9481-62AB-28C7-4A4C4F72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BCE2-F233-4CBA-A916-CBA47A1CBB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20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A1C44E88-D3A1-BD68-2F7F-B90A6CA7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9B0AE-61CF-4D34-A19A-F8D7F72DBB52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AA736396-0EA1-2E14-96F5-8B230A06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16238BBC-F352-9882-4E0B-93540E53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F578-9DFF-4F7B-836E-AF4EB1F3F9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01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="" xmlns:a16="http://schemas.microsoft.com/office/drawing/2014/main" id="{3ACE331C-BE73-3AEC-7783-9C89659BF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="" xmlns:a16="http://schemas.microsoft.com/office/drawing/2014/main" id="{E4881493-5F49-70C0-2AFE-AAF5BF682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50672A9-2FF4-2BD8-4666-FB0BA596A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606334-1736-4472-A931-212851D18C5B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23561BD-3AF4-6535-AB50-C3604C9F3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4D4BD5E-29D9-E46A-94AD-5BFE361B9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E61927-A587-4BA5-9052-1EFC2224E1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publicacoes/controle_canceres_colo_utero_2013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co.iarc.fr/today/data/factsheets/cancers/23-Cervix-uteri-fact-shee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4" descr="Logotipo&#10;&#10;Descrição gerada automaticamente">
            <a:extLst>
              <a:ext uri="{FF2B5EF4-FFF2-40B4-BE49-F238E27FC236}">
                <a16:creationId xmlns="" xmlns:a16="http://schemas.microsoft.com/office/drawing/2014/main" id="{67FA2DAF-040B-4C83-61C6-BE6F6065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4" descr="Forma, Retângulo&#10;&#10;Descrição gerada automaticamente">
            <a:extLst>
              <a:ext uri="{FF2B5EF4-FFF2-40B4-BE49-F238E27FC236}">
                <a16:creationId xmlns="" xmlns:a16="http://schemas.microsoft.com/office/drawing/2014/main" id="{D7C60555-681B-0D20-D66F-470E247B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68" y="1916113"/>
            <a:ext cx="292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2" descr="Uma imagem contendo Retângulo&#10;&#10;Descrição gerada automaticamente">
            <a:extLst>
              <a:ext uri="{FF2B5EF4-FFF2-40B4-BE49-F238E27FC236}">
                <a16:creationId xmlns="" xmlns:a16="http://schemas.microsoft.com/office/drawing/2014/main" id="{9FD5902C-5E2C-54ED-6684-FF3E2B8C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026289"/>
            <a:ext cx="34131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10">
            <a:extLst>
              <a:ext uri="{FF2B5EF4-FFF2-40B4-BE49-F238E27FC236}">
                <a16:creationId xmlns="" xmlns:a16="http://schemas.microsoft.com/office/drawing/2014/main" id="{5292D015-A7AB-F1C7-AFC6-74A89680E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1992313"/>
            <a:ext cx="1698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D87300"/>
                </a:solidFill>
              </a:rPr>
              <a:t> </a:t>
            </a:r>
            <a:r>
              <a:rPr lang="pt-BR" altLang="pt-BR" sz="2500" b="1">
                <a:solidFill>
                  <a:schemeClr val="bg1"/>
                </a:solidFill>
              </a:rPr>
              <a:t>TÍTULO</a:t>
            </a:r>
            <a:r>
              <a:rPr lang="pt-BR" altLang="pt-BR" sz="1800" b="1">
                <a:solidFill>
                  <a:srgbClr val="D87300"/>
                </a:solidFill>
              </a:rPr>
              <a:t> </a:t>
            </a:r>
          </a:p>
        </p:txBody>
      </p:sp>
      <p:sp>
        <p:nvSpPr>
          <p:cNvPr id="2054" name="CaixaDeTexto 11">
            <a:extLst>
              <a:ext uri="{FF2B5EF4-FFF2-40B4-BE49-F238E27FC236}">
                <a16:creationId xmlns="" xmlns:a16="http://schemas.microsoft.com/office/drawing/2014/main" id="{37650657-5959-8066-868A-82F0CA82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215" y="2620963"/>
            <a:ext cx="55215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Sangramento uterino anormal e câncer de colo do útero: o papel do ultrassom transvaginal </a:t>
            </a:r>
            <a:endParaRPr lang="pt-BR" altLang="pt-BR" sz="1800" dirty="0"/>
          </a:p>
        </p:txBody>
      </p:sp>
      <p:sp>
        <p:nvSpPr>
          <p:cNvPr id="2055" name="CaixaDeTexto 12">
            <a:extLst>
              <a:ext uri="{FF2B5EF4-FFF2-40B4-BE49-F238E27FC236}">
                <a16:creationId xmlns="" xmlns:a16="http://schemas.microsoft.com/office/drawing/2014/main" id="{9D3B42BC-01B6-1348-BA26-98797F00D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532" y="4154878"/>
            <a:ext cx="2432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500" b="1" dirty="0">
                <a:solidFill>
                  <a:schemeClr val="bg1"/>
                </a:solidFill>
              </a:rPr>
              <a:t>AUTORES</a:t>
            </a:r>
            <a:endParaRPr lang="pt-BR" altLang="pt-BR" sz="2500" dirty="0">
              <a:solidFill>
                <a:schemeClr val="bg1"/>
              </a:solidFill>
            </a:endParaRPr>
          </a:p>
        </p:txBody>
      </p:sp>
      <p:sp>
        <p:nvSpPr>
          <p:cNvPr id="2056" name="CaixaDeTexto 13">
            <a:extLst>
              <a:ext uri="{FF2B5EF4-FFF2-40B4-BE49-F238E27FC236}">
                <a16:creationId xmlns="" xmlns:a16="http://schemas.microsoft.com/office/drawing/2014/main" id="{152A5B3A-F094-A836-DAEC-456448C5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4658731"/>
            <a:ext cx="33825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200" dirty="0" err="1"/>
              <a:t>Giordana</a:t>
            </a:r>
            <a:r>
              <a:rPr lang="pt-BR" altLang="pt-BR" sz="1200" dirty="0"/>
              <a:t> Maria </a:t>
            </a:r>
            <a:r>
              <a:rPr lang="pt-BR" altLang="pt-BR" sz="1200" dirty="0" err="1"/>
              <a:t>Giova</a:t>
            </a:r>
            <a:r>
              <a:rPr lang="pt-BR" altLang="pt-BR" sz="1200" dirty="0"/>
              <a:t> </a:t>
            </a:r>
            <a:r>
              <a:rPr lang="pt-BR" altLang="pt-BR" sz="1200" dirty="0" err="1" smtClean="0"/>
              <a:t>Volpiani</a:t>
            </a:r>
            <a:r>
              <a:rPr lang="pt-BR" altLang="pt-BR" sz="1200" dirty="0"/>
              <a:t> </a:t>
            </a:r>
            <a:r>
              <a:rPr lang="pt-BR" altLang="pt-BR" sz="1200" dirty="0" err="1" smtClean="0"/>
              <a:t>Chueire</a:t>
            </a:r>
            <a:endParaRPr lang="pt-BR" altLang="pt-BR" sz="1200" dirty="0" smtClean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200" dirty="0" smtClean="0"/>
              <a:t>Nayara </a:t>
            </a:r>
            <a:r>
              <a:rPr lang="pt-BR" altLang="pt-BR" sz="1200" dirty="0"/>
              <a:t>Stephanie </a:t>
            </a:r>
            <a:r>
              <a:rPr lang="pt-BR" altLang="pt-BR" sz="1200" dirty="0" smtClean="0"/>
              <a:t>de Jesus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200" dirty="0" smtClean="0"/>
              <a:t>Cristiana </a:t>
            </a:r>
            <a:r>
              <a:rPr lang="pt-BR" altLang="pt-BR" sz="1200" dirty="0"/>
              <a:t>Borges Castro e </a:t>
            </a:r>
            <a:r>
              <a:rPr lang="pt-BR" altLang="pt-BR" sz="1200" dirty="0" smtClean="0"/>
              <a:t>Silva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200" dirty="0" smtClean="0"/>
              <a:t>Daniel </a:t>
            </a:r>
            <a:r>
              <a:rPr lang="pt-BR" altLang="pt-BR" sz="1200" dirty="0"/>
              <a:t>Mota </a:t>
            </a:r>
            <a:r>
              <a:rPr lang="pt-BR" altLang="pt-BR" sz="1200" dirty="0" smtClean="0"/>
              <a:t>Abreu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200" dirty="0" smtClean="0"/>
              <a:t>Isabelle </a:t>
            </a:r>
            <a:r>
              <a:rPr lang="pt-BR" altLang="pt-BR" sz="1200" dirty="0" err="1"/>
              <a:t>Fiorotto</a:t>
            </a:r>
            <a:r>
              <a:rPr lang="pt-BR" altLang="pt-BR" sz="1200" dirty="0"/>
              <a:t> </a:t>
            </a:r>
            <a:r>
              <a:rPr lang="pt-BR" altLang="pt-BR" sz="1200" dirty="0" smtClean="0"/>
              <a:t>Serra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200" dirty="0" smtClean="0"/>
              <a:t>Maria </a:t>
            </a:r>
            <a:r>
              <a:rPr lang="pt-BR" altLang="pt-BR" sz="1200" dirty="0" err="1"/>
              <a:t>Luisa</a:t>
            </a:r>
            <a:r>
              <a:rPr lang="pt-BR" altLang="pt-BR" sz="1200" dirty="0"/>
              <a:t> </a:t>
            </a:r>
            <a:r>
              <a:rPr lang="pt-BR" altLang="pt-BR" sz="1200" dirty="0" err="1"/>
              <a:t>Joussef</a:t>
            </a:r>
            <a:endParaRPr lang="pt-BR" altLang="pt-BR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4189863" y="1737633"/>
            <a:ext cx="7383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REFERÊNCIAS </a:t>
            </a:r>
            <a:endParaRPr lang="pt-BR" sz="2600" b="1" dirty="0"/>
          </a:p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17224" y="2928962"/>
            <a:ext cx="1015755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 BRASIL. Ministério da Saúde. Controle dos Cânceres do Colo do Útero e da Mama.2ª edição. Brasília, DF: Ministério da Saúde; Caderno Atenção Básica, n° 13, 2013. Disponível em</a:t>
            </a:r>
            <a:r>
              <a:rPr lang="pt-BR" sz="1100" dirty="0" smtClean="0"/>
              <a:t>: </a:t>
            </a:r>
            <a:r>
              <a:rPr lang="pt-BR" sz="1100" dirty="0" smtClean="0">
                <a:hlinkClick r:id="rId3"/>
              </a:rPr>
              <a:t>https</a:t>
            </a:r>
            <a:r>
              <a:rPr lang="pt-BR" sz="1100" dirty="0">
                <a:hlinkClick r:id="rId3"/>
              </a:rPr>
              <a:t>://</a:t>
            </a:r>
            <a:r>
              <a:rPr lang="pt-BR" sz="1100" dirty="0" smtClean="0">
                <a:hlinkClick r:id="rId3"/>
              </a:rPr>
              <a:t>bvsms.saude.gov.br/bvs/publicacoes/controle_canceres_colo_utero_2013.pdf</a:t>
            </a:r>
            <a:endParaRPr lang="pt-BR" sz="1100" dirty="0" smtClean="0"/>
          </a:p>
          <a:p>
            <a:endParaRPr lang="pt-BR" sz="1100" dirty="0" smtClean="0"/>
          </a:p>
          <a:p>
            <a:r>
              <a:rPr lang="pt-BR" sz="1100" dirty="0" smtClean="0"/>
              <a:t>2 </a:t>
            </a:r>
            <a:r>
              <a:rPr lang="pt-BR" sz="1100" dirty="0"/>
              <a:t>GIRARDI, Juliana da </a:t>
            </a:r>
            <a:r>
              <a:rPr lang="pt-BR" sz="1100" dirty="0" smtClean="0"/>
              <a:t>Motta; ANDRADE</a:t>
            </a:r>
            <a:r>
              <a:rPr lang="pt-BR" sz="1100" dirty="0"/>
              <a:t>, </a:t>
            </a:r>
            <a:r>
              <a:rPr lang="pt-BR" sz="1100" dirty="0" err="1"/>
              <a:t>Aurelio</a:t>
            </a:r>
            <a:r>
              <a:rPr lang="pt-BR" sz="1100" dirty="0"/>
              <a:t> Matos; SILVA, Erica Tatiane. O uso de máscaras para a prevenção e controle da COVID-19. Programa de Evidências em Políticas e Tecnologias em Saúde da Fundação Oswaldo Cruz , Brasília, </a:t>
            </a:r>
            <a:r>
              <a:rPr lang="pt-BR" sz="1100" dirty="0" err="1"/>
              <a:t>Ago</a:t>
            </a:r>
            <a:r>
              <a:rPr lang="pt-BR" sz="1100" dirty="0"/>
              <a:t>, 2020. Informe técnico, páginas 1-7. Disponível </a:t>
            </a:r>
            <a:r>
              <a:rPr lang="pt-BR" sz="1100" dirty="0" smtClean="0"/>
              <a:t>em: https</a:t>
            </a:r>
            <a:r>
              <a:rPr lang="pt-BR" sz="1100" dirty="0"/>
              <a:t>://www.arca.fiocruz.br/bitstream/icict/42560/4/Informe%20Uso_M%c3%a1scaras_%20fin al%20PDF.pdf . </a:t>
            </a:r>
            <a:endParaRPr lang="pt-BR" sz="1100" dirty="0" smtClean="0"/>
          </a:p>
          <a:p>
            <a:endParaRPr lang="pt-BR" sz="1100" dirty="0" smtClean="0"/>
          </a:p>
          <a:p>
            <a:r>
              <a:rPr lang="pt-BR" sz="1100" dirty="0" smtClean="0"/>
              <a:t>3 </a:t>
            </a:r>
            <a:r>
              <a:rPr lang="pt-BR" sz="1100" dirty="0"/>
              <a:t>SILVA, R.R.D.; SANTOS, T.S.; RAMOS, W.T.; BARREIRO, M.S.C.; MENDES, R.B.; FREITAS, </a:t>
            </a:r>
            <a:r>
              <a:rPr lang="pt-BR" sz="1100" dirty="0" err="1"/>
              <a:t>C.K.A.C.;Ações</a:t>
            </a:r>
            <a:r>
              <a:rPr lang="pt-BR" sz="1100" dirty="0"/>
              <a:t> do enfermeiro para prevenção e detecção precoce do câncer de mama. Saúde coletiva. São Paulo, 2021; (11) N.65. Disponível em: https://revistas.mpmcomunicacao.com.br/index.php/saudecoletiva/article/download/1593/18394 </a:t>
            </a:r>
            <a:endParaRPr lang="pt-BR" sz="1100" dirty="0" smtClean="0"/>
          </a:p>
          <a:p>
            <a:endParaRPr lang="pt-BR" sz="1100" dirty="0" smtClean="0"/>
          </a:p>
          <a:p>
            <a:r>
              <a:rPr lang="pt-BR" sz="1100" dirty="0" smtClean="0"/>
              <a:t>4. WORLD </a:t>
            </a:r>
            <a:r>
              <a:rPr lang="pt-BR" sz="1100" dirty="0"/>
              <a:t>HEALTH ORGANIZATION. </a:t>
            </a:r>
            <a:r>
              <a:rPr lang="pt-BR" sz="1100" dirty="0" err="1"/>
              <a:t>InternationalAgency</a:t>
            </a:r>
            <a:r>
              <a:rPr lang="pt-BR" sz="1100" dirty="0"/>
              <a:t> For </a:t>
            </a:r>
            <a:r>
              <a:rPr lang="pt-BR" sz="1100" dirty="0" err="1"/>
              <a:t>ResearchOnCancer</a:t>
            </a:r>
            <a:r>
              <a:rPr lang="pt-BR" sz="1100" dirty="0"/>
              <a:t> (Org.). </a:t>
            </a:r>
            <a:r>
              <a:rPr lang="pt-BR" sz="1100" dirty="0" err="1"/>
              <a:t>Cervixuteri</a:t>
            </a:r>
            <a:r>
              <a:rPr lang="pt-BR" sz="1100" dirty="0"/>
              <a:t>: </a:t>
            </a:r>
            <a:r>
              <a:rPr lang="pt-BR" sz="1100" dirty="0" err="1"/>
              <a:t>Cancertoday</a:t>
            </a:r>
            <a:r>
              <a:rPr lang="pt-BR" sz="1100" dirty="0"/>
              <a:t>. França, 2018. Disponível em: </a:t>
            </a:r>
            <a:r>
              <a:rPr lang="pt-BR" sz="1100" dirty="0">
                <a:hlinkClick r:id="rId4"/>
              </a:rPr>
              <a:t>http://</a:t>
            </a:r>
            <a:r>
              <a:rPr lang="pt-BR" sz="1100" dirty="0" smtClean="0">
                <a:hlinkClick r:id="rId4"/>
              </a:rPr>
              <a:t>gco.iarc.fr/today/data/factsheets/cancers/23-Cervix-uteri-fact-sheet.pdf</a:t>
            </a:r>
            <a:endParaRPr lang="pt-BR" sz="1100" dirty="0" smtClean="0"/>
          </a:p>
          <a:p>
            <a:endParaRPr lang="pt-BR" sz="1100" dirty="0" smtClean="0"/>
          </a:p>
          <a:p>
            <a:r>
              <a:rPr lang="pt-BR" sz="1100" dirty="0" smtClean="0"/>
              <a:t>5 </a:t>
            </a:r>
            <a:r>
              <a:rPr lang="pt-BR" sz="1100" dirty="0"/>
              <a:t>WAKIUCHI, J., MARCON, S. S., OLIVEIRA, D. C. D., &amp; SALES, C. A. (2019). Reconstruindo a subjetividade a partir da experiência do câncer e seu tratamento. Revista Brasileira de Enfermagem, 72(1), 125-133. https://doi.org/10.1590/0034-7167-2018-0332</a:t>
            </a:r>
          </a:p>
        </p:txBody>
      </p:sp>
    </p:spTree>
    <p:extLst>
      <p:ext uri="{BB962C8B-B14F-4D97-AF65-F5344CB8AC3E}">
        <p14:creationId xmlns:p14="http://schemas.microsoft.com/office/powerpoint/2010/main" val="317905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4C8ECF0-E26E-737E-1BEA-3946BB556710}"/>
              </a:ext>
            </a:extLst>
          </p:cNvPr>
          <p:cNvSpPr txBox="1"/>
          <p:nvPr/>
        </p:nvSpPr>
        <p:spPr>
          <a:xfrm>
            <a:off x="1169378" y="2976627"/>
            <a:ext cx="1016390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0" i="0" dirty="0" smtClean="0">
                <a:effectLst/>
                <a:latin typeface="UICTFontTextStyleBody"/>
              </a:rPr>
              <a:t> </a:t>
            </a:r>
            <a:r>
              <a:rPr lang="pt-BR" dirty="0">
                <a:latin typeface="UICTFontTextStyleBody"/>
              </a:rPr>
              <a:t>O</a:t>
            </a:r>
            <a:r>
              <a:rPr lang="pt-BR" b="0" i="0" dirty="0">
                <a:effectLst/>
                <a:latin typeface="UICTFontTextStyleBody"/>
              </a:rPr>
              <a:t> sangramento uterino anormal (SUA) refere a alterações no padrão de sangramento resultantes no aumento do volume, duração e/ou frequência impactando negativamente em aspectos físicos, emocionais e profissionais da vida da mulher.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b="0" i="0" dirty="0">
              <a:effectLst/>
              <a:latin typeface="UICTFontTextStyleBody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84984" y="1092859"/>
            <a:ext cx="316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INTRODUÇÃO</a:t>
            </a:r>
            <a:endParaRPr lang="pt-BR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785947" y="1620397"/>
            <a:ext cx="316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ETIOLOGIAS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4C8ECF0-E26E-737E-1BEA-3946BB556710}"/>
              </a:ext>
            </a:extLst>
          </p:cNvPr>
          <p:cNvSpPr txBox="1"/>
          <p:nvPr/>
        </p:nvSpPr>
        <p:spPr>
          <a:xfrm>
            <a:off x="3141783" y="2679101"/>
            <a:ext cx="248529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 smtClean="0">
                <a:latin typeface="UICTFontTextStyleBody"/>
              </a:rPr>
              <a:t>Não </a:t>
            </a:r>
            <a:r>
              <a:rPr lang="pt-BR" dirty="0">
                <a:latin typeface="UICTFontTextStyleBody"/>
              </a:rPr>
              <a:t>estruturais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>
                <a:latin typeface="UICTFontTextStyleBody"/>
              </a:rPr>
              <a:t>Estruturais: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UICTFontTextStyleBody"/>
              </a:rPr>
              <a:t>Adenomiose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UICTFontTextStyleBody"/>
              </a:rPr>
              <a:t>Miomatose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UICTFontTextStyleBody"/>
              </a:rPr>
              <a:t>Pólipo endometrial </a:t>
            </a:r>
          </a:p>
        </p:txBody>
      </p:sp>
    </p:spTree>
    <p:extLst>
      <p:ext uri="{BB962C8B-B14F-4D97-AF65-F5344CB8AC3E}">
        <p14:creationId xmlns:p14="http://schemas.microsoft.com/office/powerpoint/2010/main" val="92039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C2473E2-2901-0172-8713-E6448C1BE8D7}"/>
              </a:ext>
            </a:extLst>
          </p:cNvPr>
          <p:cNvSpPr txBox="1"/>
          <p:nvPr/>
        </p:nvSpPr>
        <p:spPr>
          <a:xfrm>
            <a:off x="1085850" y="3731853"/>
            <a:ext cx="10597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pt-BR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0" i="0" dirty="0" smtClean="0">
                <a:effectLst/>
                <a:latin typeface="UICTFontTextStyleBody"/>
              </a:rPr>
              <a:t>Paciente com histórico de última citologia oncótica (CO) em 2018 com alterações celulares benignas reativas sugestivas de inflamação e presença de células glandulares possivelmente não neoplásicas. 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157546" y="580264"/>
            <a:ext cx="316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RELATO DE </a:t>
            </a:r>
            <a:r>
              <a:rPr lang="pt-BR" sz="2800" b="1" dirty="0" smtClean="0"/>
              <a:t>CASO </a:t>
            </a:r>
            <a:endParaRPr lang="pt-BR" sz="2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C2473E2-2901-0172-8713-E6448C1BE8D7}"/>
              </a:ext>
            </a:extLst>
          </p:cNvPr>
          <p:cNvSpPr txBox="1"/>
          <p:nvPr/>
        </p:nvSpPr>
        <p:spPr>
          <a:xfrm>
            <a:off x="4079630" y="1173429"/>
            <a:ext cx="76038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UICTFontTextStyleBody"/>
              </a:rPr>
              <a:t>M.H.A.F.,</a:t>
            </a:r>
            <a:r>
              <a:rPr lang="pt-BR" b="0" i="0" dirty="0" smtClean="0">
                <a:effectLst/>
                <a:latin typeface="UICTFontTextStyleBody"/>
              </a:rPr>
              <a:t> feminino, 38 anos, G4PC3A1, </a:t>
            </a:r>
            <a:r>
              <a:rPr lang="pt-BR" dirty="0" smtClean="0">
                <a:latin typeface="UICTFontTextStyleBody"/>
              </a:rPr>
              <a:t>procurou atendimento de emergência devido SUA e quadro de dor lombar intensa em maio/2023. Ao realizar ultrassonografia transvaginal (USTV) foi evidenciado região </a:t>
            </a:r>
            <a:r>
              <a:rPr lang="pt-BR" dirty="0" err="1" smtClean="0">
                <a:latin typeface="UICTFontTextStyleBody"/>
              </a:rPr>
              <a:t>endocervical</a:t>
            </a:r>
            <a:r>
              <a:rPr lang="pt-BR" dirty="0" smtClean="0">
                <a:latin typeface="UICTFontTextStyleBody"/>
              </a:rPr>
              <a:t> de textura difusamente heterogênea com perda da interface da parede anterior com a posterior e aumento da vascularização ao estudo Doppler. </a:t>
            </a:r>
            <a:endParaRPr lang="pt-BR" b="0" i="0" dirty="0" smtClean="0">
              <a:effectLst/>
              <a:latin typeface="UICTFontTextStyleBody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>
              <a:latin typeface="UICTFontTextStyleBody"/>
            </a:endParaRPr>
          </a:p>
        </p:txBody>
      </p:sp>
    </p:spTree>
    <p:extLst>
      <p:ext uri="{BB962C8B-B14F-4D97-AF65-F5344CB8AC3E}">
        <p14:creationId xmlns:p14="http://schemas.microsoft.com/office/powerpoint/2010/main" val="338721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C2473E2-2901-0172-8713-E6448C1BE8D7}"/>
              </a:ext>
            </a:extLst>
          </p:cNvPr>
          <p:cNvSpPr txBox="1"/>
          <p:nvPr/>
        </p:nvSpPr>
        <p:spPr>
          <a:xfrm>
            <a:off x="550984" y="2800601"/>
            <a:ext cx="11526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UICTFontTextStyleBody"/>
              </a:rPr>
              <a:t>Após </a:t>
            </a:r>
            <a:r>
              <a:rPr lang="pt-BR" dirty="0">
                <a:latin typeface="UICTFontTextStyleBody"/>
              </a:rPr>
              <a:t>resultado de USTV e necessidade de considerar um processo inflamatório-infeccioso, foi realizada ressonância magnética (RM).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b="0" i="0" dirty="0">
              <a:effectLst/>
              <a:latin typeface="UICTFontTextStyleBody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UICTFontTextStyleBody"/>
              </a:rPr>
              <a:t>Em RM, foi evidenciado alteração </a:t>
            </a:r>
            <a:r>
              <a:rPr lang="pt-BR" dirty="0" err="1">
                <a:latin typeface="UICTFontTextStyleBody"/>
              </a:rPr>
              <a:t>textural</a:t>
            </a:r>
            <a:r>
              <a:rPr lang="pt-BR" dirty="0">
                <a:latin typeface="UICTFontTextStyleBody"/>
              </a:rPr>
              <a:t> em colo uterino envolvendo quase completamente sua circunferência acometendo notadamente de 10 até 8 horas do seu trajeto, que insinuava-se sobre </a:t>
            </a:r>
            <a:r>
              <a:rPr lang="pt-BR" dirty="0" err="1">
                <a:latin typeface="UICTFontTextStyleBody"/>
              </a:rPr>
              <a:t>ectocérvice</a:t>
            </a:r>
            <a:r>
              <a:rPr lang="pt-BR" dirty="0">
                <a:latin typeface="UICTFontTextStyleBody"/>
              </a:rPr>
              <a:t> e região do fundo da vagina e </a:t>
            </a:r>
            <a:r>
              <a:rPr lang="pt-BR" dirty="0" err="1">
                <a:latin typeface="UICTFontTextStyleBody"/>
              </a:rPr>
              <a:t>linfonodomegalia</a:t>
            </a:r>
            <a:r>
              <a:rPr lang="pt-BR" dirty="0">
                <a:latin typeface="UICTFontTextStyleBody"/>
              </a:rPr>
              <a:t> obturadora à esquerda.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UICTFontTextStyleBody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UICTFontTextStyleBody"/>
              </a:rPr>
              <a:t>Procedeu-se a investigação com biópsia com resultado de carcinoma espinocelular (CEC) moderadamente diferenciado e invasivo. Paciente em seguimento com equipe de oncologia.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91554" y="1492185"/>
            <a:ext cx="316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RELATO DE </a:t>
            </a:r>
            <a:r>
              <a:rPr lang="pt-BR" sz="2800" b="1" dirty="0" smtClean="0"/>
              <a:t>CASO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8495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3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5186423" y="25178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5F8F62E-156B-8741-5B62-8B5E5DB7B618}"/>
              </a:ext>
            </a:extLst>
          </p:cNvPr>
          <p:cNvSpPr txBox="1"/>
          <p:nvPr/>
        </p:nvSpPr>
        <p:spPr>
          <a:xfrm>
            <a:off x="901386" y="2838933"/>
            <a:ext cx="1065299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b="0" i="0" dirty="0">
                <a:effectLst/>
                <a:latin typeface="UICTFontTextStyleBody"/>
              </a:rPr>
              <a:t>O padrão ouro para diagnóstico é a biópsia, mas o US é um método acessível e com um papel </a:t>
            </a:r>
            <a:r>
              <a:rPr lang="pt-BR" b="0" i="0" dirty="0" smtClean="0">
                <a:effectLst/>
                <a:latin typeface="UICTFontTextStyleBody"/>
              </a:rPr>
              <a:t>significativo.</a:t>
            </a:r>
            <a:endParaRPr lang="pt-BR" b="0" dirty="0" smtClean="0">
              <a:effectLst/>
              <a:latin typeface="UICTFontTextStyleBody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b="0" i="0" dirty="0">
              <a:effectLst/>
              <a:latin typeface="UICTFontTextStyleBody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effectLst/>
                <a:latin typeface="UICTFontTextStyleBody"/>
              </a:rPr>
              <a:t> </a:t>
            </a:r>
            <a:r>
              <a:rPr lang="pt-BR" dirty="0">
                <a:effectLst/>
                <a:latin typeface="UICTFontTextStyleBody"/>
              </a:rPr>
              <a:t>Por meio dessa técnica não invasiva é possível visualizar as estruturas cervicais com alta precisão e identificar alterações morfológicas que possam indicar a presença de lesões </a:t>
            </a:r>
            <a:r>
              <a:rPr lang="pt-BR" dirty="0" smtClean="0">
                <a:effectLst/>
                <a:latin typeface="UICTFontTextStyleBody"/>
              </a:rPr>
              <a:t>malignas</a:t>
            </a:r>
            <a:endParaRPr lang="pt-BR" dirty="0">
              <a:effectLst/>
              <a:latin typeface=".AppleSystemUIFon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49715" y="1679303"/>
            <a:ext cx="316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DIAGNÓSTICO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6318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5186423" y="25178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D39C4D8-7D3E-5A44-831D-D28015F51CB1}"/>
              </a:ext>
            </a:extLst>
          </p:cNvPr>
          <p:cNvSpPr txBox="1"/>
          <p:nvPr/>
        </p:nvSpPr>
        <p:spPr>
          <a:xfrm>
            <a:off x="0" y="2277977"/>
            <a:ext cx="405865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dirty="0" smtClean="0">
                <a:latin typeface="UICTFontTextStyleBody"/>
              </a:rPr>
              <a:t>Perda da interface do canal endocervical não sendo possível visualizar e caracterizar os lábios anterior e posterior do colo uterino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dirty="0" smtClean="0">
                <a:latin typeface="UICTFontTextStyleBody"/>
              </a:rPr>
              <a:t> Aumento da vascularização ao estudo Doppler</a:t>
            </a:r>
            <a:endParaRPr lang="pt-BR" dirty="0">
              <a:latin typeface="UICTFontTextStyleBody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45233" y="731033"/>
            <a:ext cx="5539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ACHADOS U</a:t>
            </a:r>
            <a:r>
              <a:rPr lang="pt-BR" sz="2800" b="1" dirty="0" smtClean="0"/>
              <a:t>LTRASSONOGRÁFICOS</a:t>
            </a:r>
            <a:r>
              <a:rPr lang="pt-BR" sz="2800" b="1" dirty="0"/>
              <a:t>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0395" t="31001" r="14803" b="16310"/>
          <a:stretch>
            <a:fillRect/>
          </a:stretch>
        </p:blipFill>
        <p:spPr bwMode="auto">
          <a:xfrm>
            <a:off x="4507830" y="2534652"/>
            <a:ext cx="3336759" cy="238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8947" t="29699" r="14967" b="22412"/>
          <a:stretch>
            <a:fillRect/>
          </a:stretch>
        </p:blipFill>
        <p:spPr bwMode="auto">
          <a:xfrm>
            <a:off x="8019424" y="2518611"/>
            <a:ext cx="3964027" cy="24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64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5186423" y="25178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413738" y="1581264"/>
            <a:ext cx="5539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ACHADOS U</a:t>
            </a:r>
            <a:r>
              <a:rPr lang="pt-BR" sz="2800" b="1" dirty="0" smtClean="0"/>
              <a:t>LTRASSONOGRÁFICOS</a:t>
            </a:r>
            <a:r>
              <a:rPr lang="pt-BR" sz="2800" b="1" dirty="0"/>
              <a:t>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709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8759" y="2409056"/>
            <a:ext cx="114861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Geralmente o CCU é assintomático. Quando sintomático, está relacionado com doença avançada com tumorações vegetantes com características marcantes ao exame físico.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Este caso, demonstrada a importância de incluir o CCU no diagnóstico diferencial dos sangramentos uterinos, valorizar lesões presentes ao exame físico e valorizar a importância da adequada avaliação ecográfica do colo uterino nas pacientes com sangramento uterino reconhecendo seus aspectos ecográficos não habituais. 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4077568" y="999697"/>
            <a:ext cx="644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DISCUSSÃO</a:t>
            </a:r>
            <a:endParaRPr lang="pt-BR" sz="2600" b="1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614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5186423" y="25178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413738" y="1581264"/>
            <a:ext cx="5539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ACHADOS U</a:t>
            </a:r>
            <a:r>
              <a:rPr lang="pt-BR" sz="2800" b="1" dirty="0" smtClean="0"/>
              <a:t>LTRASSONOGRÁFICOS</a:t>
            </a:r>
            <a:r>
              <a:rPr lang="pt-BR" sz="2800" b="1" dirty="0"/>
              <a:t>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64DC983-DA1E-5F7F-3430-087A72B3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709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D898408-1843-02FB-9EF8-32C69A4D6753}"/>
              </a:ext>
            </a:extLst>
          </p:cNvPr>
          <p:cNvSpPr txBox="1"/>
          <p:nvPr/>
        </p:nvSpPr>
        <p:spPr>
          <a:xfrm>
            <a:off x="4077568" y="999697"/>
            <a:ext cx="644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CONCLUSÃO</a:t>
            </a:r>
            <a:endParaRPr lang="pt-BR" sz="2600" b="1" dirty="0"/>
          </a:p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93557" y="2551837"/>
            <a:ext cx="111011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Em geral, o câncer de colo uterino, quando sintomático, está associado à doença avançada com grandes tumorações visíveis ao exame clínico. Em casos, com lesões não sugestivas ao exame físico, a ultrassonografia pode contribuir no diagnóstico principalmente em decorrência da perda das características ecográficas habituais do colo uterino.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6141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729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.AppleSystemUIFont</vt:lpstr>
      <vt:lpstr>Arial</vt:lpstr>
      <vt:lpstr>Calibri</vt:lpstr>
      <vt:lpstr>Calibri Light</vt:lpstr>
      <vt:lpstr>UICTFontTextStyleBody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pa01</cp:lastModifiedBy>
  <cp:revision>17</cp:revision>
  <dcterms:created xsi:type="dcterms:W3CDTF">2023-08-01T17:59:45Z</dcterms:created>
  <dcterms:modified xsi:type="dcterms:W3CDTF">2023-09-22T00:19:08Z</dcterms:modified>
</cp:coreProperties>
</file>