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363df204bee217b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7363df204bee217b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363df204bee217b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7363df204bee217b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363df204bee217b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7363df204bee217b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d42101445117af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32d42101445117af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eed32a6e05dd61f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7eed32a6e05dd61f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eed32a6e05dd61f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7eed32a6e05dd61f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63df204bee217b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7363df204bee217b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363df204bee217b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7363df204bee217b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363df204bee217b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7363df204bee217b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hyperlink" Target="https://www.inca.gov.br/publicacoes/livros/estimativa-2023-incidencia-de-cancer-no-brasil" TargetMode="External"/><Relationship Id="rId5" Type="http://schemas.openxmlformats.org/officeDocument/2006/relationships/hyperlink" Target="https://www.inca.gov.br/controle-do-cancer-de-mama/conceito-e-magnitude" TargetMode="External"/><Relationship Id="rId6" Type="http://schemas.openxmlformats.org/officeDocument/2006/relationships/hyperlink" Target="https://doi.org/10.3892/ol.2019.1060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hyperlink" Target="https://www.inca.gov.br/publicacoes/livros/estimativa-2023-incidencia-de-cancer-no-brasil" TargetMode="External"/><Relationship Id="rId7" Type="http://schemas.openxmlformats.org/officeDocument/2006/relationships/hyperlink" Target="https://www.inca.gov.br/controle-do-cancer-de-mama/conceito-e-magnitud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jp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, Retângulo&#10;&#10;Descrição gerada automaticamente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4812" y="1916112"/>
            <a:ext cx="2922587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Retângulo&#10;&#10;Descrição gerada automaticamente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037" y="4146550"/>
            <a:ext cx="3413125" cy="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6965950" y="1992312"/>
            <a:ext cx="1698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73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b="1" i="0" lang="en-US" sz="1800" u="none" cap="none" strike="noStrik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965948" y="2544750"/>
            <a:ext cx="38832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Avaliação dos descritores vasculares ultrassonográficos de pacientes com lesões mamárias em comparação aos achados histológicos</a:t>
            </a:r>
            <a:endParaRPr b="1" i="0" sz="18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143000" y="4291012"/>
            <a:ext cx="2432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076849" y="4290988"/>
            <a:ext cx="40383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Jorge Roberto Di Tommaso Leão </a:t>
            </a:r>
            <a:endParaRPr b="0" i="0" sz="18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Marianna  Facchinetti Brock </a:t>
            </a:r>
            <a:endParaRPr b="0" i="0" sz="18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Bruna Raupp Santiago </a:t>
            </a:r>
            <a:endParaRPr b="0" i="0" sz="18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Mário Brock Leão</a:t>
            </a:r>
            <a:endParaRPr b="0" i="0" sz="18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Sahron de Lima Ferreira </a:t>
            </a:r>
            <a:endParaRPr b="0" i="0" sz="18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Ad'vila Nogueira da Silva </a:t>
            </a:r>
            <a:endParaRPr b="0" i="0" sz="18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Discussão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4204950" y="1618550"/>
            <a:ext cx="77226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3537" lvl="0" marL="338137" marR="0" rtl="0"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Já o padrão de vascularização classificado periféric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mostrou-se como bom preditor de benignidade, corroborando achados expostos por Zhu et al. (2019)</a:t>
            </a:r>
            <a:r>
              <a:rPr b="1" baseline="30000" lang="en-US" sz="240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Jain S e Phatak SV (2023)</a:t>
            </a:r>
            <a:r>
              <a:rPr b="1" baseline="30000" lang="en-US"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3537" lvl="0" marL="338137" marR="0" rtl="0"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Quando se atém à avaliação do ângulo de insonação, nota-se que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achados são condizentes com o que já foi descrito na literatura em que mais próximas a 0º são indícios mais fortes a favor de malignidade, enquanto, ângulos maiores e mais distantes deste, de benignidade.</a:t>
            </a:r>
            <a:r>
              <a:rPr b="1" baseline="30000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4102450" y="6150250"/>
            <a:ext cx="7825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b="1" baseline="30000" lang="en-US" sz="10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Jain S, Phatak SV. </a:t>
            </a: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Sonography, color Doppler, and power Doppler evaluation of palpable breast masses with pathological correlation.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J Datta Meghe Inst Med Sci Univ.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US" sz="10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Zhu, Y. C. et al. (2019). </a:t>
            </a: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comparative study on superb microvascular imaging and conventional ultrasonography in differentiating BI- RADS 4 breast lesions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i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Oncology Letters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Conclus</a:t>
            </a: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ão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4149875" y="1983325"/>
            <a:ext cx="7760400" cy="3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É evidente a apresentação de certos padrões vasculares e seu perfil como indicador de maior ou menor probabilidade de lesões mamárias de maior suspeição de malignidade . Portanto, evidencia-se que a análise ecográfica complementada com o Doppler colorido é uma importante ferramenta na caracterização destas lesões, bem como auxiliam de forma adicional na categorização BI-RADS, e por conseguinte, indicação de biópsia e norteamento de condutas na avaliação de pacientes com essas alterações pelo padrão-ouro (histologia) quando bem indicado.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Referência 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4058350" y="1624275"/>
            <a:ext cx="7959900" cy="354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Instituto Nacional de Câncer José Alencar Gomes da Silva (INCA). (2022).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Estimativa 2023: incidência de câncer no Brasil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https://www.inca.gov.br/publicacoes/livros/estimativa-2023-incidencia-de-cancer-no-brasil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Instituto Nacional de Câncer José Alencar Gomes da Silva (INCA). (2022). Conceito e Magnitude. In.: Controle do Câncer de Mama.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https://www.inca.gov.br/controle-do-cancer-de-mama/conceito-e-magnitude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Busko, E. A., Semiglazov, V. v., Mishchenko, A. v., Shishova, A. S., Smirnova, V. O., Kostromina, E. v., Chernaya, A. v., Artemieva, A. S., &amp; Kryvorotko, P. v. (2019). Diagnostic value of ultrasound color Doppler mapping in early detection of breast cancer. Siberian Journal of Oncology, 18(6), 12–19. https://doi.org/10.21294/1814-4861-2019-18-6-12-19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Jain S, Phatak SV. Sonography, color Doppler, and power Doppler evaluation of palpable breast masses with pathological correlation. J Datta Meghe Inst Med Sci Univ 2022;17:103-9. http://www.journaldmims.com/temp/JDattaMegheInstMedSciUniv171103-1325178_002205.pdf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Watanabe, T., Kaoku, S., Yamaguchi, T., Izumori, A., Konno, S., Okuno, T., Tsunoda, H., Ban, K., Hirokaga, K., Sawada, T., Ito, T., Nakatani, S., Yasuda, H., Tsuruoka, M., Ueno, E., Tohno, E., Umemoto, T., &amp; Shirakawa, T. (2019). Multicenter Prospective Study of Color Doppler Ultrasound for Breast Masses: Utility of Our Color Doppler Method. Ultrasound in Medicine and Biology, 45(6), 1367–1379. https://doi.org/10.1016/j.ultrasmedbio.2019.01.021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Zhu, Y. C., Zu, D. M., Zhang, Y., Shan, J. U. N., Shi, X. R., Deng, S. H., &amp; Jiang, Q. (2019). A comparative study on superb microvascular imaging and conventional ultrasonography in differentiating BI-RADS 4 breast lesions. Oncology Letters, 18(3), 3202–3210.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https://doi.org/10.3892/ol.2019.1060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i="0" lang="en-US" sz="36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Introdução 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84" y="3066034"/>
            <a:ext cx="6336675" cy="23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 flipH="1" rot="10800000">
            <a:off x="3470950" y="3701247"/>
            <a:ext cx="2984100" cy="2973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3651" y="1792200"/>
            <a:ext cx="5292274" cy="309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4651175" y="5450534"/>
            <a:ext cx="6058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baseline="30000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Instituto Nacional de Câncer José Alencar Gomes da Silva (INCA). (2022).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Estimativa 2023: incidência de câncer no Brasil.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https://www.inca.gov.br/publicacoes/livros/estimativa-2023-incidencia-de-cancer-no-brasil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aseline="30000"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Instituto Nacional de Câncer José Alencar Gomes da Silva (INCA). (2022). </a:t>
            </a:r>
            <a:r>
              <a:rPr i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Conceito e Magnitude.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In.: </a:t>
            </a:r>
            <a:r>
              <a:rPr i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Controle do Câncer de Mama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https://www.inca.gov.br/controle-do-cancer-de-mama/conceito-e-magnitude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7179625" y="1308150"/>
            <a:ext cx="39606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Taxas de mortalidade por câncer de mama, ajustadas por idade pela população mundial, Brasil e regiões, 1980 a 2020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8810507" y="313869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i="0" lang="en-US" sz="3600" u="none" cap="none" strike="noStrike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Introdução 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2001" y="1134500"/>
            <a:ext cx="4870800" cy="30483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7991170" y="4353048"/>
            <a:ext cx="2686500" cy="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Fonte:</a:t>
            </a:r>
            <a:r>
              <a:rPr lang="en-US" sz="1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https://www.researchgate.net/</a:t>
            </a:r>
            <a:endParaRPr sz="1000" u="sng">
              <a:solidFill>
                <a:srgbClr val="376FA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034726" y="6293925"/>
            <a:ext cx="78792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Fonte:</a:t>
            </a:r>
            <a:r>
              <a:rPr lang="en-US" sz="1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aseline="30000" lang="en-US" sz="10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Busko, et al. (2019). </a:t>
            </a: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Diagnostic value of ultrasound color Doppler mapping in early detection of breast cancer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i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Siberian Journal of Oncology. </a:t>
            </a:r>
            <a:endParaRPr i="1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41372" y="3577521"/>
            <a:ext cx="5919900" cy="22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Comparar a presença de determinados achados ecográficos vasculares e sua correspondência histológica para malignidade ou não.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escrever os diferentes ângulos de insonação vascular e sua correlação histológica.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799375" y="2799119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5743574" y="735600"/>
            <a:ext cx="45279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Casuística e Métodos 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 flipH="1" rot="10800000">
            <a:off x="4303079" y="2028425"/>
            <a:ext cx="2916600" cy="1925400"/>
          </a:xfrm>
          <a:prstGeom prst="snip1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426675" y="2183373"/>
            <a:ext cx="26694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Estudo: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Observacional.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Transversal.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Quantitativo.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Retrospectivo.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 rot="10800000">
            <a:off x="7225975" y="2028325"/>
            <a:ext cx="2738100" cy="1938300"/>
          </a:xfrm>
          <a:prstGeom prst="snip1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 flipH="1">
            <a:off x="7224975" y="3966625"/>
            <a:ext cx="2499000" cy="2076300"/>
          </a:xfrm>
          <a:prstGeom prst="snip1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 b="3011" l="42169" r="0" t="8921"/>
          <a:stretch/>
        </p:blipFill>
        <p:spPr>
          <a:xfrm>
            <a:off x="8626833" y="3081434"/>
            <a:ext cx="2554550" cy="23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4309375" y="3953825"/>
            <a:ext cx="2916600" cy="2089200"/>
          </a:xfrm>
          <a:prstGeom prst="snip1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9750" y="4190675"/>
            <a:ext cx="2423249" cy="16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3383" y="5625161"/>
            <a:ext cx="2103175" cy="5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7464677" y="5336206"/>
            <a:ext cx="2019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Dezembro/2019 a Maio/2022.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7219675" y="3573498"/>
            <a:ext cx="1649400" cy="6504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rgbClr val="00FF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829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350450" y="2183375"/>
            <a:ext cx="266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#Revisão de prontuários.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i="1" lang="en-US" sz="1800">
                <a:latin typeface="Calibri"/>
                <a:ea typeface="Calibri"/>
                <a:cs typeface="Calibri"/>
                <a:sym typeface="Calibri"/>
              </a:rPr>
              <a:t>US Doppler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mamária;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Core-biopsy (anatomopatológico).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9607699" y="2785473"/>
            <a:ext cx="356400" cy="338700"/>
          </a:xfrm>
          <a:prstGeom prst="mathPlus">
            <a:avLst>
              <a:gd fmla="val 23520" name="adj1"/>
            </a:avLst>
          </a:prstGeom>
          <a:solidFill>
            <a:srgbClr val="EAD1DC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4549750" y="6197975"/>
            <a:ext cx="221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Fonte: http://www.fcecon.am.gov.br/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/>
          <p:nvPr/>
        </p:nvSpPr>
        <p:spPr>
          <a:xfrm>
            <a:off x="1366890" y="3085025"/>
            <a:ext cx="7912800" cy="22743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9D2E9"/>
          </a:solidFill>
          <a:ln cap="flat" cmpd="sng" w="9525">
            <a:solidFill>
              <a:srgbClr val="9900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8729650" y="2180225"/>
            <a:ext cx="2791200" cy="4083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FF00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9002045" y="4829107"/>
            <a:ext cx="24180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USG: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BI-RADS 4 (44,4%);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BI-RADS 5 (32,8%).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0451" y="2815197"/>
            <a:ext cx="1989586" cy="15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2877272" y="3653075"/>
            <a:ext cx="26334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latin typeface="Calibri"/>
                <a:ea typeface="Calibri"/>
                <a:cs typeface="Calibri"/>
                <a:sym typeface="Calibri"/>
              </a:rPr>
              <a:t>Doppler colorido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Ausência (26,8%);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Presença (73,2%).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5">
            <a:alphaModFix/>
          </a:blip>
          <a:srcRect b="23078" l="54190" r="3782" t="6776"/>
          <a:stretch/>
        </p:blipFill>
        <p:spPr>
          <a:xfrm>
            <a:off x="547800" y="3363324"/>
            <a:ext cx="2096574" cy="186827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5743575" y="2935025"/>
            <a:ext cx="17259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>
                <a:latin typeface="Calibri"/>
                <a:ea typeface="Calibri"/>
                <a:cs typeface="Calibri"/>
                <a:sym typeface="Calibri"/>
              </a:rPr>
              <a:t>{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 rot="-507020">
            <a:off x="5122631" y="4344102"/>
            <a:ext cx="781888" cy="233859"/>
          </a:xfrm>
          <a:prstGeom prst="rightArrow">
            <a:avLst>
              <a:gd fmla="val 50000" name="adj1"/>
              <a:gd fmla="val 29166" name="adj2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6283488" y="3525200"/>
            <a:ext cx="23526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Periférico isolado (37,1%);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Interno isolado (46,6%);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Periférico + interno (16,3%).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5529600" y="2020425"/>
            <a:ext cx="5221500" cy="3598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0000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b="8917" l="33244" r="0" t="0"/>
          <a:stretch/>
        </p:blipFill>
        <p:spPr>
          <a:xfrm>
            <a:off x="3551701" y="2482341"/>
            <a:ext cx="3918425" cy="2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7613249" y="2867849"/>
            <a:ext cx="2882100" cy="2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Análise histopatológica: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Maligno (437);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Benigno (258);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Inflamatório (101);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Normal (33).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845" y="2209467"/>
            <a:ext cx="7853275" cy="40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/>
          <p:nvPr/>
        </p:nvSpPr>
        <p:spPr>
          <a:xfrm>
            <a:off x="4552650" y="2991675"/>
            <a:ext cx="5218200" cy="6066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4279900" y="3723475"/>
            <a:ext cx="1785000" cy="1795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9922325" y="3723475"/>
            <a:ext cx="1112400" cy="1643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317427" y="3135375"/>
            <a:ext cx="1963200" cy="1269600"/>
          </a:xfrm>
          <a:prstGeom prst="ellipse">
            <a:avLst/>
          </a:prstGeom>
          <a:solidFill>
            <a:srgbClr val="D9EAD3"/>
          </a:solidFill>
          <a:ln cap="flat" cmpd="sng" w="9525">
            <a:solidFill>
              <a:srgbClr val="00FF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VPP =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83%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1210424" y="4404975"/>
            <a:ext cx="2418000" cy="1269600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rgbClr val="CC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VPN = 73,1%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/>
          <p:nvPr/>
        </p:nvSpPr>
        <p:spPr>
          <a:xfrm rot="-10040592">
            <a:off x="3012460" y="3829943"/>
            <a:ext cx="1048785" cy="699374"/>
          </a:xfrm>
          <a:prstGeom prst="rightArrow">
            <a:avLst>
              <a:gd fmla="val 26226" name="adj1"/>
              <a:gd fmla="val 49122" name="adj2"/>
            </a:avLst>
          </a:prstGeom>
          <a:solidFill>
            <a:srgbClr val="6FA8DC"/>
          </a:solidFill>
          <a:ln cap="flat" cmpd="sng" w="9525">
            <a:solidFill>
              <a:srgbClr val="0000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6804894" y="6302025"/>
            <a:ext cx="15153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Fonte: Pr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óprio do autor.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5960150" y="1541187"/>
            <a:ext cx="4469100" cy="4953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Ângulo de insonação (351)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614" y="2156391"/>
            <a:ext cx="7377700" cy="44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7635999" y="6611075"/>
            <a:ext cx="15153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Fonte: Próprio do autor.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20"/>
          <p:cNvCxnSpPr>
            <a:stCxn id="180" idx="6"/>
          </p:cNvCxnSpPr>
          <p:nvPr/>
        </p:nvCxnSpPr>
        <p:spPr>
          <a:xfrm flipH="1" rot="10800000">
            <a:off x="4941925" y="4902800"/>
            <a:ext cx="1371600" cy="1458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0"/>
          <p:cNvSpPr/>
          <p:nvPr/>
        </p:nvSpPr>
        <p:spPr>
          <a:xfrm>
            <a:off x="2496325" y="4556750"/>
            <a:ext cx="2445600" cy="983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rgbClr val="376FAA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92% malignos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9527977" y="3891888"/>
            <a:ext cx="2445600" cy="9837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rgbClr val="F7964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100% benignos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9687975" y="5282625"/>
            <a:ext cx="1862400" cy="1568100"/>
          </a:xfrm>
          <a:prstGeom prst="ellipse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5743569" y="735594"/>
            <a:ext cx="241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b="1" lang="en-US" sz="36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Discussão</a:t>
            </a:r>
            <a:endParaRPr b="1" i="0" sz="3600" u="none" cap="none" strike="noStrike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3985283" y="1557289"/>
            <a:ext cx="79887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3537" lvl="0" marL="338137" marR="0" rtl="0"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Ausência de vascularização é identificável como preditor de benignidade, corroborando achados já descritos por Jain S e Phatak SV (2023)</a:t>
            </a:r>
            <a:r>
              <a:rPr b="1" baseline="30000" lang="en-US"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com significância estatística.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3537" lvl="0" marL="338137" marR="0" rtl="0" algn="just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Ao passo que a presença serve como alerta para malignidade, conforme já descrito por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Busko </a:t>
            </a:r>
            <a:r>
              <a:rPr i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(2019)</a:t>
            </a:r>
            <a:r>
              <a:rPr baseline="30000" lang="en-US" sz="24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 e Phatak SV (2023)</a:t>
            </a:r>
            <a:r>
              <a:rPr b="1" baseline="30000" lang="en-US" sz="24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Watanabe </a:t>
            </a:r>
            <a:r>
              <a:rPr i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al.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(2019)</a:t>
            </a:r>
            <a:r>
              <a:rPr baseline="30000" lang="en-US" sz="24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 Houve forte correlação entre histopatologia maligna e padrão vascular central e/ou penetrante, o que também foi identificado no presente estudo, mostrando achados semelhantes na população feminina atendida no centro de referência em Oncologia da Amazônia.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3867375" y="5996575"/>
            <a:ext cx="82245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baseline="30000" lang="en-US" sz="10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Busko, et al. Diagnostic value of ultrasound color Doppler mapping in early detection of breast cancer. Siberian Journal of Oncology.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US" sz="10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Jain S, Phatak SV. </a:t>
            </a: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Sonography, color Doppler, and power Doppler evaluation of palpable breast masses with pathological correlation.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J Datta Meghe Inst Med Sci Univ.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US" sz="10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Watanabe, T et al. </a:t>
            </a: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Multicenter Prospective Study of Color Doppler Ultrasound for Breast Masses: Utility of Our Color Doppler Method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i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Ultrasound in Medicine and Biology.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