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63" r:id="rId5"/>
    <p:sldId id="264" r:id="rId6"/>
    <p:sldId id="265" r:id="rId7"/>
    <p:sldId id="280" r:id="rId8"/>
    <p:sldId id="278" r:id="rId9"/>
    <p:sldId id="279" r:id="rId10"/>
    <p:sldId id="275" r:id="rId11"/>
    <p:sldId id="276" r:id="rId12"/>
    <p:sldId id="274" r:id="rId13"/>
    <p:sldId id="277" r:id="rId14"/>
    <p:sldId id="267" r:id="rId15"/>
    <p:sldId id="268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7300"/>
    <a:srgbClr val="FCC503"/>
    <a:srgbClr val="024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37" autoAdjust="0"/>
    <p:restoredTop sz="94660" autoAdjust="0"/>
  </p:normalViewPr>
  <p:slideViewPr>
    <p:cSldViewPr snapToGrid="0">
      <p:cViewPr varScale="1">
        <p:scale>
          <a:sx n="123" d="100"/>
          <a:sy n="123" d="100"/>
        </p:scale>
        <p:origin x="59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115F041-476D-F646-893F-9B6CC28B4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5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51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6B1F4DC0-D0E6-9740-BE5E-D6A876C064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7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fessionalradiology.com/media/documents/ACR-Thyroid-Ultrasound-Reporting-Lexicon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849DA43-2EFD-9343-B0CA-E9E0F47FED88}"/>
              </a:ext>
            </a:extLst>
          </p:cNvPr>
          <p:cNvSpPr txBox="1"/>
          <p:nvPr/>
        </p:nvSpPr>
        <p:spPr>
          <a:xfrm>
            <a:off x="4734826" y="2351664"/>
            <a:ext cx="386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D87300"/>
                </a:solidFill>
              </a:rPr>
              <a:t> TÍTULO DO TRABALHO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DCC8BF5-BB69-6849-8533-6F9CA2D2E30B}"/>
              </a:ext>
            </a:extLst>
          </p:cNvPr>
          <p:cNvSpPr txBox="1"/>
          <p:nvPr/>
        </p:nvSpPr>
        <p:spPr>
          <a:xfrm>
            <a:off x="4883674" y="3856532"/>
            <a:ext cx="108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D87300"/>
                </a:solidFill>
              </a:rPr>
              <a:t>AUTORES</a:t>
            </a:r>
            <a:endParaRPr lang="pt-BR" dirty="0">
              <a:solidFill>
                <a:srgbClr val="D873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24D602A-27D9-0C38-80CA-3E91E4DBED3D}"/>
              </a:ext>
            </a:extLst>
          </p:cNvPr>
          <p:cNvSpPr txBox="1"/>
          <p:nvPr/>
        </p:nvSpPr>
        <p:spPr>
          <a:xfrm>
            <a:off x="4622152" y="2635792"/>
            <a:ext cx="72148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NÓDULOS TIREOIDIANOS COM FORMA SUSPEITA E CITOLOGIA COMPATÍVEL </a:t>
            </a:r>
            <a:r>
              <a:rPr lang="pt-B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</a:t>
            </a:r>
            <a:r>
              <a:rPr lang="pt-B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BENIGNIDADE – ENSAIO PICTÓRICO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90A6154-BB5B-BBED-5DCC-7DBE2CBD3754}"/>
              </a:ext>
            </a:extLst>
          </p:cNvPr>
          <p:cNvSpPr txBox="1"/>
          <p:nvPr/>
        </p:nvSpPr>
        <p:spPr>
          <a:xfrm>
            <a:off x="4634981" y="4379577"/>
            <a:ext cx="35946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Thatiany Paslar Leal</a:t>
            </a:r>
          </a:p>
          <a:p>
            <a:r>
              <a:rPr lang="pt-BR" dirty="0">
                <a:ea typeface="Calibri" panose="020F0502020204030204" pitchFamily="34" charset="0"/>
                <a:cs typeface="Arial" panose="020B0604020202020204" pitchFamily="34" charset="0"/>
              </a:rPr>
              <a:t>Hussein Ali </a:t>
            </a:r>
            <a:r>
              <a:rPr lang="pt-BR" dirty="0" err="1">
                <a:ea typeface="Calibri" panose="020F0502020204030204" pitchFamily="34" charset="0"/>
                <a:cs typeface="Arial" panose="020B0604020202020204" pitchFamily="34" charset="0"/>
              </a:rPr>
              <a:t>Taha</a:t>
            </a:r>
            <a:endParaRPr lang="pt-BR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Leonardo de Souza Piber</a:t>
            </a:r>
          </a:p>
          <a:p>
            <a:endParaRPr lang="pt-BR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Universidade Santo Amaro</a:t>
            </a:r>
          </a:p>
          <a:p>
            <a:r>
              <a:rPr lang="pt-BR" dirty="0">
                <a:ea typeface="Calibri" panose="020F0502020204030204" pitchFamily="34" charset="0"/>
                <a:cs typeface="Arial" panose="020B0604020202020204" pitchFamily="34" charset="0"/>
              </a:rPr>
              <a:t>São Paulo - SP</a:t>
            </a:r>
            <a:endParaRPr lang="pt-BR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46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88E8E549-C025-1FF4-8964-E210EE776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2" t="26989" r="25497" b="19637"/>
          <a:stretch/>
        </p:blipFill>
        <p:spPr>
          <a:xfrm>
            <a:off x="6715754" y="2166301"/>
            <a:ext cx="3595255" cy="3470565"/>
          </a:xfrm>
          <a:prstGeom prst="rect">
            <a:avLst/>
          </a:prstGeom>
        </p:spPr>
      </p:pic>
      <p:pic>
        <p:nvPicPr>
          <p:cNvPr id="5" name="Imagem 4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246BBF00-7849-8F6A-3110-A227A581D4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9" r="25817" b="19637"/>
          <a:stretch/>
        </p:blipFill>
        <p:spPr>
          <a:xfrm>
            <a:off x="1791197" y="2166301"/>
            <a:ext cx="4823691" cy="347056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847BBBC-FDF6-50AA-28BF-D3E7E8CCEE81}"/>
              </a:ext>
            </a:extLst>
          </p:cNvPr>
          <p:cNvSpPr txBox="1"/>
          <p:nvPr/>
        </p:nvSpPr>
        <p:spPr>
          <a:xfrm>
            <a:off x="311069" y="5636866"/>
            <a:ext cx="84189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Utopia"/>
              </a:rPr>
              <a:t>Paciente do sexo feminino, 47 anos</a:t>
            </a:r>
          </a:p>
          <a:p>
            <a:r>
              <a:rPr lang="pt-BR" sz="1800" dirty="0">
                <a:effectLst/>
                <a:latin typeface="Utopia"/>
              </a:rPr>
              <a:t>Achados </a:t>
            </a:r>
            <a:r>
              <a:rPr lang="pt-BR" sz="1800" dirty="0" err="1">
                <a:effectLst/>
                <a:latin typeface="Utopia"/>
              </a:rPr>
              <a:t>citológicos</a:t>
            </a:r>
            <a:r>
              <a:rPr lang="pt-BR" sz="1800" dirty="0">
                <a:effectLst/>
                <a:latin typeface="Utopia"/>
              </a:rPr>
              <a:t> sugestivos de TIREOIDITE CRÔNICA LINFOCÍTICA </a:t>
            </a:r>
            <a:endParaRPr lang="pt-BR" dirty="0">
              <a:effectLst/>
            </a:endParaRPr>
          </a:p>
          <a:p>
            <a:r>
              <a:rPr lang="pt-BR" sz="1800" dirty="0">
                <a:effectLst/>
                <a:latin typeface="Utopia"/>
              </a:rPr>
              <a:t>Sistema Bethesda: Categoria II</a:t>
            </a:r>
            <a:br>
              <a:rPr lang="pt-BR" sz="1800" dirty="0">
                <a:effectLst/>
                <a:latin typeface="Utopia"/>
              </a:rPr>
            </a:br>
            <a:endParaRPr lang="pt-BR" dirty="0">
              <a:effectLst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5D311F3-C39B-6783-9174-306F1BDB6455}"/>
              </a:ext>
            </a:extLst>
          </p:cNvPr>
          <p:cNvSpPr txBox="1"/>
          <p:nvPr/>
        </p:nvSpPr>
        <p:spPr>
          <a:xfrm>
            <a:off x="311069" y="1519970"/>
            <a:ext cx="1156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4 – Nódulo hipoecogênico, predominantemente sólido, circunscrito, mais alto do que largo. ACR TIRADS 4.</a:t>
            </a:r>
          </a:p>
        </p:txBody>
      </p:sp>
    </p:spTree>
    <p:extLst>
      <p:ext uri="{BB962C8B-B14F-4D97-AF65-F5344CB8AC3E}">
        <p14:creationId xmlns:p14="http://schemas.microsoft.com/office/powerpoint/2010/main" val="2979820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935F2F61-86C9-16E6-DD6A-44AB28CD8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1" t="26988" r="17649" b="21396"/>
          <a:stretch/>
        </p:blipFill>
        <p:spPr>
          <a:xfrm>
            <a:off x="6095999" y="1981765"/>
            <a:ext cx="4614719" cy="3356265"/>
          </a:xfrm>
          <a:prstGeom prst="rect">
            <a:avLst/>
          </a:prstGeom>
        </p:spPr>
      </p:pic>
      <p:pic>
        <p:nvPicPr>
          <p:cNvPr id="9" name="Imagem 8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E9ADBAD1-2CAD-F0E9-443A-EFEC35318B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8" r="17649" b="21396"/>
          <a:stretch/>
        </p:blipFill>
        <p:spPr>
          <a:xfrm>
            <a:off x="741217" y="1981764"/>
            <a:ext cx="5354782" cy="335626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350368E-6915-6EA5-771B-DA70B32FE5DD}"/>
              </a:ext>
            </a:extLst>
          </p:cNvPr>
          <p:cNvSpPr txBox="1"/>
          <p:nvPr/>
        </p:nvSpPr>
        <p:spPr>
          <a:xfrm>
            <a:off x="397190" y="5338029"/>
            <a:ext cx="99695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Utopia"/>
              </a:rPr>
              <a:t>Paciente do sexo feminino, 47 anos</a:t>
            </a:r>
            <a:endParaRPr lang="pt-BR" dirty="0"/>
          </a:p>
          <a:p>
            <a:r>
              <a:rPr lang="pt-BR" dirty="0"/>
              <a:t>Achados </a:t>
            </a:r>
            <a:r>
              <a:rPr lang="pt-BR" dirty="0" err="1"/>
              <a:t>citológicos</a:t>
            </a:r>
            <a:r>
              <a:rPr lang="pt-BR" dirty="0"/>
              <a:t> sugestivos de ATIPIA DE SIGNIFICADO INDETERMINADO </a:t>
            </a:r>
          </a:p>
          <a:p>
            <a:r>
              <a:rPr lang="pt-BR" dirty="0"/>
              <a:t>Sistema Bethesda: Categoria III</a:t>
            </a:r>
            <a:br>
              <a:rPr lang="pt-BR" dirty="0"/>
            </a:b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B00F3AC-3FEF-CD25-675A-5E63AEC39F3A}"/>
              </a:ext>
            </a:extLst>
          </p:cNvPr>
          <p:cNvSpPr txBox="1"/>
          <p:nvPr/>
        </p:nvSpPr>
        <p:spPr>
          <a:xfrm>
            <a:off x="311069" y="1519970"/>
            <a:ext cx="1156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5 – Nódulo hipoecogênico, sólido, mal definido, mais alto do que largo. ACR TIRADS 5.</a:t>
            </a:r>
          </a:p>
        </p:txBody>
      </p:sp>
    </p:spTree>
    <p:extLst>
      <p:ext uri="{BB962C8B-B14F-4D97-AF65-F5344CB8AC3E}">
        <p14:creationId xmlns:p14="http://schemas.microsoft.com/office/powerpoint/2010/main" val="1410175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660CE302-9A1C-1F31-9471-9BBC69A6E5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23" t="36686" r="37258" b="26033"/>
          <a:stretch/>
        </p:blipFill>
        <p:spPr>
          <a:xfrm>
            <a:off x="6095999" y="2166301"/>
            <a:ext cx="4537276" cy="3395831"/>
          </a:xfrm>
          <a:prstGeom prst="rect">
            <a:avLst/>
          </a:prstGeom>
        </p:spPr>
      </p:pic>
      <p:pic>
        <p:nvPicPr>
          <p:cNvPr id="3" name="Imagem 2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4CA6166F-A6DD-DC53-E46E-1BD0FE4E96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64" t="36599" r="38316" b="28163"/>
          <a:stretch/>
        </p:blipFill>
        <p:spPr>
          <a:xfrm>
            <a:off x="1558725" y="2166301"/>
            <a:ext cx="4454684" cy="33934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355761B-38BF-2B34-B10F-9FD437A02127}"/>
              </a:ext>
            </a:extLst>
          </p:cNvPr>
          <p:cNvSpPr txBox="1"/>
          <p:nvPr/>
        </p:nvSpPr>
        <p:spPr>
          <a:xfrm>
            <a:off x="317339" y="5562132"/>
            <a:ext cx="8991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Utopia"/>
              </a:rPr>
              <a:t>Paciente do sexo feminino, 59 anos</a:t>
            </a:r>
            <a:endParaRPr lang="pt-BR" dirty="0"/>
          </a:p>
          <a:p>
            <a:r>
              <a:rPr lang="pt-BR" dirty="0"/>
              <a:t>Achados </a:t>
            </a:r>
            <a:r>
              <a:rPr lang="pt-BR" dirty="0" err="1"/>
              <a:t>citológicos</a:t>
            </a:r>
            <a:r>
              <a:rPr lang="pt-BR" dirty="0"/>
              <a:t> sugestivos de NÓDULO FOLICULAR BENIGNO</a:t>
            </a:r>
          </a:p>
          <a:p>
            <a:r>
              <a:rPr lang="pt-BR" dirty="0"/>
              <a:t>Sistema Bethesda: Categoria II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19CAD15-E0C7-B44E-6590-D3E474A88B09}"/>
              </a:ext>
            </a:extLst>
          </p:cNvPr>
          <p:cNvSpPr txBox="1"/>
          <p:nvPr/>
        </p:nvSpPr>
        <p:spPr>
          <a:xfrm>
            <a:off x="311069" y="1519970"/>
            <a:ext cx="1156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6 – Nódulo hipoecogênico, predominantemente sólido, circunscrito, mais alto do que largo, com </a:t>
            </a:r>
            <a:r>
              <a:rPr lang="pt-BR" dirty="0" err="1"/>
              <a:t>macrocalcificação</a:t>
            </a:r>
            <a:r>
              <a:rPr lang="pt-BR" dirty="0"/>
              <a:t>. ACR TIRADS 5.</a:t>
            </a:r>
          </a:p>
        </p:txBody>
      </p:sp>
    </p:spTree>
    <p:extLst>
      <p:ext uri="{BB962C8B-B14F-4D97-AF65-F5344CB8AC3E}">
        <p14:creationId xmlns:p14="http://schemas.microsoft.com/office/powerpoint/2010/main" val="170846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7C59FC9-E382-818A-D178-A4E5B0DE3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02" t="37280" r="36487" b="28128"/>
          <a:stretch/>
        </p:blipFill>
        <p:spPr>
          <a:xfrm>
            <a:off x="6095999" y="1960418"/>
            <a:ext cx="4992959" cy="327563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41BE7B6-98C7-6000-F162-B022B988EA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88" t="37131" r="36202" b="28102"/>
          <a:stretch/>
        </p:blipFill>
        <p:spPr>
          <a:xfrm>
            <a:off x="1103040" y="1960418"/>
            <a:ext cx="4992959" cy="327563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402BD16-3E42-C623-365F-FE5EBAD09E2C}"/>
              </a:ext>
            </a:extLst>
          </p:cNvPr>
          <p:cNvSpPr txBox="1"/>
          <p:nvPr/>
        </p:nvSpPr>
        <p:spPr>
          <a:xfrm>
            <a:off x="311069" y="5236055"/>
            <a:ext cx="99695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Utopia"/>
              </a:rPr>
              <a:t>Paciente do sexo feminino, 40 anos</a:t>
            </a:r>
            <a:endParaRPr lang="pt-BR" dirty="0"/>
          </a:p>
          <a:p>
            <a:r>
              <a:rPr lang="pt-BR" dirty="0"/>
              <a:t>Achados </a:t>
            </a:r>
            <a:r>
              <a:rPr lang="pt-BR" dirty="0" err="1"/>
              <a:t>citológicos</a:t>
            </a:r>
            <a:r>
              <a:rPr lang="pt-BR" dirty="0"/>
              <a:t> sugestivos de ATIPIA DE SIGNIFICADO INDETERMINADO </a:t>
            </a:r>
          </a:p>
          <a:p>
            <a:r>
              <a:rPr lang="pt-BR" dirty="0"/>
              <a:t>Sistema Bethesda: Categoria III</a:t>
            </a:r>
            <a:br>
              <a:rPr lang="pt-BR" dirty="0"/>
            </a:b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867BC12-E3BB-D503-10E6-3E2232E94DE8}"/>
              </a:ext>
            </a:extLst>
          </p:cNvPr>
          <p:cNvSpPr txBox="1"/>
          <p:nvPr/>
        </p:nvSpPr>
        <p:spPr>
          <a:xfrm>
            <a:off x="311069" y="1519970"/>
            <a:ext cx="1156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7 – Nódulo marcadamente hipoecogênico, sólido, irregular, mais alto do que largo. ACR TIRADS 5.</a:t>
            </a:r>
          </a:p>
        </p:txBody>
      </p:sp>
    </p:spTree>
    <p:extLst>
      <p:ext uri="{BB962C8B-B14F-4D97-AF65-F5344CB8AC3E}">
        <p14:creationId xmlns:p14="http://schemas.microsoft.com/office/powerpoint/2010/main" val="3810164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5F0057D-B4B9-0304-E47F-699E559B7E14}"/>
              </a:ext>
            </a:extLst>
          </p:cNvPr>
          <p:cNvSpPr txBox="1"/>
          <p:nvPr/>
        </p:nvSpPr>
        <p:spPr>
          <a:xfrm>
            <a:off x="1099595" y="1674203"/>
            <a:ext cx="7395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+mj-lt"/>
              </a:rPr>
              <a:t>Conclusão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C882969-2376-730C-839B-6F26530A1E55}"/>
              </a:ext>
            </a:extLst>
          </p:cNvPr>
          <p:cNvSpPr txBox="1"/>
          <p:nvPr/>
        </p:nvSpPr>
        <p:spPr>
          <a:xfrm>
            <a:off x="1099594" y="2634386"/>
            <a:ext cx="10347767" cy="2540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Nenhuma das características ultrassonográficas é </a:t>
            </a:r>
            <a:r>
              <a:rPr lang="pt-B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patognomônica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malignidade, inclusive a forma, embora muito suspeita.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dirty="0"/>
              <a:t>videncia-se uma variabilidade morfológica dos nódulos tireoidianos cujas classificações ACR TI-RADS são 3, 4 e 5, podendo-se evidenciar citologia benigna.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Portanto, cabe ao </a:t>
            </a:r>
            <a:r>
              <a:rPr lang="pt-B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imaginologista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saber reconhecer a variedade morfológica dos nódulos tireoidianos.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53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47BAAA2-9D0B-3ABC-063F-A3C3B8484CFD}"/>
              </a:ext>
            </a:extLst>
          </p:cNvPr>
          <p:cNvSpPr txBox="1"/>
          <p:nvPr/>
        </p:nvSpPr>
        <p:spPr>
          <a:xfrm>
            <a:off x="1006997" y="1493624"/>
            <a:ext cx="7397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+mj-lt"/>
              </a:rPr>
              <a:t>Referências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D66423E-DDED-0C81-05CD-3B3514067A8B}"/>
              </a:ext>
            </a:extLst>
          </p:cNvPr>
          <p:cNvSpPr txBox="1"/>
          <p:nvPr/>
        </p:nvSpPr>
        <p:spPr>
          <a:xfrm>
            <a:off x="1088020" y="2106584"/>
            <a:ext cx="10590837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342900" lvl="0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Kim PH, 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Suh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CH, 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Baek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JH, Chung SR, Choi YJ, Lee JH.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Performance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Four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Ultrasound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Risk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Stratification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Systems: A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Review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Meta-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Thyroid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1</a:t>
            </a:r>
            <a:r>
              <a:rPr lang="pt-BR" sz="9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de agosto de 2020;30(8):1159–68. </a:t>
            </a:r>
            <a:endParaRPr lang="pt-BR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342900" lvl="0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 W, Wang Y, Wen J, Zhang L, Sun Y.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Performance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American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Radiology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TI-RADS: A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Review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Meta-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 American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Roentgenology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janeiro de 2021;216(1):38–47.</a:t>
            </a:r>
            <a:endParaRPr lang="pt-BR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342900" lvl="0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Tessler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FN, Middleton WD, Grant EG,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JK. Re: ACR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Thyroid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Reporting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Data System (TI-RADS): White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ACR TI-RADS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Committee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American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Radiology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2018 Mar;15(3):381–2.M </a:t>
            </a:r>
            <a:endParaRPr lang="pt-BR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342900" lvl="0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Wei X, Li Y, Zhang S, Gao M.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Thyroid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reporting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data system (TI-RADS) in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thyroid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nodules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review. Tumor Biol. julho de 2014;35(7):6769–76.</a:t>
            </a:r>
            <a:endParaRPr lang="pt-BR" sz="9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Yang R, 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Zou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X, 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Zeng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H, Zhao Y,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X.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Performance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Five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Ultrasound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TI-RADS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Thyroid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Nodules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 Front 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Oncol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16 de novembro de 2020;10:598225. </a:t>
            </a:r>
            <a:endParaRPr lang="pt-BR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342900" lvl="0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Zhang Q,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J, Sun W, Zhang L.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Performance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American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Radiology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Thyroid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Reporting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Data System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American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Thyroid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Review. 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Endocrine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maio de 2020;26(5):552–63. </a:t>
            </a:r>
            <a:endParaRPr lang="pt-BR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Grant EG,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Tessler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FN,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JK,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Langer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JE,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Beland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MD,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Berland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LL, et al.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Thyroid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Ultrasound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Reporting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Lexicon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White 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ACR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Thyroid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Reporting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Data System (TIRADS)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Committee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American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Radiology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[Internet]. 2015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Dec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cited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Oct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10];12(12):1272–9.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9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https://www.professionalradiology.com/media/documents/ACR-Thyroid-Ultrasound-Reporting-Lexicon.pdf</a:t>
            </a:r>
            <a:endParaRPr lang="pt-BR" sz="9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Baldini E, Sorrenti S,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Tartaglia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 et al. </a:t>
            </a:r>
            <a:r>
              <a:rPr lang="en-US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New perspectives in the diagnosis of thyroid follicular lesions. International Journal of Surgery, 2017; 41: S7-S12 </a:t>
            </a:r>
            <a:endParaRPr lang="pt-BR" sz="9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Rahal Junior A,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Falsarella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PM, Rocha RD et al.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Correlação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entre a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classi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ficação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Thyroid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Reporting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Data System [TI-RADS] e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pun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ção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aspirativa por agulha fina: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experiência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com 1.000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nódulos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Einstein 2016; 14: 2. </a:t>
            </a:r>
            <a:endParaRPr lang="pt-BR" sz="9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en-US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Rosário</a:t>
            </a:r>
            <a:r>
              <a:rPr lang="en-US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PW, Ward LS, Carvalho GA, Graf H, </a:t>
            </a:r>
            <a:r>
              <a:rPr lang="en-US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Maciel</a:t>
            </a:r>
            <a:r>
              <a:rPr lang="en-US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RMB, </a:t>
            </a:r>
            <a:r>
              <a:rPr lang="en-US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Maciel</a:t>
            </a:r>
            <a:r>
              <a:rPr lang="en-US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LMZ, Maia AL, </a:t>
            </a:r>
            <a:r>
              <a:rPr lang="en-US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Vaisman</a:t>
            </a:r>
            <a:r>
              <a:rPr lang="en-US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M. Thyroid nodule and differentiated thyroid can- </a:t>
            </a:r>
            <a:r>
              <a:rPr lang="en-US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cer</a:t>
            </a:r>
            <a:r>
              <a:rPr lang="en-US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update on the Brazilian consensus.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Arq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Bras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Endocrinol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Metab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2013; 57(4). </a:t>
            </a:r>
            <a:endParaRPr lang="pt-BR" sz="9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en-US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Ceratti</a:t>
            </a:r>
            <a:r>
              <a:rPr lang="en-US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S, Giannini P, Souza RAS, Junior OR.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Aspiração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por agulha fina guiada por ultrassom de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nódulos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tireoidianos: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avaliação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número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ideal de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punções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Colégio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Brasileiro de Radiologia e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Diagnóstico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por Imagem. 2012; 45 (3). </a:t>
            </a:r>
            <a:endParaRPr lang="pt-BR" sz="9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Cruz JF, Macena LB, Cruz MAF, Coutinho PM, Oliveira FT. Perfil dos pacientes com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nódulos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tireoidianos submetidos à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punção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aspirativa por agulha fina. Interfaces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Científicas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9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Saúde</a:t>
            </a:r>
            <a:r>
              <a:rPr lang="pt-BR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 Ambiente. 2015; 3: 47-56.</a:t>
            </a:r>
            <a:endParaRPr lang="pt-BR" sz="9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1166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CEC4243-A9B4-5E77-905D-A67B69103A61}"/>
              </a:ext>
            </a:extLst>
          </p:cNvPr>
          <p:cNvSpPr txBox="1"/>
          <p:nvPr/>
        </p:nvSpPr>
        <p:spPr>
          <a:xfrm>
            <a:off x="1268963" y="2204000"/>
            <a:ext cx="9153331" cy="4444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Os nódulos da tiroide são muito prevalentes na população, sendo  que, com o advento das técnicas de imagem o</a:t>
            </a:r>
            <a:r>
              <a:rPr lang="pt-BR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s nódulos são diagnosticados em aproximadamente 8% da população adulta por meio de palpação, e, 60% por ultrassom (US).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ACR TI-RADS varia de 1 a 5, e, dentre os parâmetros avaliados está a forma do nódulo, que apresenta pontuação igual a 3, classificando o nódulo como ACR TI-RADS 3, provavelmente benigno ou levemente suspeito, no mínimo, com risco estimado da malignidade de 14,1%. A depender do tamanho apresentado indica-se a punção aspirativa por agulha fina (PAAF) ou o seguimento clínico. </a:t>
            </a:r>
            <a:endParaRPr lang="pt-BR" sz="1600" dirty="0"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4AEA414-E898-624B-765A-C8C8D64FAD56}"/>
              </a:ext>
            </a:extLst>
          </p:cNvPr>
          <p:cNvSpPr txBox="1">
            <a:spLocks/>
          </p:cNvSpPr>
          <p:nvPr/>
        </p:nvSpPr>
        <p:spPr>
          <a:xfrm>
            <a:off x="1268962" y="1185411"/>
            <a:ext cx="109230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381174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stema TI-RADS (estratificação de nódulos tireoidianos) - Radiosteps.com">
            <a:extLst>
              <a:ext uri="{FF2B5EF4-FFF2-40B4-BE49-F238E27FC236}">
                <a16:creationId xmlns:a16="http://schemas.microsoft.com/office/drawing/2014/main" id="{C24DA555-7A0F-7A3F-4619-088FBA335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9"/>
          <a:stretch/>
        </p:blipFill>
        <p:spPr bwMode="auto">
          <a:xfrm>
            <a:off x="1328156" y="2081764"/>
            <a:ext cx="8677275" cy="414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11FAD0C-03D5-7500-B7B1-40EE0500D1AF}"/>
              </a:ext>
            </a:extLst>
          </p:cNvPr>
          <p:cNvSpPr txBox="1">
            <a:spLocks/>
          </p:cNvSpPr>
          <p:nvPr/>
        </p:nvSpPr>
        <p:spPr>
          <a:xfrm>
            <a:off x="1196955" y="102679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30139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C2D076F-7E6D-377A-01FA-FC5E1A70C699}"/>
              </a:ext>
            </a:extLst>
          </p:cNvPr>
          <p:cNvSpPr txBox="1"/>
          <p:nvPr/>
        </p:nvSpPr>
        <p:spPr>
          <a:xfrm>
            <a:off x="1157468" y="1485249"/>
            <a:ext cx="7112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+mj-lt"/>
              </a:rPr>
              <a:t>Objetivo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DCCF347-7789-7E41-6F49-1D549A34A3E8}"/>
              </a:ext>
            </a:extLst>
          </p:cNvPr>
          <p:cNvSpPr txBox="1"/>
          <p:nvPr/>
        </p:nvSpPr>
        <p:spPr>
          <a:xfrm>
            <a:off x="1238491" y="2689543"/>
            <a:ext cx="9006522" cy="83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Mostrar imagens ultrassonográficas de </a:t>
            </a:r>
            <a:r>
              <a:rPr lang="pt-BR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nódulos</a:t>
            </a:r>
            <a:r>
              <a:rPr lang="pt-BR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tireoidianos suspeitos a partir da forma, pelo ACR TI-RADS, cuja citologia evidenciou benignidade.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874769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9CDA611-7E46-7BB5-7DE4-C5039777B2AE}"/>
              </a:ext>
            </a:extLst>
          </p:cNvPr>
          <p:cNvSpPr txBox="1"/>
          <p:nvPr/>
        </p:nvSpPr>
        <p:spPr>
          <a:xfrm>
            <a:off x="1238490" y="1518074"/>
            <a:ext cx="6894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+mj-lt"/>
              </a:rPr>
              <a:t>Casuística e Método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7838E2C-BE09-D57E-02B2-86540B79AFCF}"/>
              </a:ext>
            </a:extLst>
          </p:cNvPr>
          <p:cNvSpPr txBox="1"/>
          <p:nvPr/>
        </p:nvSpPr>
        <p:spPr>
          <a:xfrm>
            <a:off x="1238491" y="2573317"/>
            <a:ext cx="9193134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Trata-se de ensaio pictórico, ou seja, coletânea de imagens originais, a partir do banco de dados de um centro de diagnóstico por imagem da cidade de São Paulo. Os critérios de elegibilidade foram nódulos classificados a partir do ACR TI-RADS, com grau de suspeição de malignidade, puncionados para avaliação citológica, e está evidenciou benignidade celular.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242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A9EA1FB-FF49-CDE8-6E5C-6A5F2F38EA16}"/>
              </a:ext>
            </a:extLst>
          </p:cNvPr>
          <p:cNvSpPr txBox="1"/>
          <p:nvPr/>
        </p:nvSpPr>
        <p:spPr>
          <a:xfrm>
            <a:off x="1203767" y="1637327"/>
            <a:ext cx="7500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+mj-lt"/>
              </a:rPr>
              <a:t>Resultado e Discussão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456D6AA-40E3-3BB2-5797-3D861CC2C4FC}"/>
              </a:ext>
            </a:extLst>
          </p:cNvPr>
          <p:cNvSpPr txBox="1"/>
          <p:nvPr/>
        </p:nvSpPr>
        <p:spPr>
          <a:xfrm>
            <a:off x="1203767" y="2573317"/>
            <a:ext cx="9097229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avaliação das imagens evidencia a suspeição da malignidade a partir da forma. Nódulos benignos frequentemente tem seu maior eixo paralelo a pele, ou seja, são mais largos que altos. Já os nódulos mais altos que largos, em uma razão maior que 1 no diâmetro anteroposterior para o diâmetro horizontal quando medido no plano transversal, apresentam um forte preditor de malignidade.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637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355761B-38BF-2B34-B10F-9FD437A02127}"/>
              </a:ext>
            </a:extLst>
          </p:cNvPr>
          <p:cNvSpPr txBox="1"/>
          <p:nvPr/>
        </p:nvSpPr>
        <p:spPr>
          <a:xfrm>
            <a:off x="2118631" y="-1069706"/>
            <a:ext cx="9656577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/>
              <a:t>ACHADOS CITOLÓGICOS SUGESTIVOS DE NÓDULO FOLICULAR BENIGNO ASSOCIADO A TIREOIDITE</a:t>
            </a:r>
          </a:p>
          <a:p>
            <a:pPr algn="ctr">
              <a:lnSpc>
                <a:spcPct val="150000"/>
              </a:lnSpc>
            </a:pPr>
            <a:r>
              <a:rPr lang="pt-BR" dirty="0"/>
              <a:t>CRÔNICA LINFOCÍTICA.</a:t>
            </a:r>
          </a:p>
          <a:p>
            <a:pPr algn="ctr">
              <a:lnSpc>
                <a:spcPct val="150000"/>
              </a:lnSpc>
            </a:pPr>
            <a:r>
              <a:rPr lang="pt-BR" dirty="0"/>
              <a:t>BETHESDA II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C2E2E85-BCFF-6135-3AA5-81DEF79C3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43" t="36962" r="39289" b="28608"/>
          <a:stretch/>
        </p:blipFill>
        <p:spPr>
          <a:xfrm>
            <a:off x="5959046" y="1960445"/>
            <a:ext cx="3691808" cy="3008252"/>
          </a:xfrm>
          <a:prstGeom prst="rect">
            <a:avLst/>
          </a:prstGeom>
        </p:spPr>
      </p:pic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95749ADB-4540-E927-4789-64BC37F8E0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8" r="15667" b="20239"/>
          <a:stretch/>
        </p:blipFill>
        <p:spPr>
          <a:xfrm>
            <a:off x="1173477" y="1960445"/>
            <a:ext cx="4785569" cy="300825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4291AEB-EA60-AA99-01E6-081A1ACC3FBB}"/>
              </a:ext>
            </a:extLst>
          </p:cNvPr>
          <p:cNvSpPr txBox="1"/>
          <p:nvPr/>
        </p:nvSpPr>
        <p:spPr>
          <a:xfrm>
            <a:off x="311069" y="4968697"/>
            <a:ext cx="110689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Utopia"/>
              </a:rPr>
              <a:t>Paciente do sexo feminino, </a:t>
            </a:r>
            <a:r>
              <a:rPr lang="pt-BR" dirty="0">
                <a:latin typeface="Utopia"/>
              </a:rPr>
              <a:t>61</a:t>
            </a:r>
            <a:r>
              <a:rPr lang="pt-BR" sz="1800" dirty="0">
                <a:effectLst/>
                <a:latin typeface="Utopia"/>
              </a:rPr>
              <a:t> anos</a:t>
            </a:r>
            <a:endParaRPr lang="pt-BR" dirty="0"/>
          </a:p>
          <a:p>
            <a:r>
              <a:rPr lang="pt-BR" dirty="0"/>
              <a:t>Achados </a:t>
            </a:r>
            <a:r>
              <a:rPr lang="pt-BR" dirty="0" err="1"/>
              <a:t>citológicos</a:t>
            </a:r>
            <a:r>
              <a:rPr lang="pt-BR" dirty="0"/>
              <a:t> sugestivos de NÓDULO FOLICULAR BENIGNO ASSOCIADO A TIREOIDITE CRÔNICA LINFOCÍTICA </a:t>
            </a:r>
          </a:p>
          <a:p>
            <a:r>
              <a:rPr lang="pt-BR" dirty="0"/>
              <a:t>Sistema Bethesda: Categoria II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173120A-EF8B-E103-8075-CDDE19B05608}"/>
              </a:ext>
            </a:extLst>
          </p:cNvPr>
          <p:cNvSpPr txBox="1"/>
          <p:nvPr/>
        </p:nvSpPr>
        <p:spPr>
          <a:xfrm>
            <a:off x="311069" y="1519970"/>
            <a:ext cx="1156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1 – Nódulo </a:t>
            </a:r>
            <a:r>
              <a:rPr lang="pt-BR" dirty="0" err="1"/>
              <a:t>isoecogênico</a:t>
            </a:r>
            <a:r>
              <a:rPr lang="pt-BR" dirty="0"/>
              <a:t>, predominantemente sólido, circunscrito, mais alto do que largo. ACR TIRADS 4.</a:t>
            </a:r>
          </a:p>
        </p:txBody>
      </p:sp>
    </p:spTree>
    <p:extLst>
      <p:ext uri="{BB962C8B-B14F-4D97-AF65-F5344CB8AC3E}">
        <p14:creationId xmlns:p14="http://schemas.microsoft.com/office/powerpoint/2010/main" val="733414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7DBE204-14CC-400F-A319-5BBFF88763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17" t="36793" r="37911" b="27368"/>
          <a:stretch/>
        </p:blipFill>
        <p:spPr>
          <a:xfrm>
            <a:off x="650673" y="1889302"/>
            <a:ext cx="4971858" cy="374381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80A9A73-2CF5-CCC9-CD3D-FA9D5D7BB1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49" t="36748" r="38079" b="27413"/>
          <a:stretch/>
        </p:blipFill>
        <p:spPr>
          <a:xfrm>
            <a:off x="5622531" y="1889302"/>
            <a:ext cx="5226510" cy="374381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6ADBBAD-50A8-994E-2762-270926B24D4E}"/>
              </a:ext>
            </a:extLst>
          </p:cNvPr>
          <p:cNvSpPr txBox="1"/>
          <p:nvPr/>
        </p:nvSpPr>
        <p:spPr>
          <a:xfrm>
            <a:off x="311069" y="5633114"/>
            <a:ext cx="99695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Utopia"/>
              </a:rPr>
              <a:t>Paciente do sexo </a:t>
            </a:r>
            <a:r>
              <a:rPr lang="pt-BR" dirty="0">
                <a:latin typeface="Utopia"/>
              </a:rPr>
              <a:t>masculin</a:t>
            </a:r>
            <a:r>
              <a:rPr lang="pt-BR" sz="1800" dirty="0">
                <a:effectLst/>
                <a:latin typeface="Utopia"/>
              </a:rPr>
              <a:t>o, 40 anos</a:t>
            </a:r>
            <a:endParaRPr lang="pt-BR" dirty="0"/>
          </a:p>
          <a:p>
            <a:r>
              <a:rPr lang="pt-BR" dirty="0"/>
              <a:t>Achados </a:t>
            </a:r>
            <a:r>
              <a:rPr lang="pt-BR" dirty="0" err="1"/>
              <a:t>citológicos</a:t>
            </a:r>
            <a:r>
              <a:rPr lang="pt-BR" dirty="0"/>
              <a:t> sugestivos de ATIPIA DE SIGNIFICADO INDETERMINADO </a:t>
            </a:r>
          </a:p>
          <a:p>
            <a:r>
              <a:rPr lang="pt-BR" dirty="0"/>
              <a:t>Sistema Bethesda: Categoria III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5B7F9FB-8A47-5FA5-EE3A-05F39EC49E54}"/>
              </a:ext>
            </a:extLst>
          </p:cNvPr>
          <p:cNvSpPr txBox="1"/>
          <p:nvPr/>
        </p:nvSpPr>
        <p:spPr>
          <a:xfrm>
            <a:off x="311069" y="1519970"/>
            <a:ext cx="1156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2 – Nódulo </a:t>
            </a:r>
            <a:r>
              <a:rPr lang="pt-BR" dirty="0" err="1"/>
              <a:t>isoecogênico</a:t>
            </a:r>
            <a:r>
              <a:rPr lang="pt-BR" dirty="0"/>
              <a:t>, predominantemente sólido, circunscrito, mais alto do que largo. ACR TIRADS 4.</a:t>
            </a:r>
          </a:p>
        </p:txBody>
      </p:sp>
    </p:spTree>
    <p:extLst>
      <p:ext uri="{BB962C8B-B14F-4D97-AF65-F5344CB8AC3E}">
        <p14:creationId xmlns:p14="http://schemas.microsoft.com/office/powerpoint/2010/main" val="2792431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85B7463-168B-7A4F-89B7-0E26320CA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85" t="36456" r="37152" b="26326"/>
          <a:stretch/>
        </p:blipFill>
        <p:spPr>
          <a:xfrm>
            <a:off x="1599728" y="2166302"/>
            <a:ext cx="4308834" cy="330870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E3752FC-787E-BF8A-EF51-7CD167474D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26" t="36625" r="37722" b="26158"/>
          <a:stretch/>
        </p:blipFill>
        <p:spPr>
          <a:xfrm>
            <a:off x="5908562" y="2166302"/>
            <a:ext cx="4291253" cy="330870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ED2EA78-E91A-48C0-0372-DD4160B12173}"/>
              </a:ext>
            </a:extLst>
          </p:cNvPr>
          <p:cNvSpPr txBox="1"/>
          <p:nvPr/>
        </p:nvSpPr>
        <p:spPr>
          <a:xfrm>
            <a:off x="311069" y="5475010"/>
            <a:ext cx="99695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Utopia"/>
              </a:rPr>
              <a:t>Paciente do sexo feminino, 50 anos</a:t>
            </a:r>
            <a:endParaRPr lang="pt-BR" dirty="0"/>
          </a:p>
          <a:p>
            <a:r>
              <a:rPr lang="pt-BR" dirty="0"/>
              <a:t>Achados </a:t>
            </a:r>
            <a:r>
              <a:rPr lang="pt-BR" dirty="0" err="1"/>
              <a:t>citológicos</a:t>
            </a:r>
            <a:r>
              <a:rPr lang="pt-BR" dirty="0"/>
              <a:t> sugestivos de BÓCIO COLOIDE </a:t>
            </a:r>
          </a:p>
          <a:p>
            <a:r>
              <a:rPr lang="pt-BR" dirty="0"/>
              <a:t>Sistema Bethesda: Categoria II</a:t>
            </a:r>
            <a:br>
              <a:rPr lang="pt-BR" dirty="0"/>
            </a:b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F73FC07-5DE1-4387-842C-5E57A9E92F67}"/>
              </a:ext>
            </a:extLst>
          </p:cNvPr>
          <p:cNvSpPr txBox="1"/>
          <p:nvPr/>
        </p:nvSpPr>
        <p:spPr>
          <a:xfrm>
            <a:off x="311069" y="1519970"/>
            <a:ext cx="1156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3 – Nódulo </a:t>
            </a:r>
            <a:r>
              <a:rPr lang="pt-BR" dirty="0" err="1"/>
              <a:t>isooecogênico</a:t>
            </a:r>
            <a:r>
              <a:rPr lang="pt-BR" dirty="0"/>
              <a:t>, predominantemente sólido, circunscrito, mais alto do que largo, com </a:t>
            </a:r>
            <a:r>
              <a:rPr lang="pt-BR" dirty="0" err="1"/>
              <a:t>microcalficações</a:t>
            </a:r>
            <a:r>
              <a:rPr lang="pt-BR" dirty="0"/>
              <a:t>. ACR TIRADS 5</a:t>
            </a:r>
          </a:p>
        </p:txBody>
      </p:sp>
    </p:spTree>
    <p:extLst>
      <p:ext uri="{BB962C8B-B14F-4D97-AF65-F5344CB8AC3E}">
        <p14:creationId xmlns:p14="http://schemas.microsoft.com/office/powerpoint/2010/main" val="24335636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1256</Words>
  <Application>Microsoft Macintosh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Utopia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Planeta W</dc:creator>
  <cp:lastModifiedBy>Leonardo de Souza Piber</cp:lastModifiedBy>
  <cp:revision>24</cp:revision>
  <dcterms:created xsi:type="dcterms:W3CDTF">2020-07-13T13:18:12Z</dcterms:created>
  <dcterms:modified xsi:type="dcterms:W3CDTF">2022-10-13T01:48:05Z</dcterms:modified>
</cp:coreProperties>
</file>