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60" r:id="rId4"/>
    <p:sldId id="262" r:id="rId5"/>
    <p:sldId id="261" r:id="rId6"/>
    <p:sldId id="258" r:id="rId7"/>
    <p:sldId id="259" r:id="rId8"/>
  </p:sldIdLst>
  <p:sldSz cx="12192000" cy="6858000"/>
  <p:notesSz cx="6858000" cy="9144000"/>
  <p:embeddedFontLst>
    <p:embeddedFont>
      <p:font typeface="Montserrat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60632985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2760632985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7324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60632985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2760632985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281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60632985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2760632985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0394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60632985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2760632985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760632985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2760632985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Forma, Retângul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4812" y="1916112"/>
            <a:ext cx="2922587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Uma imagem contendo Retângul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4037" y="4146550"/>
            <a:ext cx="3413125" cy="73501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6965950" y="1992312"/>
            <a:ext cx="16986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73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D87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</a:t>
            </a:r>
            <a:r>
              <a:rPr lang="en-US" sz="1800" b="1" i="0" u="none" strike="noStrike" cap="none">
                <a:solidFill>
                  <a:srgbClr val="D87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5841600" y="2644425"/>
            <a:ext cx="4749000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2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EXISTE CORRELAÇAO ENTRE OS PARÂMETROS DOPPLERVELOCIMETRICOS DAS ARTÉRIAS FETAIS</a:t>
            </a:r>
            <a:endParaRPr lang="pt-BR" sz="2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sz="2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2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1143000" y="4291012"/>
            <a:ext cx="243205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en-US" sz="2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AUTORES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1363650" y="4872025"/>
            <a:ext cx="522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471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GADELHA, A.C.; SPARA, P.G.; XAVIER, L.A.D.; ALMEIDA, W.F.; SOUZA, N.V.L.; PARANHOS, G.C.;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4254925" y="1008125"/>
            <a:ext cx="769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471"/>
              </a:buClr>
              <a:buSzPts val="1800"/>
              <a:buFont typeface="Calibri"/>
              <a:buNone/>
            </a:pPr>
            <a:endParaRPr sz="180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6688175" y="1008125"/>
            <a:ext cx="3915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44"/>
              </a:buClr>
              <a:buSzPts val="1800"/>
              <a:buFont typeface="Montserrat"/>
              <a:buNone/>
            </a:pPr>
            <a:r>
              <a:rPr lang="en-US" sz="3300" b="1" i="0" u="none" strike="noStrike" cap="none" dirty="0">
                <a:solidFill>
                  <a:srgbClr val="091F4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300" b="1" dirty="0">
                <a:solidFill>
                  <a:srgbClr val="091F44"/>
                </a:solidFill>
                <a:latin typeface="Montserrat"/>
                <a:ea typeface="Montserrat"/>
                <a:cs typeface="Montserrat"/>
                <a:sym typeface="Montserrat"/>
              </a:rPr>
              <a:t>INTRODUÇÃO E OBJETIVOS</a:t>
            </a:r>
            <a:endParaRPr sz="2900"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925375" y="3233525"/>
            <a:ext cx="10570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Estudar os valores da análise Doppler da artéria umbilical e cerebral média em fetos com idade gestacional de 26 a 42 semanas.</a:t>
            </a:r>
            <a:endParaRPr sz="240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4254925" y="1008125"/>
            <a:ext cx="769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938625" y="3124450"/>
            <a:ext cx="1057080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Estudaram-se 343 gestações em que a análise Doppler de artéria umbilical (DAU) e de artéria cerebral média (DACM) estava indicada para avaliação da vitalidade fetal. </a:t>
            </a:r>
            <a:endParaRPr lang="pt-BR" sz="2400" dirty="0" smtClean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</a:t>
            </a:r>
            <a:r>
              <a:rPr lang="pt-BR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casos compreenderam gestações entre 26 e 42 semanas. </a:t>
            </a:r>
            <a:endParaRPr lang="pt-BR" sz="2400" dirty="0" smtClean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05;p15"/>
          <p:cNvSpPr txBox="1"/>
          <p:nvPr/>
        </p:nvSpPr>
        <p:spPr>
          <a:xfrm>
            <a:off x="6688175" y="1008125"/>
            <a:ext cx="3915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1" dirty="0">
                <a:solidFill>
                  <a:srgbClr val="091F44"/>
                </a:solidFill>
                <a:latin typeface="Montserrat"/>
                <a:ea typeface="Montserrat"/>
                <a:cs typeface="Montserrat"/>
                <a:sym typeface="Montserrat"/>
              </a:rPr>
              <a:t>CASUÍSTICA E MÉTODOS</a:t>
            </a:r>
            <a:endParaRPr sz="3300" b="1" dirty="0">
              <a:solidFill>
                <a:srgbClr val="091F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93843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4254925" y="1008125"/>
            <a:ext cx="769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938625" y="3026312"/>
            <a:ext cx="1057080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Estudaram-se os valores de análise Doppler semana a semana e posteriormente agrupou-se a idade gestacional por faixas, a saber: abaixo de 30 semanas (F1), entre 30 e 34 (F2), entre 34 e 38 (F3), e igual ou superior a 38 semanas (F4). </a:t>
            </a:r>
            <a:endParaRPr lang="pt-BR" sz="2400" dirty="0" smtClean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Utilizaram-se os teste de correlação de Pearson e o teste de Mann-Whitney para a análise dos resultados.</a:t>
            </a:r>
            <a:endParaRPr lang="pt-BR" sz="2400" dirty="0">
              <a:solidFill>
                <a:schemeClr val="bg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 algn="just"/>
            <a:endParaRPr lang="pt-BR" sz="2400" dirty="0" smtClean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05;p15"/>
          <p:cNvSpPr txBox="1"/>
          <p:nvPr/>
        </p:nvSpPr>
        <p:spPr>
          <a:xfrm>
            <a:off x="6688175" y="1008125"/>
            <a:ext cx="3915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1" dirty="0">
                <a:solidFill>
                  <a:srgbClr val="091F44"/>
                </a:solidFill>
                <a:latin typeface="Montserrat"/>
                <a:ea typeface="Montserrat"/>
                <a:cs typeface="Montserrat"/>
                <a:sym typeface="Montserrat"/>
              </a:rPr>
              <a:t>CASUÍSTICA E MÉTODOS</a:t>
            </a:r>
            <a:endParaRPr sz="3300" b="1" dirty="0">
              <a:solidFill>
                <a:srgbClr val="091F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2755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4254925" y="1008125"/>
            <a:ext cx="769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6688175" y="1049690"/>
            <a:ext cx="3915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44"/>
              </a:buClr>
              <a:buSzPts val="1800"/>
              <a:buFont typeface="Montserrat"/>
              <a:buNone/>
            </a:pPr>
            <a:r>
              <a:rPr lang="en-US" sz="3300" b="1" dirty="0">
                <a:solidFill>
                  <a:srgbClr val="091F44"/>
                </a:solidFill>
                <a:latin typeface="Montserrat"/>
                <a:ea typeface="Montserrat"/>
                <a:cs typeface="Montserrat"/>
                <a:sym typeface="Montserrat"/>
              </a:rPr>
              <a:t>RESULTADOS E </a:t>
            </a:r>
            <a:r>
              <a:rPr lang="en-US" sz="3300" b="1" dirty="0" smtClean="0">
                <a:solidFill>
                  <a:srgbClr val="091F44"/>
                </a:solidFill>
                <a:latin typeface="Montserrat"/>
                <a:ea typeface="Montserrat"/>
                <a:cs typeface="Montserrat"/>
                <a:sym typeface="Montserrat"/>
              </a:rPr>
              <a:t>DISCUSSÃO</a:t>
            </a:r>
            <a:endParaRPr sz="2900" dirty="0"/>
          </a:p>
        </p:txBody>
      </p:sp>
      <p:sp>
        <p:nvSpPr>
          <p:cNvPr id="106" name="Google Shape;106;p15"/>
          <p:cNvSpPr txBox="1"/>
          <p:nvPr/>
        </p:nvSpPr>
        <p:spPr>
          <a:xfrm>
            <a:off x="938625" y="2862100"/>
            <a:ext cx="1057080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Observou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-se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correlação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significativa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entre a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idade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gestacional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valores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de DAU e DACM (p&lt;0,0001),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quando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estudados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semana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semana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gestação</a:t>
            </a:r>
            <a:r>
              <a:rPr lang="en-US" sz="2400" dirty="0" smtClean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Para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valores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de DAU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foram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encontradas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diferenças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significantes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quando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comparadas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faixas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F1 vs. F3 (p&lt;0,02), F1 vs. F4 (p&lt;0,01), F2 vs. F3 (p&lt;0,02), e F2 vs. F4 (p&lt;0,05). </a:t>
            </a:r>
            <a:endParaRPr lang="en-US" sz="2400" dirty="0" smtClean="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400" dirty="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433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4254925" y="1008125"/>
            <a:ext cx="769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6688175" y="1008125"/>
            <a:ext cx="3915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44"/>
              </a:buClr>
              <a:buSzPts val="1800"/>
              <a:buFont typeface="Montserrat"/>
              <a:buNone/>
            </a:pPr>
            <a:r>
              <a:rPr lang="en-US" sz="3300" b="1" dirty="0">
                <a:solidFill>
                  <a:srgbClr val="091F44"/>
                </a:solidFill>
                <a:latin typeface="Montserrat"/>
                <a:ea typeface="Montserrat"/>
                <a:cs typeface="Montserrat"/>
                <a:sym typeface="Montserrat"/>
              </a:rPr>
              <a:t>RESULTADOS E </a:t>
            </a:r>
            <a:r>
              <a:rPr lang="en-US" sz="3300" b="1" dirty="0" smtClean="0">
                <a:solidFill>
                  <a:srgbClr val="091F44"/>
                </a:solidFill>
                <a:latin typeface="Montserrat"/>
                <a:ea typeface="Montserrat"/>
                <a:cs typeface="Montserrat"/>
                <a:sym typeface="Montserrat"/>
              </a:rPr>
              <a:t>DISCUSSÃO</a:t>
            </a:r>
            <a:endParaRPr sz="2900" dirty="0"/>
          </a:p>
        </p:txBody>
      </p:sp>
      <p:sp>
        <p:nvSpPr>
          <p:cNvPr id="106" name="Google Shape;106;p15"/>
          <p:cNvSpPr txBox="1"/>
          <p:nvPr/>
        </p:nvSpPr>
        <p:spPr>
          <a:xfrm>
            <a:off x="980189" y="3429000"/>
            <a:ext cx="105708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Diferenças</a:t>
            </a:r>
            <a:r>
              <a:rPr lang="en-US" sz="2400" dirty="0" smtClean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significantes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valores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de DAU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foram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encontradas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quando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comparou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-se as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faixas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F1 vs. F3 (p&lt;0,003), F1 vs F4 (p&lt;0,0001), F2 vs. F3 (p&lt;0,005), F2 vs. F4 (p&lt;0,0001), e F3 vs. F4 (p&lt;0,002). </a:t>
            </a:r>
            <a:endParaRPr sz="2400" dirty="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4254925" y="1008125"/>
            <a:ext cx="769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6688175" y="1008125"/>
            <a:ext cx="3915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44"/>
              </a:buClr>
              <a:buSzPts val="1800"/>
              <a:buFont typeface="Montserrat"/>
              <a:buNone/>
            </a:pPr>
            <a:r>
              <a:rPr lang="en-US" sz="3300" b="1" dirty="0">
                <a:solidFill>
                  <a:srgbClr val="091F44"/>
                </a:solidFill>
                <a:latin typeface="Montserrat"/>
                <a:ea typeface="Montserrat"/>
                <a:cs typeface="Montserrat"/>
                <a:sym typeface="Montserrat"/>
              </a:rPr>
              <a:t>CONCLUSÃO</a:t>
            </a:r>
            <a:endParaRPr sz="2900" dirty="0"/>
          </a:p>
        </p:txBody>
      </p:sp>
      <p:sp>
        <p:nvSpPr>
          <p:cNvPr id="114" name="Google Shape;114;p16"/>
          <p:cNvSpPr txBox="1"/>
          <p:nvPr/>
        </p:nvSpPr>
        <p:spPr>
          <a:xfrm>
            <a:off x="898825" y="3286575"/>
            <a:ext cx="105708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permitem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concluir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existe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correlação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valores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análise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Doppler de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artéria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umbilical e cerebral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média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e as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diferentes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idades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gestacionais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partir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de 26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semanas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, e que a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análise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Doppler de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artéria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cerebral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média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parece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correlacionar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de forma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significativa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maior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parte da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gestação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comparada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com a da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artéria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umbilical.</a:t>
            </a:r>
            <a:endParaRPr sz="2400" dirty="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363</Words>
  <Application>Microsoft Office PowerPoint</Application>
  <PresentationFormat>Widescreen</PresentationFormat>
  <Paragraphs>23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Montserrat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Adriana</cp:lastModifiedBy>
  <cp:revision>4</cp:revision>
  <dcterms:modified xsi:type="dcterms:W3CDTF">2023-09-02T01:44:27Z</dcterms:modified>
</cp:coreProperties>
</file>