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4" r:id="rId4"/>
    <p:sldId id="260" r:id="rId5"/>
    <p:sldId id="270" r:id="rId6"/>
    <p:sldId id="269" r:id="rId7"/>
    <p:sldId id="271" r:id="rId8"/>
    <p:sldId id="263" r:id="rId9"/>
    <p:sldId id="261" r:id="rId10"/>
    <p:sldId id="272" r:id="rId11"/>
    <p:sldId id="264" r:id="rId12"/>
    <p:sldId id="273" r:id="rId13"/>
    <p:sldId id="275" r:id="rId14"/>
    <p:sldId id="259" r:id="rId15"/>
  </p:sldIdLst>
  <p:sldSz cx="12192000" cy="6858000"/>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p:restoredTop sz="94720"/>
  </p:normalViewPr>
  <p:slideViewPr>
    <p:cSldViewPr snapToGrid="0">
      <p:cViewPr varScale="1">
        <p:scale>
          <a:sx n="73" d="100"/>
          <a:sy n="73" d="100"/>
        </p:scale>
        <p:origin x="1243"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0DE9ED4-A382-1B1E-3391-C7AE4052E4EF}"/>
              </a:ext>
            </a:extLst>
          </p:cNvPr>
          <p:cNvSpPr>
            <a:spLocks noGrp="1"/>
          </p:cNvSpPr>
          <p:nvPr>
            <p:ph type="dt" sz="half" idx="10"/>
          </p:nvPr>
        </p:nvSpPr>
        <p:spPr/>
        <p:txBody>
          <a:bodyPr/>
          <a:lstStyle>
            <a:lvl1pPr>
              <a:defRPr/>
            </a:lvl1pPr>
          </a:lstStyle>
          <a:p>
            <a:pPr>
              <a:defRPr/>
            </a:pPr>
            <a:fld id="{34EE154B-A672-4963-9A56-DC2186B1C4FA}" type="datetimeFigureOut">
              <a:rPr lang="pt-BR"/>
              <a:pPr>
                <a:defRPr/>
              </a:pPr>
              <a:t>21/09/2023</a:t>
            </a:fld>
            <a:endParaRPr lang="pt-BR"/>
          </a:p>
        </p:txBody>
      </p:sp>
      <p:sp>
        <p:nvSpPr>
          <p:cNvPr id="5" name="Espaço Reservado para Rodapé 4">
            <a:extLst>
              <a:ext uri="{FF2B5EF4-FFF2-40B4-BE49-F238E27FC236}">
                <a16:creationId xmlns:a16="http://schemas.microsoft.com/office/drawing/2014/main" id="{7738EC07-6ED0-01A8-54EB-94DF0D0AECB6}"/>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2828236-95DE-0AE4-7633-E5EF87296225}"/>
              </a:ext>
            </a:extLst>
          </p:cNvPr>
          <p:cNvSpPr>
            <a:spLocks noGrp="1"/>
          </p:cNvSpPr>
          <p:nvPr>
            <p:ph type="sldNum" sz="quarter" idx="12"/>
          </p:nvPr>
        </p:nvSpPr>
        <p:spPr/>
        <p:txBody>
          <a:bodyPr/>
          <a:lstStyle>
            <a:lvl1pPr>
              <a:defRPr/>
            </a:lvl1pPr>
          </a:lstStyle>
          <a:p>
            <a:pPr>
              <a:defRPr/>
            </a:pPr>
            <a:fld id="{3C785B34-C7A7-4F63-A3BB-947D068BFD87}" type="slidenum">
              <a:rPr lang="pt-BR"/>
              <a:pPr>
                <a:defRPr/>
              </a:pPr>
              <a:t>‹nº›</a:t>
            </a:fld>
            <a:endParaRPr lang="pt-BR"/>
          </a:p>
        </p:txBody>
      </p:sp>
    </p:spTree>
    <p:extLst>
      <p:ext uri="{BB962C8B-B14F-4D97-AF65-F5344CB8AC3E}">
        <p14:creationId xmlns:p14="http://schemas.microsoft.com/office/powerpoint/2010/main" val="10552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8600FFE-3E51-4AB3-C5E4-6DD914B64270}"/>
              </a:ext>
            </a:extLst>
          </p:cNvPr>
          <p:cNvSpPr>
            <a:spLocks noGrp="1"/>
          </p:cNvSpPr>
          <p:nvPr>
            <p:ph type="dt" sz="half" idx="10"/>
          </p:nvPr>
        </p:nvSpPr>
        <p:spPr/>
        <p:txBody>
          <a:bodyPr/>
          <a:lstStyle>
            <a:lvl1pPr>
              <a:defRPr/>
            </a:lvl1pPr>
          </a:lstStyle>
          <a:p>
            <a:pPr>
              <a:defRPr/>
            </a:pPr>
            <a:fld id="{FF796F0D-5990-49E1-A281-F44D1B4F46FA}" type="datetimeFigureOut">
              <a:rPr lang="pt-BR"/>
              <a:pPr>
                <a:defRPr/>
              </a:pPr>
              <a:t>21/09/2023</a:t>
            </a:fld>
            <a:endParaRPr lang="pt-BR"/>
          </a:p>
        </p:txBody>
      </p:sp>
      <p:sp>
        <p:nvSpPr>
          <p:cNvPr id="5" name="Espaço Reservado para Rodapé 4">
            <a:extLst>
              <a:ext uri="{FF2B5EF4-FFF2-40B4-BE49-F238E27FC236}">
                <a16:creationId xmlns:a16="http://schemas.microsoft.com/office/drawing/2014/main" id="{7ACDF9CF-A13E-4DEF-1EC2-DEAF1EAE7B6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88CDD8E-BEDC-4264-3726-0D91A1DC3B74}"/>
              </a:ext>
            </a:extLst>
          </p:cNvPr>
          <p:cNvSpPr>
            <a:spLocks noGrp="1"/>
          </p:cNvSpPr>
          <p:nvPr>
            <p:ph type="sldNum" sz="quarter" idx="12"/>
          </p:nvPr>
        </p:nvSpPr>
        <p:spPr/>
        <p:txBody>
          <a:bodyPr/>
          <a:lstStyle>
            <a:lvl1pPr>
              <a:defRPr/>
            </a:lvl1pPr>
          </a:lstStyle>
          <a:p>
            <a:pPr>
              <a:defRPr/>
            </a:pPr>
            <a:fld id="{9667B92B-15CC-4EEF-B22F-966F63FA5CBC}" type="slidenum">
              <a:rPr lang="pt-BR"/>
              <a:pPr>
                <a:defRPr/>
              </a:pPr>
              <a:t>‹nº›</a:t>
            </a:fld>
            <a:endParaRPr lang="pt-BR"/>
          </a:p>
        </p:txBody>
      </p:sp>
    </p:spTree>
    <p:extLst>
      <p:ext uri="{BB962C8B-B14F-4D97-AF65-F5344CB8AC3E}">
        <p14:creationId xmlns:p14="http://schemas.microsoft.com/office/powerpoint/2010/main" val="19006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560F9F-2D5D-B0FE-7701-17DC55D85AFA}"/>
              </a:ext>
            </a:extLst>
          </p:cNvPr>
          <p:cNvSpPr>
            <a:spLocks noGrp="1"/>
          </p:cNvSpPr>
          <p:nvPr>
            <p:ph type="dt" sz="half" idx="10"/>
          </p:nvPr>
        </p:nvSpPr>
        <p:spPr/>
        <p:txBody>
          <a:bodyPr/>
          <a:lstStyle>
            <a:lvl1pPr>
              <a:defRPr/>
            </a:lvl1pPr>
          </a:lstStyle>
          <a:p>
            <a:pPr>
              <a:defRPr/>
            </a:pPr>
            <a:fld id="{6AECFEE6-E0C6-4A7C-B1BC-47ADB1747154}" type="datetimeFigureOut">
              <a:rPr lang="pt-BR"/>
              <a:pPr>
                <a:defRPr/>
              </a:pPr>
              <a:t>21/09/2023</a:t>
            </a:fld>
            <a:endParaRPr lang="pt-BR"/>
          </a:p>
        </p:txBody>
      </p:sp>
      <p:sp>
        <p:nvSpPr>
          <p:cNvPr id="5" name="Espaço Reservado para Rodapé 4">
            <a:extLst>
              <a:ext uri="{FF2B5EF4-FFF2-40B4-BE49-F238E27FC236}">
                <a16:creationId xmlns:a16="http://schemas.microsoft.com/office/drawing/2014/main" id="{F7EFF748-926E-2668-6294-8A62C868895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4196551-1C2A-C21E-82DF-CBB84606FD8E}"/>
              </a:ext>
            </a:extLst>
          </p:cNvPr>
          <p:cNvSpPr>
            <a:spLocks noGrp="1"/>
          </p:cNvSpPr>
          <p:nvPr>
            <p:ph type="sldNum" sz="quarter" idx="12"/>
          </p:nvPr>
        </p:nvSpPr>
        <p:spPr/>
        <p:txBody>
          <a:bodyPr/>
          <a:lstStyle>
            <a:lvl1pPr>
              <a:defRPr/>
            </a:lvl1pPr>
          </a:lstStyle>
          <a:p>
            <a:pPr>
              <a:defRPr/>
            </a:pPr>
            <a:fld id="{7FE8E2F2-7B09-44B2-9A73-0B1285A98C9E}" type="slidenum">
              <a:rPr lang="pt-BR"/>
              <a:pPr>
                <a:defRPr/>
              </a:pPr>
              <a:t>‹nº›</a:t>
            </a:fld>
            <a:endParaRPr lang="pt-BR"/>
          </a:p>
        </p:txBody>
      </p:sp>
    </p:spTree>
    <p:extLst>
      <p:ext uri="{BB962C8B-B14F-4D97-AF65-F5344CB8AC3E}">
        <p14:creationId xmlns:p14="http://schemas.microsoft.com/office/powerpoint/2010/main" val="10643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7CE2C88-F5C6-CB56-6B6D-C45055B20A00}"/>
              </a:ext>
            </a:extLst>
          </p:cNvPr>
          <p:cNvSpPr>
            <a:spLocks noGrp="1"/>
          </p:cNvSpPr>
          <p:nvPr>
            <p:ph type="dt" sz="half" idx="10"/>
          </p:nvPr>
        </p:nvSpPr>
        <p:spPr/>
        <p:txBody>
          <a:bodyPr/>
          <a:lstStyle>
            <a:lvl1pPr>
              <a:defRPr/>
            </a:lvl1pPr>
          </a:lstStyle>
          <a:p>
            <a:pPr>
              <a:defRPr/>
            </a:pPr>
            <a:fld id="{1ED55F8D-EE2E-4671-8530-09AFF9913407}" type="datetimeFigureOut">
              <a:rPr lang="pt-BR"/>
              <a:pPr>
                <a:defRPr/>
              </a:pPr>
              <a:t>21/09/2023</a:t>
            </a:fld>
            <a:endParaRPr lang="pt-BR"/>
          </a:p>
        </p:txBody>
      </p:sp>
      <p:sp>
        <p:nvSpPr>
          <p:cNvPr id="5" name="Espaço Reservado para Rodapé 4">
            <a:extLst>
              <a:ext uri="{FF2B5EF4-FFF2-40B4-BE49-F238E27FC236}">
                <a16:creationId xmlns:a16="http://schemas.microsoft.com/office/drawing/2014/main" id="{73321BE8-E896-6D08-9CCD-246A0E21C89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9F0061B9-E9DB-D509-023A-3815AD4C687A}"/>
              </a:ext>
            </a:extLst>
          </p:cNvPr>
          <p:cNvSpPr>
            <a:spLocks noGrp="1"/>
          </p:cNvSpPr>
          <p:nvPr>
            <p:ph type="sldNum" sz="quarter" idx="12"/>
          </p:nvPr>
        </p:nvSpPr>
        <p:spPr/>
        <p:txBody>
          <a:bodyPr/>
          <a:lstStyle>
            <a:lvl1pPr>
              <a:defRPr/>
            </a:lvl1pPr>
          </a:lstStyle>
          <a:p>
            <a:pPr>
              <a:defRPr/>
            </a:pPr>
            <a:fld id="{AE70EFE9-1516-4041-99F6-90BF61EFA43B}" type="slidenum">
              <a:rPr lang="pt-BR"/>
              <a:pPr>
                <a:defRPr/>
              </a:pPr>
              <a:t>‹nº›</a:t>
            </a:fld>
            <a:endParaRPr lang="pt-BR"/>
          </a:p>
        </p:txBody>
      </p:sp>
    </p:spTree>
    <p:extLst>
      <p:ext uri="{BB962C8B-B14F-4D97-AF65-F5344CB8AC3E}">
        <p14:creationId xmlns:p14="http://schemas.microsoft.com/office/powerpoint/2010/main" val="243940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45DC6C5-4124-B4C9-E0AA-8E7BDA6EE1F6}"/>
              </a:ext>
            </a:extLst>
          </p:cNvPr>
          <p:cNvSpPr>
            <a:spLocks noGrp="1"/>
          </p:cNvSpPr>
          <p:nvPr>
            <p:ph type="dt" sz="half" idx="10"/>
          </p:nvPr>
        </p:nvSpPr>
        <p:spPr/>
        <p:txBody>
          <a:bodyPr/>
          <a:lstStyle>
            <a:lvl1pPr>
              <a:defRPr/>
            </a:lvl1pPr>
          </a:lstStyle>
          <a:p>
            <a:pPr>
              <a:defRPr/>
            </a:pPr>
            <a:fld id="{9124FDF1-267D-4411-90C0-0B3DDD86D569}" type="datetimeFigureOut">
              <a:rPr lang="pt-BR"/>
              <a:pPr>
                <a:defRPr/>
              </a:pPr>
              <a:t>21/09/2023</a:t>
            </a:fld>
            <a:endParaRPr lang="pt-BR"/>
          </a:p>
        </p:txBody>
      </p:sp>
      <p:sp>
        <p:nvSpPr>
          <p:cNvPr id="5" name="Espaço Reservado para Rodapé 4">
            <a:extLst>
              <a:ext uri="{FF2B5EF4-FFF2-40B4-BE49-F238E27FC236}">
                <a16:creationId xmlns:a16="http://schemas.microsoft.com/office/drawing/2014/main" id="{3EA3724C-D861-70D5-524C-66256A5C03D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1B6A3BF4-E4B8-DDC5-C78B-4C629E0ADC6F}"/>
              </a:ext>
            </a:extLst>
          </p:cNvPr>
          <p:cNvSpPr>
            <a:spLocks noGrp="1"/>
          </p:cNvSpPr>
          <p:nvPr>
            <p:ph type="sldNum" sz="quarter" idx="12"/>
          </p:nvPr>
        </p:nvSpPr>
        <p:spPr/>
        <p:txBody>
          <a:bodyPr/>
          <a:lstStyle>
            <a:lvl1pPr>
              <a:defRPr/>
            </a:lvl1pPr>
          </a:lstStyle>
          <a:p>
            <a:pPr>
              <a:defRPr/>
            </a:pPr>
            <a:fld id="{892C1592-56DD-44A0-ABDF-ACFD52FD4230}" type="slidenum">
              <a:rPr lang="pt-BR"/>
              <a:pPr>
                <a:defRPr/>
              </a:pPr>
              <a:t>‹nº›</a:t>
            </a:fld>
            <a:endParaRPr lang="pt-BR"/>
          </a:p>
        </p:txBody>
      </p:sp>
    </p:spTree>
    <p:extLst>
      <p:ext uri="{BB962C8B-B14F-4D97-AF65-F5344CB8AC3E}">
        <p14:creationId xmlns:p14="http://schemas.microsoft.com/office/powerpoint/2010/main" val="83068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E7CE4325-6095-B231-B69D-CD68A17384BB}"/>
              </a:ext>
            </a:extLst>
          </p:cNvPr>
          <p:cNvSpPr>
            <a:spLocks noGrp="1"/>
          </p:cNvSpPr>
          <p:nvPr>
            <p:ph type="dt" sz="half" idx="10"/>
          </p:nvPr>
        </p:nvSpPr>
        <p:spPr/>
        <p:txBody>
          <a:bodyPr/>
          <a:lstStyle>
            <a:lvl1pPr>
              <a:defRPr/>
            </a:lvl1pPr>
          </a:lstStyle>
          <a:p>
            <a:pPr>
              <a:defRPr/>
            </a:pPr>
            <a:fld id="{CFF704A3-B264-4981-817A-0E4E268D39B8}" type="datetimeFigureOut">
              <a:rPr lang="pt-BR"/>
              <a:pPr>
                <a:defRPr/>
              </a:pPr>
              <a:t>21/09/2023</a:t>
            </a:fld>
            <a:endParaRPr lang="pt-BR"/>
          </a:p>
        </p:txBody>
      </p:sp>
      <p:sp>
        <p:nvSpPr>
          <p:cNvPr id="6" name="Espaço Reservado para Rodapé 4">
            <a:extLst>
              <a:ext uri="{FF2B5EF4-FFF2-40B4-BE49-F238E27FC236}">
                <a16:creationId xmlns:a16="http://schemas.microsoft.com/office/drawing/2014/main" id="{A4DCD35C-9C62-131B-73B1-20E914FC11D4}"/>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F076FFC9-D1A9-E2AD-6191-AE8B036A3317}"/>
              </a:ext>
            </a:extLst>
          </p:cNvPr>
          <p:cNvSpPr>
            <a:spLocks noGrp="1"/>
          </p:cNvSpPr>
          <p:nvPr>
            <p:ph type="sldNum" sz="quarter" idx="12"/>
          </p:nvPr>
        </p:nvSpPr>
        <p:spPr/>
        <p:txBody>
          <a:bodyPr/>
          <a:lstStyle>
            <a:lvl1pPr>
              <a:defRPr/>
            </a:lvl1pPr>
          </a:lstStyle>
          <a:p>
            <a:pPr>
              <a:defRPr/>
            </a:pPr>
            <a:fld id="{9F8D914B-AC1B-4977-B65F-3FBBD40CB29B}" type="slidenum">
              <a:rPr lang="pt-BR"/>
              <a:pPr>
                <a:defRPr/>
              </a:pPr>
              <a:t>‹nº›</a:t>
            </a:fld>
            <a:endParaRPr lang="pt-BR"/>
          </a:p>
        </p:txBody>
      </p:sp>
    </p:spTree>
    <p:extLst>
      <p:ext uri="{BB962C8B-B14F-4D97-AF65-F5344CB8AC3E}">
        <p14:creationId xmlns:p14="http://schemas.microsoft.com/office/powerpoint/2010/main" val="314132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5D801796-6631-1BBF-32D9-AADE29C0183A}"/>
              </a:ext>
            </a:extLst>
          </p:cNvPr>
          <p:cNvSpPr>
            <a:spLocks noGrp="1"/>
          </p:cNvSpPr>
          <p:nvPr>
            <p:ph type="dt" sz="half" idx="10"/>
          </p:nvPr>
        </p:nvSpPr>
        <p:spPr/>
        <p:txBody>
          <a:bodyPr/>
          <a:lstStyle>
            <a:lvl1pPr>
              <a:defRPr/>
            </a:lvl1pPr>
          </a:lstStyle>
          <a:p>
            <a:pPr>
              <a:defRPr/>
            </a:pPr>
            <a:fld id="{CBFA0008-119C-4A29-8470-A643EE6EA5DF}" type="datetimeFigureOut">
              <a:rPr lang="pt-BR"/>
              <a:pPr>
                <a:defRPr/>
              </a:pPr>
              <a:t>21/09/2023</a:t>
            </a:fld>
            <a:endParaRPr lang="pt-BR"/>
          </a:p>
        </p:txBody>
      </p:sp>
      <p:sp>
        <p:nvSpPr>
          <p:cNvPr id="8" name="Espaço Reservado para Rodapé 4">
            <a:extLst>
              <a:ext uri="{FF2B5EF4-FFF2-40B4-BE49-F238E27FC236}">
                <a16:creationId xmlns:a16="http://schemas.microsoft.com/office/drawing/2014/main" id="{CD0CD1F7-3C8C-77E7-9A85-440170989213}"/>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7B18859B-D388-D036-6226-98C3F21062CC}"/>
              </a:ext>
            </a:extLst>
          </p:cNvPr>
          <p:cNvSpPr>
            <a:spLocks noGrp="1"/>
          </p:cNvSpPr>
          <p:nvPr>
            <p:ph type="sldNum" sz="quarter" idx="12"/>
          </p:nvPr>
        </p:nvSpPr>
        <p:spPr/>
        <p:txBody>
          <a:bodyPr/>
          <a:lstStyle>
            <a:lvl1pPr>
              <a:defRPr/>
            </a:lvl1pPr>
          </a:lstStyle>
          <a:p>
            <a:pPr>
              <a:defRPr/>
            </a:pPr>
            <a:fld id="{9B03513C-5C3B-4D26-B93C-5E0FB381BEAF}" type="slidenum">
              <a:rPr lang="pt-BR"/>
              <a:pPr>
                <a:defRPr/>
              </a:pPr>
              <a:t>‹nº›</a:t>
            </a:fld>
            <a:endParaRPr lang="pt-BR"/>
          </a:p>
        </p:txBody>
      </p:sp>
    </p:spTree>
    <p:extLst>
      <p:ext uri="{BB962C8B-B14F-4D97-AF65-F5344CB8AC3E}">
        <p14:creationId xmlns:p14="http://schemas.microsoft.com/office/powerpoint/2010/main" val="1099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79AB10F8-E3CD-1DB4-7407-267C9B7A6AC5}"/>
              </a:ext>
            </a:extLst>
          </p:cNvPr>
          <p:cNvSpPr>
            <a:spLocks noGrp="1"/>
          </p:cNvSpPr>
          <p:nvPr>
            <p:ph type="dt" sz="half" idx="10"/>
          </p:nvPr>
        </p:nvSpPr>
        <p:spPr/>
        <p:txBody>
          <a:bodyPr/>
          <a:lstStyle>
            <a:lvl1pPr>
              <a:defRPr/>
            </a:lvl1pPr>
          </a:lstStyle>
          <a:p>
            <a:pPr>
              <a:defRPr/>
            </a:pPr>
            <a:fld id="{6FBA8635-D29D-4603-A5FD-4D8A214644D0}" type="datetimeFigureOut">
              <a:rPr lang="pt-BR"/>
              <a:pPr>
                <a:defRPr/>
              </a:pPr>
              <a:t>21/09/2023</a:t>
            </a:fld>
            <a:endParaRPr lang="pt-BR"/>
          </a:p>
        </p:txBody>
      </p:sp>
      <p:sp>
        <p:nvSpPr>
          <p:cNvPr id="4" name="Espaço Reservado para Rodapé 4">
            <a:extLst>
              <a:ext uri="{FF2B5EF4-FFF2-40B4-BE49-F238E27FC236}">
                <a16:creationId xmlns:a16="http://schemas.microsoft.com/office/drawing/2014/main" id="{811CDB03-B7DA-838D-3260-D034F5EDF2E7}"/>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F2215BAA-1B12-AE17-17A3-4857342A3EE6}"/>
              </a:ext>
            </a:extLst>
          </p:cNvPr>
          <p:cNvSpPr>
            <a:spLocks noGrp="1"/>
          </p:cNvSpPr>
          <p:nvPr>
            <p:ph type="sldNum" sz="quarter" idx="12"/>
          </p:nvPr>
        </p:nvSpPr>
        <p:spPr/>
        <p:txBody>
          <a:bodyPr/>
          <a:lstStyle>
            <a:lvl1pPr>
              <a:defRPr/>
            </a:lvl1pPr>
          </a:lstStyle>
          <a:p>
            <a:pPr>
              <a:defRPr/>
            </a:pPr>
            <a:fld id="{C816653A-6027-4D6A-AC3D-F1902098EE54}" type="slidenum">
              <a:rPr lang="pt-BR"/>
              <a:pPr>
                <a:defRPr/>
              </a:pPr>
              <a:t>‹nº›</a:t>
            </a:fld>
            <a:endParaRPr lang="pt-BR"/>
          </a:p>
        </p:txBody>
      </p:sp>
    </p:spTree>
    <p:extLst>
      <p:ext uri="{BB962C8B-B14F-4D97-AF65-F5344CB8AC3E}">
        <p14:creationId xmlns:p14="http://schemas.microsoft.com/office/powerpoint/2010/main" val="198809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167094D-EDDC-C883-B78E-3A611C334FF5}"/>
              </a:ext>
            </a:extLst>
          </p:cNvPr>
          <p:cNvSpPr>
            <a:spLocks noGrp="1"/>
          </p:cNvSpPr>
          <p:nvPr>
            <p:ph type="dt" sz="half" idx="10"/>
          </p:nvPr>
        </p:nvSpPr>
        <p:spPr/>
        <p:txBody>
          <a:bodyPr/>
          <a:lstStyle>
            <a:lvl1pPr>
              <a:defRPr/>
            </a:lvl1pPr>
          </a:lstStyle>
          <a:p>
            <a:pPr>
              <a:defRPr/>
            </a:pPr>
            <a:fld id="{F3154869-5775-4A67-AA61-C4BAA79DB934}" type="datetimeFigureOut">
              <a:rPr lang="pt-BR"/>
              <a:pPr>
                <a:defRPr/>
              </a:pPr>
              <a:t>21/09/2023</a:t>
            </a:fld>
            <a:endParaRPr lang="pt-BR"/>
          </a:p>
        </p:txBody>
      </p:sp>
      <p:sp>
        <p:nvSpPr>
          <p:cNvPr id="3" name="Espaço Reservado para Rodapé 4">
            <a:extLst>
              <a:ext uri="{FF2B5EF4-FFF2-40B4-BE49-F238E27FC236}">
                <a16:creationId xmlns:a16="http://schemas.microsoft.com/office/drawing/2014/main" id="{D370B2F8-0697-485D-89C5-718C7C35E2E9}"/>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065A7C1C-1E8A-0647-86C4-B3AFDFFBBFF5}"/>
              </a:ext>
            </a:extLst>
          </p:cNvPr>
          <p:cNvSpPr>
            <a:spLocks noGrp="1"/>
          </p:cNvSpPr>
          <p:nvPr>
            <p:ph type="sldNum" sz="quarter" idx="12"/>
          </p:nvPr>
        </p:nvSpPr>
        <p:spPr/>
        <p:txBody>
          <a:bodyPr/>
          <a:lstStyle>
            <a:lvl1pPr>
              <a:defRPr/>
            </a:lvl1pPr>
          </a:lstStyle>
          <a:p>
            <a:pPr>
              <a:defRPr/>
            </a:pPr>
            <a:fld id="{82D7FA67-3A33-43EC-A76A-3958000EE611}" type="slidenum">
              <a:rPr lang="pt-BR"/>
              <a:pPr>
                <a:defRPr/>
              </a:pPr>
              <a:t>‹nº›</a:t>
            </a:fld>
            <a:endParaRPr lang="pt-BR"/>
          </a:p>
        </p:txBody>
      </p:sp>
    </p:spTree>
    <p:extLst>
      <p:ext uri="{BB962C8B-B14F-4D97-AF65-F5344CB8AC3E}">
        <p14:creationId xmlns:p14="http://schemas.microsoft.com/office/powerpoint/2010/main" val="120599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3">
            <a:extLst>
              <a:ext uri="{FF2B5EF4-FFF2-40B4-BE49-F238E27FC236}">
                <a16:creationId xmlns:a16="http://schemas.microsoft.com/office/drawing/2014/main" id="{BFDAB118-FCF7-FF3B-9CE2-931CC9DC4E91}"/>
              </a:ext>
            </a:extLst>
          </p:cNvPr>
          <p:cNvSpPr>
            <a:spLocks noGrp="1"/>
          </p:cNvSpPr>
          <p:nvPr>
            <p:ph type="dt" sz="half" idx="10"/>
          </p:nvPr>
        </p:nvSpPr>
        <p:spPr/>
        <p:txBody>
          <a:bodyPr/>
          <a:lstStyle>
            <a:lvl1pPr>
              <a:defRPr/>
            </a:lvl1pPr>
          </a:lstStyle>
          <a:p>
            <a:pPr>
              <a:defRPr/>
            </a:pPr>
            <a:fld id="{AA0296F7-C8E6-43E0-B8AC-5444A028C793}" type="datetimeFigureOut">
              <a:rPr lang="pt-BR"/>
              <a:pPr>
                <a:defRPr/>
              </a:pPr>
              <a:t>21/09/2023</a:t>
            </a:fld>
            <a:endParaRPr lang="pt-BR"/>
          </a:p>
        </p:txBody>
      </p:sp>
      <p:sp>
        <p:nvSpPr>
          <p:cNvPr id="6" name="Espaço Reservado para Rodapé 4">
            <a:extLst>
              <a:ext uri="{FF2B5EF4-FFF2-40B4-BE49-F238E27FC236}">
                <a16:creationId xmlns:a16="http://schemas.microsoft.com/office/drawing/2014/main" id="{281D2535-6789-E3F7-7670-9965DB20B1B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F32540C3-9481-62AB-28C7-4A4C4F72C407}"/>
              </a:ext>
            </a:extLst>
          </p:cNvPr>
          <p:cNvSpPr>
            <a:spLocks noGrp="1"/>
          </p:cNvSpPr>
          <p:nvPr>
            <p:ph type="sldNum" sz="quarter" idx="12"/>
          </p:nvPr>
        </p:nvSpPr>
        <p:spPr/>
        <p:txBody>
          <a:bodyPr/>
          <a:lstStyle>
            <a:lvl1pPr>
              <a:defRPr/>
            </a:lvl1pPr>
          </a:lstStyle>
          <a:p>
            <a:pPr>
              <a:defRPr/>
            </a:pPr>
            <a:fld id="{1027BCE2-F233-4CBA-A916-CBA47A1CBBCD}" type="slidenum">
              <a:rPr lang="pt-BR"/>
              <a:pPr>
                <a:defRPr/>
              </a:pPr>
              <a:t>‹nº›</a:t>
            </a:fld>
            <a:endParaRPr lang="pt-BR"/>
          </a:p>
        </p:txBody>
      </p:sp>
    </p:spTree>
    <p:extLst>
      <p:ext uri="{BB962C8B-B14F-4D97-AF65-F5344CB8AC3E}">
        <p14:creationId xmlns:p14="http://schemas.microsoft.com/office/powerpoint/2010/main" val="105020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3">
            <a:extLst>
              <a:ext uri="{FF2B5EF4-FFF2-40B4-BE49-F238E27FC236}">
                <a16:creationId xmlns:a16="http://schemas.microsoft.com/office/drawing/2014/main" id="{A1C44E88-D3A1-BD68-2F7F-B90A6CA7A13E}"/>
              </a:ext>
            </a:extLst>
          </p:cNvPr>
          <p:cNvSpPr>
            <a:spLocks noGrp="1"/>
          </p:cNvSpPr>
          <p:nvPr>
            <p:ph type="dt" sz="half" idx="10"/>
          </p:nvPr>
        </p:nvSpPr>
        <p:spPr/>
        <p:txBody>
          <a:bodyPr/>
          <a:lstStyle>
            <a:lvl1pPr>
              <a:defRPr/>
            </a:lvl1pPr>
          </a:lstStyle>
          <a:p>
            <a:pPr>
              <a:defRPr/>
            </a:pPr>
            <a:fld id="{C959B0AE-61CF-4D34-A19A-F8D7F72DBB52}" type="datetimeFigureOut">
              <a:rPr lang="pt-BR"/>
              <a:pPr>
                <a:defRPr/>
              </a:pPr>
              <a:t>21/09/2023</a:t>
            </a:fld>
            <a:endParaRPr lang="pt-BR"/>
          </a:p>
        </p:txBody>
      </p:sp>
      <p:sp>
        <p:nvSpPr>
          <p:cNvPr id="6" name="Espaço Reservado para Rodapé 4">
            <a:extLst>
              <a:ext uri="{FF2B5EF4-FFF2-40B4-BE49-F238E27FC236}">
                <a16:creationId xmlns:a16="http://schemas.microsoft.com/office/drawing/2014/main" id="{AA736396-0EA1-2E14-96F5-8B230A067A9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16238BBC-F352-9882-4E0B-93540E537DE1}"/>
              </a:ext>
            </a:extLst>
          </p:cNvPr>
          <p:cNvSpPr>
            <a:spLocks noGrp="1"/>
          </p:cNvSpPr>
          <p:nvPr>
            <p:ph type="sldNum" sz="quarter" idx="12"/>
          </p:nvPr>
        </p:nvSpPr>
        <p:spPr/>
        <p:txBody>
          <a:bodyPr/>
          <a:lstStyle>
            <a:lvl1pPr>
              <a:defRPr/>
            </a:lvl1pPr>
          </a:lstStyle>
          <a:p>
            <a:pPr>
              <a:defRPr/>
            </a:pPr>
            <a:fld id="{BC03F578-9DFF-4F7B-836E-AF4EB1F3F9BB}" type="slidenum">
              <a:rPr lang="pt-BR"/>
              <a:pPr>
                <a:defRPr/>
              </a:pPr>
              <a:t>‹nº›</a:t>
            </a:fld>
            <a:endParaRPr lang="pt-BR"/>
          </a:p>
        </p:txBody>
      </p:sp>
    </p:spTree>
    <p:extLst>
      <p:ext uri="{BB962C8B-B14F-4D97-AF65-F5344CB8AC3E}">
        <p14:creationId xmlns:p14="http://schemas.microsoft.com/office/powerpoint/2010/main" val="398001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3ACE331C-BE73-3AEC-7783-9C89659BF4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1027" name="Espaço Reservado para Texto 2">
            <a:extLst>
              <a:ext uri="{FF2B5EF4-FFF2-40B4-BE49-F238E27FC236}">
                <a16:creationId xmlns:a16="http://schemas.microsoft.com/office/drawing/2014/main" id="{E4881493-5F49-70C0-2AFE-AAF5BF68259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750672A9-2FF4-2BD8-4666-FB0BA596A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E606334-1736-4472-A931-212851D18C5B}" type="datetimeFigureOut">
              <a:rPr lang="pt-BR"/>
              <a:pPr>
                <a:defRPr/>
              </a:pPr>
              <a:t>21/09/2023</a:t>
            </a:fld>
            <a:endParaRPr lang="pt-BR"/>
          </a:p>
        </p:txBody>
      </p:sp>
      <p:sp>
        <p:nvSpPr>
          <p:cNvPr id="5" name="Espaço Reservado para Rodapé 4">
            <a:extLst>
              <a:ext uri="{FF2B5EF4-FFF2-40B4-BE49-F238E27FC236}">
                <a16:creationId xmlns:a16="http://schemas.microsoft.com/office/drawing/2014/main" id="{B23561BD-3AF4-6535-AB50-C3604C9F3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44D4BD5E-29D9-E46A-94AD-5BFE361B9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0E61927-A587-4BA5-9052-1EFC2224E16F}"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m 4" descr="Logotipo&#10;&#10;Descrição gerada automaticamente">
            <a:extLst>
              <a:ext uri="{FF2B5EF4-FFF2-40B4-BE49-F238E27FC236}">
                <a16:creationId xmlns:a16="http://schemas.microsoft.com/office/drawing/2014/main" id="{67FA2DAF-040B-4C83-61C6-BE6F6065F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09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m 4" descr="Forma, Retângulo&#10;&#10;Descrição gerada automaticamente">
            <a:extLst>
              <a:ext uri="{FF2B5EF4-FFF2-40B4-BE49-F238E27FC236}">
                <a16:creationId xmlns:a16="http://schemas.microsoft.com/office/drawing/2014/main" id="{D7C60555-681B-0D20-D66F-470E247B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1916113"/>
            <a:ext cx="29225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m 2" descr="Uma imagem contendo Retângulo&#10;&#10;Descrição gerada automaticamente">
            <a:extLst>
              <a:ext uri="{FF2B5EF4-FFF2-40B4-BE49-F238E27FC236}">
                <a16:creationId xmlns:a16="http://schemas.microsoft.com/office/drawing/2014/main" id="{9FD5902C-5E2C-54ED-6684-FF3E2B8CC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4146550"/>
            <a:ext cx="3413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CaixaDeTexto 10">
            <a:extLst>
              <a:ext uri="{FF2B5EF4-FFF2-40B4-BE49-F238E27FC236}">
                <a16:creationId xmlns:a16="http://schemas.microsoft.com/office/drawing/2014/main" id="{5292D015-A7AB-F1C7-AFC6-74A89680E4F2}"/>
              </a:ext>
            </a:extLst>
          </p:cNvPr>
          <p:cNvSpPr txBox="1">
            <a:spLocks noChangeArrowheads="1"/>
          </p:cNvSpPr>
          <p:nvPr/>
        </p:nvSpPr>
        <p:spPr bwMode="auto">
          <a:xfrm>
            <a:off x="6965950" y="1992313"/>
            <a:ext cx="1698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a:solidFill>
                  <a:srgbClr val="D87300"/>
                </a:solidFill>
              </a:rPr>
              <a:t> </a:t>
            </a:r>
            <a:r>
              <a:rPr lang="pt-BR" altLang="pt-BR" sz="2500" b="1">
                <a:solidFill>
                  <a:schemeClr val="bg1"/>
                </a:solidFill>
              </a:rPr>
              <a:t>TÍTULO</a:t>
            </a:r>
            <a:r>
              <a:rPr lang="pt-BR" altLang="pt-BR" sz="1800" b="1">
                <a:solidFill>
                  <a:srgbClr val="D87300"/>
                </a:solidFill>
              </a:rPr>
              <a:t> </a:t>
            </a:r>
          </a:p>
        </p:txBody>
      </p:sp>
      <p:sp>
        <p:nvSpPr>
          <p:cNvPr id="2054" name="CaixaDeTexto 11">
            <a:extLst>
              <a:ext uri="{FF2B5EF4-FFF2-40B4-BE49-F238E27FC236}">
                <a16:creationId xmlns:a16="http://schemas.microsoft.com/office/drawing/2014/main" id="{37650657-5959-8066-868A-82F0CA821368}"/>
              </a:ext>
            </a:extLst>
          </p:cNvPr>
          <p:cNvSpPr txBox="1">
            <a:spLocks noChangeArrowheads="1"/>
          </p:cNvSpPr>
          <p:nvPr/>
        </p:nvSpPr>
        <p:spPr bwMode="auto">
          <a:xfrm>
            <a:off x="5838092" y="2572428"/>
            <a:ext cx="502001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2400" b="1" dirty="0">
                <a:solidFill>
                  <a:srgbClr val="024471"/>
                </a:solidFill>
              </a:rPr>
              <a:t>GENITÁLIA AMBÍGUA: UM RELATO DE CASO</a:t>
            </a:r>
            <a:endParaRPr lang="pt-BR" altLang="pt-BR" sz="2400" b="1" dirty="0"/>
          </a:p>
        </p:txBody>
      </p:sp>
      <p:sp>
        <p:nvSpPr>
          <p:cNvPr id="2055" name="CaixaDeTexto 12">
            <a:extLst>
              <a:ext uri="{FF2B5EF4-FFF2-40B4-BE49-F238E27FC236}">
                <a16:creationId xmlns:a16="http://schemas.microsoft.com/office/drawing/2014/main" id="{9D3B42BC-01B6-1348-BA26-98797F00D3F2}"/>
              </a:ext>
            </a:extLst>
          </p:cNvPr>
          <p:cNvSpPr txBox="1">
            <a:spLocks noChangeArrowheads="1"/>
          </p:cNvSpPr>
          <p:nvPr/>
        </p:nvSpPr>
        <p:spPr bwMode="auto">
          <a:xfrm>
            <a:off x="1143000" y="4291013"/>
            <a:ext cx="24320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2500" b="1" dirty="0">
                <a:solidFill>
                  <a:schemeClr val="bg1"/>
                </a:solidFill>
              </a:rPr>
              <a:t>AUTORES</a:t>
            </a:r>
            <a:endParaRPr lang="pt-BR" altLang="pt-BR" sz="2500" dirty="0">
              <a:solidFill>
                <a:schemeClr val="bg1"/>
              </a:solidFill>
            </a:endParaRPr>
          </a:p>
        </p:txBody>
      </p:sp>
      <p:sp>
        <p:nvSpPr>
          <p:cNvPr id="2056" name="CaixaDeTexto 13">
            <a:extLst>
              <a:ext uri="{FF2B5EF4-FFF2-40B4-BE49-F238E27FC236}">
                <a16:creationId xmlns:a16="http://schemas.microsoft.com/office/drawing/2014/main" id="{152A5B3A-F094-A836-DAEC-456448C558E2}"/>
              </a:ext>
            </a:extLst>
          </p:cNvPr>
          <p:cNvSpPr txBox="1">
            <a:spLocks noChangeArrowheads="1"/>
          </p:cNvSpPr>
          <p:nvPr/>
        </p:nvSpPr>
        <p:spPr bwMode="auto">
          <a:xfrm>
            <a:off x="975310" y="4823580"/>
            <a:ext cx="42712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ct val="0"/>
              </a:spcBef>
              <a:buFontTx/>
              <a:buChar char="-"/>
            </a:pPr>
            <a:r>
              <a:rPr lang="pt-BR" altLang="pt-BR" sz="1200" b="1" dirty="0">
                <a:solidFill>
                  <a:srgbClr val="002060"/>
                </a:solidFill>
              </a:rPr>
              <a:t>Amanda </a:t>
            </a:r>
            <a:r>
              <a:rPr lang="pt-BR" altLang="pt-BR" sz="1200" b="1" dirty="0" err="1">
                <a:solidFill>
                  <a:srgbClr val="002060"/>
                </a:solidFill>
              </a:rPr>
              <a:t>Trabachini</a:t>
            </a:r>
            <a:r>
              <a:rPr lang="pt-BR" altLang="pt-BR" sz="1200" b="1" dirty="0">
                <a:solidFill>
                  <a:srgbClr val="002060"/>
                </a:solidFill>
              </a:rPr>
              <a:t> </a:t>
            </a:r>
            <a:r>
              <a:rPr lang="pt-BR" altLang="pt-BR" sz="1200" b="1" dirty="0" err="1">
                <a:solidFill>
                  <a:srgbClr val="002060"/>
                </a:solidFill>
              </a:rPr>
              <a:t>Lotierzo</a:t>
            </a:r>
            <a:r>
              <a:rPr lang="pt-BR" altLang="pt-BR" sz="1200" b="1" dirty="0">
                <a:solidFill>
                  <a:srgbClr val="002060"/>
                </a:solidFill>
              </a:rPr>
              <a:t> </a:t>
            </a:r>
          </a:p>
          <a:p>
            <a:pPr marL="285750" indent="-285750">
              <a:lnSpc>
                <a:spcPct val="100000"/>
              </a:lnSpc>
              <a:spcBef>
                <a:spcPct val="0"/>
              </a:spcBef>
              <a:buFontTx/>
              <a:buChar char="-"/>
            </a:pPr>
            <a:r>
              <a:rPr lang="pt-BR" altLang="pt-BR" sz="1200" b="1" dirty="0">
                <a:solidFill>
                  <a:srgbClr val="002060"/>
                </a:solidFill>
              </a:rPr>
              <a:t>Ana Flávia Pivetta Pala</a:t>
            </a:r>
          </a:p>
          <a:p>
            <a:pPr marL="285750" indent="-285750">
              <a:lnSpc>
                <a:spcPct val="100000"/>
              </a:lnSpc>
              <a:spcBef>
                <a:spcPct val="0"/>
              </a:spcBef>
              <a:buFontTx/>
              <a:buChar char="-"/>
            </a:pPr>
            <a:r>
              <a:rPr lang="pt-BR" altLang="pt-BR" sz="1200" b="1" dirty="0">
                <a:solidFill>
                  <a:srgbClr val="002060"/>
                </a:solidFill>
              </a:rPr>
              <a:t>Fausto da Silva Gonçalves</a:t>
            </a:r>
          </a:p>
          <a:p>
            <a:pPr marL="285750" indent="-285750">
              <a:lnSpc>
                <a:spcPct val="100000"/>
              </a:lnSpc>
              <a:spcBef>
                <a:spcPct val="0"/>
              </a:spcBef>
              <a:buFontTx/>
              <a:buChar char="-"/>
            </a:pPr>
            <a:r>
              <a:rPr lang="pt-BR" altLang="pt-BR" sz="1200" b="1" dirty="0" err="1">
                <a:solidFill>
                  <a:srgbClr val="002060"/>
                </a:solidFill>
              </a:rPr>
              <a:t>Georgianna</a:t>
            </a:r>
            <a:r>
              <a:rPr lang="pt-BR" altLang="pt-BR" sz="1200" b="1" dirty="0">
                <a:solidFill>
                  <a:srgbClr val="002060"/>
                </a:solidFill>
              </a:rPr>
              <a:t> Silva Wanderley </a:t>
            </a:r>
          </a:p>
          <a:p>
            <a:pPr marL="285750" indent="-285750">
              <a:lnSpc>
                <a:spcPct val="100000"/>
              </a:lnSpc>
              <a:spcBef>
                <a:spcPct val="0"/>
              </a:spcBef>
              <a:buFontTx/>
              <a:buChar char="-"/>
            </a:pPr>
            <a:r>
              <a:rPr lang="pt-BR" altLang="pt-BR" sz="1200" b="1" dirty="0">
                <a:solidFill>
                  <a:srgbClr val="002060"/>
                </a:solidFill>
              </a:rPr>
              <a:t>Matheus Galassi Defendi</a:t>
            </a:r>
          </a:p>
          <a:p>
            <a:pPr marL="285750" indent="-285750">
              <a:lnSpc>
                <a:spcPct val="100000"/>
              </a:lnSpc>
              <a:spcBef>
                <a:spcPct val="0"/>
              </a:spcBef>
              <a:buFontTx/>
              <a:buChar char="-"/>
            </a:pPr>
            <a:r>
              <a:rPr lang="pt-BR" altLang="pt-BR" sz="1200" b="1" dirty="0">
                <a:solidFill>
                  <a:srgbClr val="002060"/>
                </a:solidFill>
              </a:rPr>
              <a:t>Nayara Stephanie </a:t>
            </a:r>
            <a:r>
              <a:rPr lang="pt-BR" altLang="pt-BR" sz="1200" b="1">
                <a:solidFill>
                  <a:srgbClr val="002060"/>
                </a:solidFill>
              </a:rPr>
              <a:t>de Jesus</a:t>
            </a:r>
            <a:endParaRPr lang="pt-BR" altLang="pt-BR" sz="1200" b="1" dirty="0">
              <a:solidFill>
                <a:srgbClr val="002060"/>
              </a:solidFill>
            </a:endParaRPr>
          </a:p>
          <a:p>
            <a:pPr marL="285750" indent="-285750">
              <a:lnSpc>
                <a:spcPct val="100000"/>
              </a:lnSpc>
              <a:spcBef>
                <a:spcPct val="0"/>
              </a:spcBef>
              <a:buFontTx/>
              <a:buChar char="-"/>
            </a:pPr>
            <a:endParaRPr lang="pt-BR" altLang="pt-B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1" y="-879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95F8F62E-156B-8741-5B62-8B5E5DB7B618}"/>
              </a:ext>
            </a:extLst>
          </p:cNvPr>
          <p:cNvSpPr txBox="1"/>
          <p:nvPr/>
        </p:nvSpPr>
        <p:spPr>
          <a:xfrm>
            <a:off x="222739" y="2865453"/>
            <a:ext cx="11588260" cy="2215991"/>
          </a:xfrm>
          <a:prstGeom prst="rect">
            <a:avLst/>
          </a:prstGeom>
          <a:noFill/>
        </p:spPr>
        <p:txBody>
          <a:bodyPr wrap="square" rtlCol="0">
            <a:spAutoFit/>
          </a:bodyPr>
          <a:lstStyle/>
          <a:p>
            <a:pPr algn="l"/>
            <a:endParaRPr lang="pt-BR" dirty="0"/>
          </a:p>
          <a:p>
            <a:pPr marL="285750" indent="-285750" algn="just">
              <a:lnSpc>
                <a:spcPct val="150000"/>
              </a:lnSpc>
              <a:spcBef>
                <a:spcPts val="0"/>
              </a:spcBef>
              <a:spcAft>
                <a:spcPts val="0"/>
              </a:spcAft>
              <a:buFont typeface="Wingdings" panose="05000000000000000000" pitchFamily="2" charset="2"/>
              <a:buChar char="ü"/>
            </a:pPr>
            <a:r>
              <a:rPr lang="pt-BR" sz="1600" dirty="0">
                <a:latin typeface="Arial" panose="020B0604020202020204" pitchFamily="34" charset="0"/>
                <a:cs typeface="Arial" panose="020B0604020202020204" pitchFamily="34" charset="0"/>
              </a:rPr>
              <a:t>No cariótipo 46XY  a avaliação consiste na dosagem de testosterona após estimulo BHCG, relação T/DHT além de SDHEA.</a:t>
            </a:r>
          </a:p>
          <a:p>
            <a:pPr marL="285750" indent="-285750" algn="just">
              <a:lnSpc>
                <a:spcPct val="150000"/>
              </a:lnSpc>
              <a:spcBef>
                <a:spcPts val="0"/>
              </a:spcBef>
              <a:spcAft>
                <a:spcPts val="0"/>
              </a:spcAft>
              <a:buFont typeface="Wingdings" panose="05000000000000000000" pitchFamily="2" charset="2"/>
              <a:buChar char="ü"/>
            </a:pPr>
            <a:endParaRPr lang="pt-BR" sz="1600" dirty="0">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ü"/>
            </a:pPr>
            <a:r>
              <a:rPr lang="pt-BR" sz="1600" dirty="0">
                <a:latin typeface="Arial" panose="020B0604020202020204" pitchFamily="34" charset="0"/>
                <a:cs typeface="Arial" panose="020B0604020202020204" pitchFamily="34" charset="0"/>
              </a:rPr>
              <a:t>Além disso, são necessários exames de imagem para confirmação como US testicular e US de abdome para avaliação de testículos intra-abdominais e malformações renais associadas.</a:t>
            </a:r>
          </a:p>
        </p:txBody>
      </p:sp>
      <p:sp>
        <p:nvSpPr>
          <p:cNvPr id="5" name="CaixaDeTexto 4">
            <a:extLst>
              <a:ext uri="{FF2B5EF4-FFF2-40B4-BE49-F238E27FC236}">
                <a16:creationId xmlns:a16="http://schemas.microsoft.com/office/drawing/2014/main" id="{54C8ECF0-E26E-737E-1BEA-3946BB556710}"/>
              </a:ext>
            </a:extLst>
          </p:cNvPr>
          <p:cNvSpPr txBox="1"/>
          <p:nvPr/>
        </p:nvSpPr>
        <p:spPr>
          <a:xfrm>
            <a:off x="3921013" y="1536764"/>
            <a:ext cx="6875585" cy="492443"/>
          </a:xfrm>
          <a:prstGeom prst="rect">
            <a:avLst/>
          </a:prstGeom>
          <a:noFill/>
        </p:spPr>
        <p:txBody>
          <a:bodyPr wrap="square" rtlCol="0">
            <a:spAutoFit/>
          </a:bodyPr>
          <a:lstStyle/>
          <a:p>
            <a:pPr algn="ctr"/>
            <a:r>
              <a:rPr lang="pt-BR" sz="2600" b="1" dirty="0"/>
              <a:t>DIAGNÓSTICO E DISCUSSÃO:</a:t>
            </a:r>
            <a:endParaRPr lang="pt-BR" sz="2800" dirty="0">
              <a:latin typeface=".AppleSystemUIFont"/>
            </a:endParaRPr>
          </a:p>
        </p:txBody>
      </p:sp>
    </p:spTree>
    <p:extLst>
      <p:ext uri="{BB962C8B-B14F-4D97-AF65-F5344CB8AC3E}">
        <p14:creationId xmlns:p14="http://schemas.microsoft.com/office/powerpoint/2010/main" val="291489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2" name="CaixaDeTexto 1">
            <a:extLst>
              <a:ext uri="{FF2B5EF4-FFF2-40B4-BE49-F238E27FC236}">
                <a16:creationId xmlns:a16="http://schemas.microsoft.com/office/drawing/2014/main" id="{E5FD66C4-F3E9-D615-8417-6E038F6E7E3E}"/>
              </a:ext>
            </a:extLst>
          </p:cNvPr>
          <p:cNvSpPr txBox="1"/>
          <p:nvPr/>
        </p:nvSpPr>
        <p:spPr>
          <a:xfrm>
            <a:off x="246186" y="2607896"/>
            <a:ext cx="11429644" cy="2677656"/>
          </a:xfrm>
          <a:prstGeom prst="rect">
            <a:avLst/>
          </a:prstGeom>
          <a:noFill/>
        </p:spPr>
        <p:txBody>
          <a:bodyPr wrap="square" rtlCol="0">
            <a:spAutoFit/>
          </a:bodyPr>
          <a:lstStyle/>
          <a:p>
            <a:pPr algn="l"/>
            <a:endParaRPr lang="pt-BR" sz="2400" b="1" dirty="0">
              <a:latin typeface="Arial" panose="020B0604020202020204" pitchFamily="34" charset="0"/>
              <a:cs typeface="Arial" panose="020B0604020202020204" pitchFamily="34" charset="0"/>
            </a:endParaRPr>
          </a:p>
          <a:p>
            <a:pPr algn="just">
              <a:lnSpc>
                <a:spcPct val="150000"/>
              </a:lnSpc>
              <a:buFont typeface="Wingdings" pitchFamily="2" charset="2"/>
              <a:buChar char="ü"/>
            </a:pPr>
            <a:r>
              <a:rPr lang="pt-BR" sz="1600" b="0" i="0" dirty="0">
                <a:effectLst/>
                <a:latin typeface="Arial" panose="020B0604020202020204" pitchFamily="34" charset="0"/>
                <a:cs typeface="Arial" panose="020B0604020202020204" pitchFamily="34" charset="0"/>
              </a:rPr>
              <a:t>No caso apresentado, tendo o resultado do </a:t>
            </a:r>
            <a:r>
              <a:rPr lang="pt-BR" sz="1600" b="0" i="0" dirty="0" err="1">
                <a:effectLst/>
                <a:latin typeface="Arial" panose="020B0604020202020204" pitchFamily="34" charset="0"/>
                <a:cs typeface="Arial" panose="020B0604020202020204" pitchFamily="34" charset="0"/>
              </a:rPr>
              <a:t>cariotipo</a:t>
            </a:r>
            <a:r>
              <a:rPr lang="pt-BR" sz="1600" b="0" i="0" dirty="0">
                <a:effectLst/>
                <a:latin typeface="Arial" panose="020B0604020202020204" pitchFamily="34" charset="0"/>
                <a:cs typeface="Arial" panose="020B0604020202020204" pitchFamily="34" charset="0"/>
              </a:rPr>
              <a:t> (46XY), não se identificou anormalidades cromossômicas, sendo o paciente classificado como uma DDS 46XY conforme o consenso de 2006.</a:t>
            </a:r>
          </a:p>
          <a:p>
            <a:pPr algn="just">
              <a:lnSpc>
                <a:spcPct val="150000"/>
              </a:lnSpc>
            </a:pPr>
            <a:endParaRPr lang="pt-BR" sz="1600" dirty="0">
              <a:latin typeface="Arial" panose="020B0604020202020204" pitchFamily="34" charset="0"/>
              <a:cs typeface="Arial" panose="020B0604020202020204" pitchFamily="34" charset="0"/>
            </a:endParaRPr>
          </a:p>
          <a:p>
            <a:pPr algn="just">
              <a:lnSpc>
                <a:spcPct val="150000"/>
              </a:lnSpc>
              <a:buFont typeface="Wingdings" pitchFamily="2" charset="2"/>
              <a:buChar char="ü"/>
            </a:pPr>
            <a:r>
              <a:rPr lang="pt-BR" sz="1600" b="0" i="0" dirty="0">
                <a:effectLst/>
                <a:latin typeface="Arial" panose="020B0604020202020204" pitchFamily="34" charset="0"/>
                <a:cs typeface="Arial" panose="020B0604020202020204" pitchFamily="34" charset="0"/>
              </a:rPr>
              <a:t>Dentre a gama de etiologias investigadas inclui-se as deficiências enzimáticas (5 alfa redutase 2/17 BHSD3), Síndrome de Insensibilidade parcial aos </a:t>
            </a:r>
            <a:r>
              <a:rPr lang="pt-BR" sz="1600" dirty="0" err="1">
                <a:latin typeface="Arial" panose="020B0604020202020204" pitchFamily="34" charset="0"/>
                <a:cs typeface="Arial" panose="020B0604020202020204" pitchFamily="34" charset="0"/>
              </a:rPr>
              <a:t>A</a:t>
            </a:r>
            <a:r>
              <a:rPr lang="pt-BR" sz="1600" b="0" i="0" dirty="0" err="1">
                <a:effectLst/>
                <a:latin typeface="Arial" panose="020B0604020202020204" pitchFamily="34" charset="0"/>
                <a:cs typeface="Arial" panose="020B0604020202020204" pitchFamily="34" charset="0"/>
              </a:rPr>
              <a:t>ndrogenos</a:t>
            </a:r>
            <a:r>
              <a:rPr lang="pt-BR" sz="1600" b="0" i="0" dirty="0">
                <a:effectLst/>
                <a:latin typeface="Arial" panose="020B0604020202020204" pitchFamily="34" charset="0"/>
                <a:cs typeface="Arial" panose="020B0604020202020204" pitchFamily="34" charset="0"/>
              </a:rPr>
              <a:t> (PAIS) e causas idiopáticas.</a:t>
            </a:r>
          </a:p>
          <a:p>
            <a:pPr algn="just">
              <a:lnSpc>
                <a:spcPct val="150000"/>
              </a:lnSpc>
            </a:pPr>
            <a:endParaRPr lang="pt-BR" sz="1600" b="0" i="0" dirty="0">
              <a:effectLst/>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54C8ECF0-E26E-737E-1BEA-3946BB556710}"/>
              </a:ext>
            </a:extLst>
          </p:cNvPr>
          <p:cNvSpPr txBox="1"/>
          <p:nvPr/>
        </p:nvSpPr>
        <p:spPr>
          <a:xfrm>
            <a:off x="3762752" y="1664396"/>
            <a:ext cx="6875585" cy="492443"/>
          </a:xfrm>
          <a:prstGeom prst="rect">
            <a:avLst/>
          </a:prstGeom>
          <a:noFill/>
        </p:spPr>
        <p:txBody>
          <a:bodyPr wrap="square" rtlCol="0">
            <a:spAutoFit/>
          </a:bodyPr>
          <a:lstStyle/>
          <a:p>
            <a:pPr algn="ctr"/>
            <a:r>
              <a:rPr lang="pt-BR" sz="2600" b="1" dirty="0"/>
              <a:t>CONCLUSÃO</a:t>
            </a:r>
            <a:endParaRPr lang="pt-BR" sz="2800" dirty="0">
              <a:latin typeface=".AppleSystemUIFont"/>
            </a:endParaRPr>
          </a:p>
        </p:txBody>
      </p:sp>
    </p:spTree>
    <p:extLst>
      <p:ext uri="{BB962C8B-B14F-4D97-AF65-F5344CB8AC3E}">
        <p14:creationId xmlns:p14="http://schemas.microsoft.com/office/powerpoint/2010/main" val="90614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2" name="CaixaDeTexto 1">
            <a:extLst>
              <a:ext uri="{FF2B5EF4-FFF2-40B4-BE49-F238E27FC236}">
                <a16:creationId xmlns:a16="http://schemas.microsoft.com/office/drawing/2014/main" id="{E5FD66C4-F3E9-D615-8417-6E038F6E7E3E}"/>
              </a:ext>
            </a:extLst>
          </p:cNvPr>
          <p:cNvSpPr txBox="1"/>
          <p:nvPr/>
        </p:nvSpPr>
        <p:spPr>
          <a:xfrm>
            <a:off x="131885" y="3170604"/>
            <a:ext cx="11614638" cy="1200329"/>
          </a:xfrm>
          <a:prstGeom prst="rect">
            <a:avLst/>
          </a:prstGeom>
          <a:noFill/>
        </p:spPr>
        <p:txBody>
          <a:bodyPr wrap="square" rtlCol="0">
            <a:spAutoFit/>
          </a:bodyPr>
          <a:lstStyle/>
          <a:p>
            <a:pPr marL="342900" indent="-342900" algn="just">
              <a:lnSpc>
                <a:spcPct val="150000"/>
              </a:lnSpc>
              <a:buFont typeface="Wingdings" pitchFamily="2" charset="2"/>
              <a:buChar char="ü"/>
            </a:pPr>
            <a:r>
              <a:rPr lang="pt-BR" sz="1600" b="0" i="0" dirty="0">
                <a:effectLst/>
                <a:latin typeface="Arial" panose="020B0604020202020204" pitchFamily="34" charset="0"/>
                <a:cs typeface="Arial" panose="020B0604020202020204" pitchFamily="34" charset="0"/>
              </a:rPr>
              <a:t> Na investigação, realizada dosagens hormonais além de teste de estimulo BHCG conforme preconizado pelos consensos. Com o valor de testosterona dentro da normalidade e testículos tópicos palpáveis e confirmados em US testicular foi descartada </a:t>
            </a:r>
            <a:r>
              <a:rPr lang="pt-BR" sz="1600" b="0" i="0" dirty="0" err="1">
                <a:effectLst/>
                <a:latin typeface="Arial" panose="020B0604020202020204" pitchFamily="34" charset="0"/>
                <a:cs typeface="Arial" panose="020B0604020202020204" pitchFamily="34" charset="0"/>
              </a:rPr>
              <a:t>hipotese</a:t>
            </a:r>
            <a:r>
              <a:rPr lang="pt-BR" sz="1600" b="0" i="0" dirty="0">
                <a:effectLst/>
                <a:latin typeface="Arial" panose="020B0604020202020204" pitchFamily="34" charset="0"/>
                <a:cs typeface="Arial" panose="020B0604020202020204" pitchFamily="34" charset="0"/>
              </a:rPr>
              <a:t> de disgenesia gonadal.</a:t>
            </a:r>
            <a:endParaRPr lang="pt-BR" sz="1600" dirty="0">
              <a:effectLst/>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54C8ECF0-E26E-737E-1BEA-3946BB556710}"/>
              </a:ext>
            </a:extLst>
          </p:cNvPr>
          <p:cNvSpPr txBox="1"/>
          <p:nvPr/>
        </p:nvSpPr>
        <p:spPr>
          <a:xfrm>
            <a:off x="4140821" y="1602850"/>
            <a:ext cx="6875585" cy="492443"/>
          </a:xfrm>
          <a:prstGeom prst="rect">
            <a:avLst/>
          </a:prstGeom>
          <a:noFill/>
        </p:spPr>
        <p:txBody>
          <a:bodyPr wrap="square" rtlCol="0">
            <a:spAutoFit/>
          </a:bodyPr>
          <a:lstStyle/>
          <a:p>
            <a:pPr algn="ctr"/>
            <a:r>
              <a:rPr lang="pt-BR" sz="2600" b="1" dirty="0"/>
              <a:t>CONCLUSÃO</a:t>
            </a:r>
            <a:endParaRPr lang="pt-BR" sz="2800" dirty="0">
              <a:latin typeface=".AppleSystemUIFont"/>
            </a:endParaRPr>
          </a:p>
        </p:txBody>
      </p:sp>
    </p:spTree>
    <p:extLst>
      <p:ext uri="{BB962C8B-B14F-4D97-AF65-F5344CB8AC3E}">
        <p14:creationId xmlns:p14="http://schemas.microsoft.com/office/powerpoint/2010/main" val="79260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2" name="CaixaDeTexto 1">
            <a:extLst>
              <a:ext uri="{FF2B5EF4-FFF2-40B4-BE49-F238E27FC236}">
                <a16:creationId xmlns:a16="http://schemas.microsoft.com/office/drawing/2014/main" id="{E5FD66C4-F3E9-D615-8417-6E038F6E7E3E}"/>
              </a:ext>
            </a:extLst>
          </p:cNvPr>
          <p:cNvSpPr txBox="1"/>
          <p:nvPr/>
        </p:nvSpPr>
        <p:spPr>
          <a:xfrm>
            <a:off x="140511" y="2911811"/>
            <a:ext cx="11614638" cy="3001334"/>
          </a:xfrm>
          <a:prstGeom prst="rect">
            <a:avLst/>
          </a:prstGeom>
          <a:noFill/>
        </p:spPr>
        <p:txBody>
          <a:bodyPr wrap="square" rtlCol="0">
            <a:spAutoFit/>
          </a:bodyPr>
          <a:lstStyle/>
          <a:p>
            <a:pPr>
              <a:lnSpc>
                <a:spcPct val="150000"/>
              </a:lnSpc>
            </a:pPr>
            <a:r>
              <a:rPr lang="pt-BR" sz="1400" dirty="0">
                <a:latin typeface="Arial" pitchFamily="34" charset="0"/>
                <a:cs typeface="Arial" pitchFamily="34" charset="0"/>
              </a:rPr>
              <a:t>1.</a:t>
            </a:r>
            <a:r>
              <a:rPr lang="pt-BR" sz="1400" dirty="0" err="1">
                <a:latin typeface="Arial" pitchFamily="34" charset="0"/>
                <a:cs typeface="Arial" pitchFamily="34" charset="0"/>
              </a:rPr>
              <a:t>Damiani</a:t>
            </a:r>
            <a:r>
              <a:rPr lang="pt-BR" sz="1400" dirty="0">
                <a:latin typeface="Arial" pitchFamily="34" charset="0"/>
                <a:cs typeface="Arial" pitchFamily="34" charset="0"/>
              </a:rPr>
              <a:t>,Durval ET AL.Genitália ambígua:diagnóstico diferencial e conduta.</a:t>
            </a:r>
            <a:r>
              <a:rPr lang="pt-BR" sz="1400" dirty="0" err="1">
                <a:latin typeface="Arial" pitchFamily="34" charset="0"/>
                <a:cs typeface="Arial" pitchFamily="34" charset="0"/>
              </a:rPr>
              <a:t>Arq</a:t>
            </a:r>
            <a:r>
              <a:rPr lang="pt-BR" sz="1400" dirty="0">
                <a:latin typeface="Arial" pitchFamily="34" charset="0"/>
                <a:cs typeface="Arial" pitchFamily="34" charset="0"/>
              </a:rPr>
              <a:t> </a:t>
            </a:r>
            <a:r>
              <a:rPr lang="pt-BR" sz="1400" dirty="0" err="1">
                <a:latin typeface="Arial" pitchFamily="34" charset="0"/>
                <a:cs typeface="Arial" pitchFamily="34" charset="0"/>
              </a:rPr>
              <a:t>Bras</a:t>
            </a:r>
            <a:r>
              <a:rPr lang="pt-BR" sz="1400" dirty="0">
                <a:latin typeface="Arial" pitchFamily="34" charset="0"/>
                <a:cs typeface="Arial" pitchFamily="34" charset="0"/>
              </a:rPr>
              <a:t> </a:t>
            </a:r>
            <a:r>
              <a:rPr lang="pt-BR" sz="1400" dirty="0" err="1">
                <a:latin typeface="Arial" pitchFamily="34" charset="0"/>
                <a:cs typeface="Arial" pitchFamily="34" charset="0"/>
              </a:rPr>
              <a:t>Endocrinol</a:t>
            </a:r>
            <a:r>
              <a:rPr lang="pt-BR" sz="1400" dirty="0">
                <a:latin typeface="Arial" pitchFamily="34" charset="0"/>
                <a:cs typeface="Arial" pitchFamily="34" charset="0"/>
              </a:rPr>
              <a:t> </a:t>
            </a:r>
            <a:r>
              <a:rPr lang="pt-BR" sz="1400" dirty="0" err="1">
                <a:latin typeface="Arial" pitchFamily="34" charset="0"/>
                <a:cs typeface="Arial" pitchFamily="34" charset="0"/>
              </a:rPr>
              <a:t>Metab</a:t>
            </a:r>
            <a:r>
              <a:rPr lang="pt-BR" sz="1400" dirty="0">
                <a:latin typeface="Arial" pitchFamily="34" charset="0"/>
                <a:cs typeface="Arial" pitchFamily="34" charset="0"/>
              </a:rPr>
              <a:t> [online].2001,</a:t>
            </a:r>
            <a:r>
              <a:rPr lang="pt-BR" sz="1400" dirty="0" err="1">
                <a:latin typeface="Arial" pitchFamily="34" charset="0"/>
                <a:cs typeface="Arial" pitchFamily="34" charset="0"/>
              </a:rPr>
              <a:t>vol</a:t>
            </a:r>
            <a:r>
              <a:rPr lang="pt-BR" sz="1400" dirty="0">
                <a:latin typeface="Arial" pitchFamily="34" charset="0"/>
                <a:cs typeface="Arial" pitchFamily="34" charset="0"/>
              </a:rPr>
              <a:t> .45,n.1[</a:t>
            </a:r>
            <a:r>
              <a:rPr lang="pt-BR" sz="1400" dirty="0" err="1">
                <a:latin typeface="Arial" pitchFamily="34" charset="0"/>
                <a:cs typeface="Arial" pitchFamily="34" charset="0"/>
              </a:rPr>
              <a:t>cited</a:t>
            </a:r>
            <a:r>
              <a:rPr lang="pt-BR" sz="1400" dirty="0">
                <a:latin typeface="Arial" pitchFamily="34" charset="0"/>
                <a:cs typeface="Arial" pitchFamily="34" charset="0"/>
              </a:rPr>
              <a:t> 2001-07-08],pp.37-47</a:t>
            </a:r>
          </a:p>
          <a:p>
            <a:pPr>
              <a:lnSpc>
                <a:spcPct val="150000"/>
              </a:lnSpc>
            </a:pPr>
            <a:endParaRPr lang="pt-BR" sz="1400" dirty="0">
              <a:latin typeface="Arial" pitchFamily="34" charset="0"/>
              <a:cs typeface="Arial" pitchFamily="34" charset="0"/>
            </a:endParaRPr>
          </a:p>
          <a:p>
            <a:pPr>
              <a:lnSpc>
                <a:spcPct val="150000"/>
              </a:lnSpc>
            </a:pPr>
            <a:r>
              <a:rPr lang="pt-BR" sz="1400" dirty="0">
                <a:latin typeface="Arial" pitchFamily="34" charset="0"/>
                <a:cs typeface="Arial" pitchFamily="34" charset="0"/>
              </a:rPr>
              <a:t>2.</a:t>
            </a:r>
            <a:r>
              <a:rPr lang="pt-BR" sz="1400" dirty="0" err="1">
                <a:latin typeface="Arial" pitchFamily="34" charset="0"/>
                <a:cs typeface="Arial" pitchFamily="34" charset="0"/>
              </a:rPr>
              <a:t>Colaço</a:t>
            </a:r>
            <a:r>
              <a:rPr lang="pt-BR" sz="1400" dirty="0">
                <a:latin typeface="Arial" pitchFamily="34" charset="0"/>
                <a:cs typeface="Arial" pitchFamily="34" charset="0"/>
              </a:rPr>
              <a:t> J,</a:t>
            </a:r>
            <a:r>
              <a:rPr lang="pt-BR" sz="1400" dirty="0" err="1">
                <a:latin typeface="Arial" pitchFamily="34" charset="0"/>
                <a:cs typeface="Arial" pitchFamily="34" charset="0"/>
              </a:rPr>
              <a:t>Tochetto</a:t>
            </a:r>
            <a:r>
              <a:rPr lang="pt-BR" sz="1400" dirty="0">
                <a:latin typeface="Arial" pitchFamily="34" charset="0"/>
                <a:cs typeface="Arial" pitchFamily="34" charset="0"/>
              </a:rPr>
              <a:t> AP,</a:t>
            </a:r>
            <a:r>
              <a:rPr lang="pt-BR" sz="1400" dirty="0" err="1">
                <a:latin typeface="Arial" pitchFamily="34" charset="0"/>
                <a:cs typeface="Arial" pitchFamily="34" charset="0"/>
              </a:rPr>
              <a:t>Magdaleno</a:t>
            </a:r>
            <a:r>
              <a:rPr lang="pt-BR" sz="1400" dirty="0">
                <a:latin typeface="Arial" pitchFamily="34" charset="0"/>
                <a:cs typeface="Arial" pitchFamily="34" charset="0"/>
              </a:rPr>
              <a:t> AM,Moreira CP,Rodrigues TL,</a:t>
            </a:r>
            <a:r>
              <a:rPr lang="pt-BR" sz="1400" dirty="0" err="1">
                <a:latin typeface="Arial" pitchFamily="34" charset="0"/>
                <a:cs typeface="Arial" pitchFamily="34" charset="0"/>
              </a:rPr>
              <a:t>Leitzke</a:t>
            </a:r>
            <a:r>
              <a:rPr lang="pt-BR" sz="1400" dirty="0">
                <a:latin typeface="Arial" pitchFamily="34" charset="0"/>
                <a:cs typeface="Arial" pitchFamily="34" charset="0"/>
              </a:rPr>
              <a:t> L, </a:t>
            </a:r>
            <a:r>
              <a:rPr lang="pt-BR" sz="1400" dirty="0" err="1">
                <a:latin typeface="Arial" pitchFamily="34" charset="0"/>
                <a:cs typeface="Arial" pitchFamily="34" charset="0"/>
              </a:rPr>
              <a:t>et</a:t>
            </a:r>
            <a:r>
              <a:rPr lang="pt-BR" sz="1400" dirty="0">
                <a:latin typeface="Arial" pitchFamily="34" charset="0"/>
                <a:cs typeface="Arial" pitchFamily="34" charset="0"/>
              </a:rPr>
              <a:t> </a:t>
            </a:r>
            <a:r>
              <a:rPr lang="pt-BR" sz="1400" dirty="0" err="1">
                <a:latin typeface="Arial" pitchFamily="34" charset="0"/>
                <a:cs typeface="Arial" pitchFamily="34" charset="0"/>
              </a:rPr>
              <a:t>al.Ambiguidade</a:t>
            </a:r>
            <a:r>
              <a:rPr lang="pt-BR" sz="1400" dirty="0">
                <a:latin typeface="Arial" pitchFamily="34" charset="0"/>
                <a:cs typeface="Arial" pitchFamily="34" charset="0"/>
              </a:rPr>
              <a:t> genital em indivíduo 46,XY:relato de caso.</a:t>
            </a:r>
            <a:r>
              <a:rPr lang="pt-BR" sz="1400" dirty="0" err="1">
                <a:latin typeface="Arial" pitchFamily="34" charset="0"/>
                <a:cs typeface="Arial" pitchFamily="34" charset="0"/>
              </a:rPr>
              <a:t>Resid</a:t>
            </a:r>
            <a:r>
              <a:rPr lang="pt-BR" sz="1400" dirty="0">
                <a:latin typeface="Arial" pitchFamily="34" charset="0"/>
                <a:cs typeface="Arial" pitchFamily="34" charset="0"/>
              </a:rPr>
              <a:t> </a:t>
            </a:r>
            <a:r>
              <a:rPr lang="pt-BR" sz="1400" dirty="0" err="1">
                <a:latin typeface="Arial" pitchFamily="34" charset="0"/>
                <a:cs typeface="Arial" pitchFamily="34" charset="0"/>
              </a:rPr>
              <a:t>Pediatr</a:t>
            </a:r>
            <a:r>
              <a:rPr lang="pt-BR" sz="1400" dirty="0">
                <a:latin typeface="Arial" pitchFamily="34" charset="0"/>
                <a:cs typeface="Arial" pitchFamily="34" charset="0"/>
              </a:rPr>
              <a:t>.2020;10 (3):1-3DOI:10.25060/residpediatr-2020.v10n3-10</a:t>
            </a:r>
          </a:p>
          <a:p>
            <a:pPr>
              <a:lnSpc>
                <a:spcPct val="150000"/>
              </a:lnSpc>
            </a:pPr>
            <a:endParaRPr lang="pt-BR" sz="1400" dirty="0">
              <a:latin typeface="Arial" pitchFamily="34" charset="0"/>
              <a:cs typeface="Arial" pitchFamily="34" charset="0"/>
            </a:endParaRPr>
          </a:p>
          <a:p>
            <a:pPr>
              <a:lnSpc>
                <a:spcPct val="150000"/>
              </a:lnSpc>
            </a:pPr>
            <a:r>
              <a:rPr lang="pt-BR" sz="1400" dirty="0">
                <a:latin typeface="Arial" pitchFamily="34" charset="0"/>
                <a:cs typeface="Arial" pitchFamily="34" charset="0"/>
              </a:rPr>
              <a:t>3.</a:t>
            </a:r>
            <a:r>
              <a:rPr lang="pt-BR" sz="1400" dirty="0" err="1">
                <a:latin typeface="Arial" pitchFamily="34" charset="0"/>
                <a:cs typeface="Arial" pitchFamily="34" charset="0"/>
              </a:rPr>
              <a:t>Arendt</a:t>
            </a:r>
            <a:r>
              <a:rPr lang="pt-BR" sz="1400" dirty="0">
                <a:latin typeface="Arial" pitchFamily="34" charset="0"/>
                <a:cs typeface="Arial" pitchFamily="34" charset="0"/>
              </a:rPr>
              <a:t> LH,</a:t>
            </a:r>
            <a:r>
              <a:rPr lang="pt-BR" sz="1400" dirty="0" err="1">
                <a:latin typeface="Arial" pitchFamily="34" charset="0"/>
                <a:cs typeface="Arial" pitchFamily="34" charset="0"/>
              </a:rPr>
              <a:t>Lindhard</a:t>
            </a:r>
            <a:r>
              <a:rPr lang="pt-BR" sz="1400" dirty="0">
                <a:latin typeface="Arial" pitchFamily="34" charset="0"/>
                <a:cs typeface="Arial" pitchFamily="34" charset="0"/>
              </a:rPr>
              <a:t> MS,</a:t>
            </a:r>
            <a:r>
              <a:rPr lang="pt-BR" sz="1400" dirty="0" err="1">
                <a:latin typeface="Arial" pitchFamily="34" charset="0"/>
                <a:cs typeface="Arial" pitchFamily="34" charset="0"/>
              </a:rPr>
              <a:t>Henriksen</a:t>
            </a:r>
            <a:r>
              <a:rPr lang="pt-BR" sz="1400" dirty="0">
                <a:latin typeface="Arial" pitchFamily="34" charset="0"/>
                <a:cs typeface="Arial" pitchFamily="34" charset="0"/>
              </a:rPr>
              <a:t> TB,Olsen J,</a:t>
            </a:r>
            <a:r>
              <a:rPr lang="pt-BR" sz="1400" dirty="0" err="1">
                <a:latin typeface="Arial" pitchFamily="34" charset="0"/>
                <a:cs typeface="Arial" pitchFamily="34" charset="0"/>
              </a:rPr>
              <a:t>Cnattingius</a:t>
            </a:r>
            <a:r>
              <a:rPr lang="pt-BR" sz="1400" dirty="0">
                <a:latin typeface="Arial" pitchFamily="34" charset="0"/>
                <a:cs typeface="Arial" pitchFamily="34" charset="0"/>
              </a:rPr>
              <a:t> S,</a:t>
            </a:r>
            <a:r>
              <a:rPr lang="pt-BR" sz="1400" dirty="0" err="1">
                <a:latin typeface="Arial" pitchFamily="34" charset="0"/>
                <a:cs typeface="Arial" pitchFamily="34" charset="0"/>
              </a:rPr>
              <a:t>Petersson</a:t>
            </a:r>
            <a:r>
              <a:rPr lang="pt-BR" sz="1400" dirty="0">
                <a:latin typeface="Arial" pitchFamily="34" charset="0"/>
                <a:cs typeface="Arial" pitchFamily="34" charset="0"/>
              </a:rPr>
              <a:t> G, </a:t>
            </a:r>
            <a:r>
              <a:rPr lang="pt-BR" sz="1400" dirty="0" err="1">
                <a:latin typeface="Arial" pitchFamily="34" charset="0"/>
                <a:cs typeface="Arial" pitchFamily="34" charset="0"/>
              </a:rPr>
              <a:t>et</a:t>
            </a:r>
            <a:r>
              <a:rPr lang="pt-BR" sz="1400" dirty="0">
                <a:latin typeface="Arial" pitchFamily="34" charset="0"/>
                <a:cs typeface="Arial" pitchFamily="34" charset="0"/>
              </a:rPr>
              <a:t> al. Maternal Diabetes </a:t>
            </a:r>
            <a:r>
              <a:rPr lang="pt-BR" sz="1400" dirty="0" err="1">
                <a:latin typeface="Arial" pitchFamily="34" charset="0"/>
                <a:cs typeface="Arial" pitchFamily="34" charset="0"/>
              </a:rPr>
              <a:t>mellitus</a:t>
            </a:r>
            <a:r>
              <a:rPr lang="pt-BR" sz="1400" dirty="0">
                <a:latin typeface="Arial" pitchFamily="34" charset="0"/>
                <a:cs typeface="Arial" pitchFamily="34" charset="0"/>
              </a:rPr>
              <a:t> </a:t>
            </a:r>
            <a:r>
              <a:rPr lang="pt-BR" sz="1400" dirty="0" err="1">
                <a:latin typeface="Arial" pitchFamily="34" charset="0"/>
                <a:cs typeface="Arial" pitchFamily="34" charset="0"/>
              </a:rPr>
              <a:t>and</a:t>
            </a:r>
            <a:r>
              <a:rPr lang="pt-BR" sz="1400" dirty="0">
                <a:latin typeface="Arial" pitchFamily="34" charset="0"/>
                <a:cs typeface="Arial" pitchFamily="34" charset="0"/>
              </a:rPr>
              <a:t> genital </a:t>
            </a:r>
            <a:r>
              <a:rPr lang="pt-BR" sz="1400" dirty="0" err="1">
                <a:latin typeface="Arial" pitchFamily="34" charset="0"/>
                <a:cs typeface="Arial" pitchFamily="34" charset="0"/>
              </a:rPr>
              <a:t>anomalies</a:t>
            </a:r>
            <a:r>
              <a:rPr lang="pt-BR" sz="1400" dirty="0">
                <a:latin typeface="Arial" pitchFamily="34" charset="0"/>
                <a:cs typeface="Arial" pitchFamily="34" charset="0"/>
              </a:rPr>
              <a:t> in male </a:t>
            </a:r>
            <a:r>
              <a:rPr lang="pt-BR" sz="1400" dirty="0" err="1">
                <a:latin typeface="Arial" pitchFamily="34" charset="0"/>
                <a:cs typeface="Arial" pitchFamily="34" charset="0"/>
              </a:rPr>
              <a:t>offspring</a:t>
            </a:r>
            <a:r>
              <a:rPr lang="pt-BR" sz="1400" dirty="0">
                <a:latin typeface="Arial" pitchFamily="34" charset="0"/>
                <a:cs typeface="Arial" pitchFamily="34" charset="0"/>
              </a:rPr>
              <a:t>: a </a:t>
            </a:r>
            <a:r>
              <a:rPr lang="pt-BR" sz="1400" dirty="0" err="1">
                <a:latin typeface="Arial" pitchFamily="34" charset="0"/>
                <a:cs typeface="Arial" pitchFamily="34" charset="0"/>
              </a:rPr>
              <a:t>nationwide</a:t>
            </a:r>
            <a:r>
              <a:rPr lang="pt-BR" sz="1400" dirty="0">
                <a:latin typeface="Arial" pitchFamily="34" charset="0"/>
                <a:cs typeface="Arial" pitchFamily="34" charset="0"/>
              </a:rPr>
              <a:t> </a:t>
            </a:r>
            <a:r>
              <a:rPr lang="pt-BR" sz="1400" dirty="0" err="1">
                <a:latin typeface="Arial" pitchFamily="34" charset="0"/>
                <a:cs typeface="Arial" pitchFamily="34" charset="0"/>
              </a:rPr>
              <a:t>cohort</a:t>
            </a:r>
            <a:r>
              <a:rPr lang="pt-BR" sz="1400" dirty="0">
                <a:latin typeface="Arial" pitchFamily="34" charset="0"/>
                <a:cs typeface="Arial" pitchFamily="34" charset="0"/>
              </a:rPr>
              <a:t> </a:t>
            </a:r>
            <a:r>
              <a:rPr lang="pt-BR" sz="1400" dirty="0" err="1">
                <a:latin typeface="Arial" pitchFamily="34" charset="0"/>
                <a:cs typeface="Arial" pitchFamily="34" charset="0"/>
              </a:rPr>
              <a:t>study</a:t>
            </a:r>
            <a:r>
              <a:rPr lang="pt-BR" sz="1400" dirty="0">
                <a:latin typeface="Arial" pitchFamily="34" charset="0"/>
                <a:cs typeface="Arial" pitchFamily="34" charset="0"/>
              </a:rPr>
              <a:t> in 2 </a:t>
            </a:r>
            <a:r>
              <a:rPr lang="pt-BR" sz="1400" dirty="0" err="1">
                <a:latin typeface="Arial" pitchFamily="34" charset="0"/>
                <a:cs typeface="Arial" pitchFamily="34" charset="0"/>
              </a:rPr>
              <a:t>Nordic</a:t>
            </a:r>
            <a:r>
              <a:rPr lang="pt-BR" sz="1400" dirty="0">
                <a:latin typeface="Arial" pitchFamily="34" charset="0"/>
                <a:cs typeface="Arial" pitchFamily="34" charset="0"/>
              </a:rPr>
              <a:t> countries.</a:t>
            </a:r>
            <a:r>
              <a:rPr lang="pt-BR" sz="1400" dirty="0" err="1">
                <a:latin typeface="Arial" pitchFamily="34" charset="0"/>
                <a:cs typeface="Arial" pitchFamily="34" charset="0"/>
              </a:rPr>
              <a:t>Epidemiology</a:t>
            </a:r>
            <a:r>
              <a:rPr lang="pt-BR" sz="1400" dirty="0">
                <a:latin typeface="Arial" pitchFamily="34" charset="0"/>
                <a:cs typeface="Arial" pitchFamily="34" charset="0"/>
              </a:rPr>
              <a:t>.2018 Mar:29(2):280-9</a:t>
            </a:r>
          </a:p>
          <a:p>
            <a:pPr algn="just">
              <a:lnSpc>
                <a:spcPct val="150000"/>
              </a:lnSpc>
            </a:pPr>
            <a:endParaRPr lang="pt-BR" sz="1600" dirty="0">
              <a:effectLst/>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54C8ECF0-E26E-737E-1BEA-3946BB556710}"/>
              </a:ext>
            </a:extLst>
          </p:cNvPr>
          <p:cNvSpPr txBox="1"/>
          <p:nvPr/>
        </p:nvSpPr>
        <p:spPr>
          <a:xfrm>
            <a:off x="4140821" y="1602850"/>
            <a:ext cx="6875585" cy="492443"/>
          </a:xfrm>
          <a:prstGeom prst="rect">
            <a:avLst/>
          </a:prstGeom>
          <a:noFill/>
        </p:spPr>
        <p:txBody>
          <a:bodyPr wrap="square" rtlCol="0">
            <a:spAutoFit/>
          </a:bodyPr>
          <a:lstStyle/>
          <a:p>
            <a:pPr algn="ctr"/>
            <a:r>
              <a:rPr lang="pt-BR" sz="2600" b="1" dirty="0">
                <a:latin typeface="+mn-lt"/>
                <a:cs typeface="Arial" pitchFamily="34" charset="0"/>
              </a:rPr>
              <a:t>REFERÊNCIAS BIBLIOGRÁFICAS</a:t>
            </a:r>
            <a:endParaRPr lang="pt-BR" sz="2800" dirty="0">
              <a:latin typeface="+mn-lt"/>
              <a:cs typeface="Arial" pitchFamily="34" charset="0"/>
            </a:endParaRPr>
          </a:p>
        </p:txBody>
      </p:sp>
    </p:spTree>
    <p:extLst>
      <p:ext uri="{BB962C8B-B14F-4D97-AF65-F5344CB8AC3E}">
        <p14:creationId xmlns:p14="http://schemas.microsoft.com/office/powerpoint/2010/main" val="79260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4">
            <a:extLst>
              <a:ext uri="{FF2B5EF4-FFF2-40B4-BE49-F238E27FC236}">
                <a16:creationId xmlns:a16="http://schemas.microsoft.com/office/drawing/2014/main" id="{20CAA8B6-7D4E-038C-733C-C81DBD4E2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05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54C8ECF0-E26E-737E-1BEA-3946BB556710}"/>
              </a:ext>
            </a:extLst>
          </p:cNvPr>
          <p:cNvSpPr txBox="1"/>
          <p:nvPr/>
        </p:nvSpPr>
        <p:spPr>
          <a:xfrm>
            <a:off x="636928" y="2812660"/>
            <a:ext cx="10725615" cy="1754326"/>
          </a:xfrm>
          <a:prstGeom prst="rect">
            <a:avLst/>
          </a:prstGeom>
          <a:noFill/>
        </p:spPr>
        <p:txBody>
          <a:bodyPr wrap="square" rtlCol="0">
            <a:spAutoFit/>
          </a:bodyPr>
          <a:lstStyle/>
          <a:p>
            <a:pPr marL="285750" indent="-285750" algn="just">
              <a:buFont typeface="Wingdings" panose="05000000000000000000" pitchFamily="2" charset="2"/>
              <a:buChar char="ü"/>
            </a:pPr>
            <a:r>
              <a:rPr lang="pt-BR" sz="1800" b="0" i="0" u="none" strike="noStrike" dirty="0">
                <a:solidFill>
                  <a:srgbClr val="000000"/>
                </a:solidFill>
                <a:effectLst/>
                <a:latin typeface="Arial" panose="020B0604020202020204" pitchFamily="34" charset="0"/>
              </a:rPr>
              <a:t>Os distúrbios de diferenciação sexual (DDS) são afecções com importante repercussão psicossocial, o que demanda agilidade no diagnóstico e investigação de sua etiologia.</a:t>
            </a:r>
            <a:r>
              <a:rPr lang="pt-BR" b="0" i="0" dirty="0">
                <a:effectLst/>
                <a:latin typeface="UICTFontTextStyleBody"/>
              </a:rPr>
              <a:t> </a:t>
            </a:r>
            <a:endParaRPr lang="pt-BR" dirty="0">
              <a:latin typeface="UICTFontTextStyleBody"/>
            </a:endParaRPr>
          </a:p>
          <a:p>
            <a:pPr marL="285750" indent="-285750" algn="just">
              <a:buFont typeface="Wingdings" panose="05000000000000000000" pitchFamily="2" charset="2"/>
              <a:buChar char="ü"/>
            </a:pPr>
            <a:endParaRPr lang="pt-BR" b="0" i="0" dirty="0">
              <a:effectLst/>
              <a:latin typeface="UICTFontTextStyleBody"/>
            </a:endParaRPr>
          </a:p>
          <a:p>
            <a:pPr marL="285750" indent="-285750" algn="just">
              <a:buFont typeface="Wingdings" panose="05000000000000000000" pitchFamily="2" charset="2"/>
              <a:buChar char="ü"/>
            </a:pPr>
            <a:r>
              <a:rPr lang="pt-BR" sz="1800" b="0" i="0" u="none" strike="noStrike" dirty="0">
                <a:solidFill>
                  <a:srgbClr val="000000"/>
                </a:solidFill>
                <a:effectLst/>
                <a:latin typeface="Arial" panose="020B0604020202020204" pitchFamily="34" charset="0"/>
              </a:rPr>
              <a:t>Dentre o variável espectro de condições da qual se caracterizam os distúrbios de diferenciação sexual (DDS) ,a ambiguidade genital caracteriza-se por uma condição  rara  ,com diversas causas etiológicas da qual a principal caracteriza-se pela hiperplasia adrenal congênita.</a:t>
            </a:r>
            <a:endParaRPr lang="pt-BR" b="0" i="0" dirty="0">
              <a:effectLst/>
              <a:latin typeface="UICTFontTextStyleBody"/>
            </a:endParaRPr>
          </a:p>
        </p:txBody>
      </p:sp>
      <p:sp>
        <p:nvSpPr>
          <p:cNvPr id="4" name="CaixaDeTexto 3">
            <a:extLst>
              <a:ext uri="{FF2B5EF4-FFF2-40B4-BE49-F238E27FC236}">
                <a16:creationId xmlns:a16="http://schemas.microsoft.com/office/drawing/2014/main" id="{54C8ECF0-E26E-737E-1BEA-3946BB556710}"/>
              </a:ext>
            </a:extLst>
          </p:cNvPr>
          <p:cNvSpPr txBox="1"/>
          <p:nvPr/>
        </p:nvSpPr>
        <p:spPr>
          <a:xfrm>
            <a:off x="3554973" y="1522657"/>
            <a:ext cx="6875585" cy="492443"/>
          </a:xfrm>
          <a:prstGeom prst="rect">
            <a:avLst/>
          </a:prstGeom>
          <a:noFill/>
        </p:spPr>
        <p:txBody>
          <a:bodyPr wrap="square" rtlCol="0">
            <a:spAutoFit/>
          </a:bodyPr>
          <a:lstStyle/>
          <a:p>
            <a:pPr algn="ctr"/>
            <a:r>
              <a:rPr lang="pt-BR" sz="2600" b="1" i="0" dirty="0">
                <a:effectLst/>
                <a:latin typeface="UICTFontTextStyleBody"/>
              </a:rPr>
              <a:t>INTRODUÇÃO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05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54C8ECF0-E26E-737E-1BEA-3946BB556710}"/>
              </a:ext>
            </a:extLst>
          </p:cNvPr>
          <p:cNvSpPr txBox="1"/>
          <p:nvPr/>
        </p:nvSpPr>
        <p:spPr>
          <a:xfrm>
            <a:off x="636928" y="2812660"/>
            <a:ext cx="10725615" cy="87203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pt-BR" dirty="0">
                <a:latin typeface="Arial" pitchFamily="34" charset="0"/>
                <a:cs typeface="Arial" pitchFamily="34" charset="0"/>
              </a:rPr>
              <a:t>Demonstrar o papel da </a:t>
            </a:r>
            <a:r>
              <a:rPr lang="pt-BR" dirty="0" err="1">
                <a:latin typeface="Arial" pitchFamily="34" charset="0"/>
                <a:cs typeface="Arial" pitchFamily="34" charset="0"/>
              </a:rPr>
              <a:t>ultrassonografia</a:t>
            </a:r>
            <a:r>
              <a:rPr lang="pt-BR" dirty="0">
                <a:latin typeface="Arial" pitchFamily="34" charset="0"/>
                <a:cs typeface="Arial" pitchFamily="34" charset="0"/>
              </a:rPr>
              <a:t> como exame de imagem no pré-natal de importante auxílio para a suspeição diagnóstica de DDS durante a gestação.</a:t>
            </a:r>
            <a:endParaRPr lang="pt-BR" b="0" i="0" dirty="0">
              <a:effectLst/>
              <a:latin typeface="Arial" pitchFamily="34" charset="0"/>
              <a:cs typeface="Arial" pitchFamily="34" charset="0"/>
            </a:endParaRPr>
          </a:p>
        </p:txBody>
      </p:sp>
      <p:sp>
        <p:nvSpPr>
          <p:cNvPr id="4" name="CaixaDeTexto 3">
            <a:extLst>
              <a:ext uri="{FF2B5EF4-FFF2-40B4-BE49-F238E27FC236}">
                <a16:creationId xmlns:a16="http://schemas.microsoft.com/office/drawing/2014/main" id="{54C8ECF0-E26E-737E-1BEA-3946BB556710}"/>
              </a:ext>
            </a:extLst>
          </p:cNvPr>
          <p:cNvSpPr txBox="1"/>
          <p:nvPr/>
        </p:nvSpPr>
        <p:spPr>
          <a:xfrm>
            <a:off x="3554973" y="1522657"/>
            <a:ext cx="6875585" cy="492443"/>
          </a:xfrm>
          <a:prstGeom prst="rect">
            <a:avLst/>
          </a:prstGeom>
          <a:noFill/>
        </p:spPr>
        <p:txBody>
          <a:bodyPr wrap="square" rtlCol="0">
            <a:spAutoFit/>
          </a:bodyPr>
          <a:lstStyle/>
          <a:p>
            <a:pPr algn="ctr"/>
            <a:r>
              <a:rPr lang="pt-BR" sz="2600" b="1" i="0" dirty="0">
                <a:effectLst/>
                <a:latin typeface="UICTFontTextStyleBody"/>
              </a:rPr>
              <a:t>OBJETIVO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C2473E2-2901-0172-8713-E6448C1BE8D7}"/>
              </a:ext>
            </a:extLst>
          </p:cNvPr>
          <p:cNvSpPr txBox="1"/>
          <p:nvPr/>
        </p:nvSpPr>
        <p:spPr>
          <a:xfrm>
            <a:off x="4185859" y="1031462"/>
            <a:ext cx="7489970" cy="2092881"/>
          </a:xfrm>
          <a:prstGeom prst="rect">
            <a:avLst/>
          </a:prstGeom>
          <a:noFill/>
        </p:spPr>
        <p:txBody>
          <a:bodyPr wrap="square" rtlCol="0">
            <a:spAutoFit/>
          </a:bodyPr>
          <a:lstStyle/>
          <a:p>
            <a:endParaRPr lang="pt-BR" dirty="0">
              <a:latin typeface="UICTFontTextStyleBody"/>
            </a:endParaRPr>
          </a:p>
          <a:p>
            <a:pPr algn="just" rtl="0">
              <a:lnSpc>
                <a:spcPct val="150000"/>
              </a:lnSpc>
              <a:spcBef>
                <a:spcPts val="0"/>
              </a:spcBef>
              <a:spcAft>
                <a:spcPts val="0"/>
              </a:spcAft>
              <a:buFont typeface="Wingdings" pitchFamily="2" charset="2"/>
              <a:buChar char="ü"/>
            </a:pPr>
            <a:r>
              <a:rPr lang="pt-BR" sz="1600" b="0" i="0" u="none" strike="noStrike" dirty="0">
                <a:solidFill>
                  <a:srgbClr val="000000"/>
                </a:solidFill>
                <a:effectLst/>
                <a:latin typeface="Arial" panose="020B0604020202020204" pitchFamily="34" charset="0"/>
                <a:cs typeface="Arial" panose="020B0604020202020204" pitchFamily="34" charset="0"/>
              </a:rPr>
              <a:t> </a:t>
            </a:r>
            <a:r>
              <a:rPr lang="pt-BR" sz="1600" b="0" i="0" u="none" strike="noStrike" dirty="0">
                <a:effectLst/>
                <a:latin typeface="Arial" panose="020B0604020202020204" pitchFamily="34" charset="0"/>
                <a:cs typeface="Arial" panose="020B0604020202020204" pitchFamily="34" charset="0"/>
              </a:rPr>
              <a:t>Paciente secundigesta (G2PC1A0) em seguimento de pré natal no alto risco devido diabetes gestacional. Em ultrassom morfológico de segundo trimestre, realizado evidenciando genitália fetal de aspecto não habitual com provável protuberância clitoriana (falo), presença de grandes lábios não habitual (figura 1)</a:t>
            </a:r>
          </a:p>
          <a:p>
            <a:pPr algn="just" rtl="0">
              <a:spcBef>
                <a:spcPts val="0"/>
              </a:spcBef>
              <a:spcAft>
                <a:spcPts val="0"/>
              </a:spcAft>
            </a:pPr>
            <a:endParaRPr lang="pt-BR" sz="1600" b="0" dirty="0">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C8ECF0-E26E-737E-1BEA-3946BB556710}"/>
              </a:ext>
            </a:extLst>
          </p:cNvPr>
          <p:cNvSpPr txBox="1"/>
          <p:nvPr/>
        </p:nvSpPr>
        <p:spPr>
          <a:xfrm>
            <a:off x="4598021" y="539018"/>
            <a:ext cx="6875585" cy="492443"/>
          </a:xfrm>
          <a:prstGeom prst="rect">
            <a:avLst/>
          </a:prstGeom>
          <a:noFill/>
        </p:spPr>
        <p:txBody>
          <a:bodyPr wrap="square" rtlCol="0">
            <a:spAutoFit/>
          </a:bodyPr>
          <a:lstStyle/>
          <a:p>
            <a:pPr algn="ctr"/>
            <a:r>
              <a:rPr lang="pt-BR" sz="2600" b="1" i="0" dirty="0">
                <a:effectLst/>
                <a:cs typeface="Calibri" panose="020F0502020204030204" pitchFamily="34" charset="0"/>
              </a:rPr>
              <a:t>RELATO DE CASO</a:t>
            </a:r>
          </a:p>
        </p:txBody>
      </p:sp>
      <p:pic>
        <p:nvPicPr>
          <p:cNvPr id="2" name="Imagem 1"/>
          <p:cNvPicPr>
            <a:picLocks noChangeAspect="1"/>
          </p:cNvPicPr>
          <p:nvPr/>
        </p:nvPicPr>
        <p:blipFill rotWithShape="1">
          <a:blip r:embed="rId3"/>
          <a:srcRect b="9652"/>
          <a:stretch/>
        </p:blipFill>
        <p:spPr>
          <a:xfrm>
            <a:off x="7807564" y="3285328"/>
            <a:ext cx="3026372" cy="2519637"/>
          </a:xfrm>
          <a:prstGeom prst="rect">
            <a:avLst/>
          </a:prstGeom>
          <a:ln>
            <a:solidFill>
              <a:schemeClr val="tx1"/>
            </a:solidFill>
          </a:ln>
        </p:spPr>
      </p:pic>
      <p:pic>
        <p:nvPicPr>
          <p:cNvPr id="6" name="Imagem 5">
            <a:extLst>
              <a:ext uri="{FF2B5EF4-FFF2-40B4-BE49-F238E27FC236}">
                <a16:creationId xmlns:a16="http://schemas.microsoft.com/office/drawing/2014/main" id="{040E2D72-F189-9E04-6A7F-429C2DFDE577}"/>
              </a:ext>
            </a:extLst>
          </p:cNvPr>
          <p:cNvPicPr>
            <a:picLocks noChangeAspect="1"/>
          </p:cNvPicPr>
          <p:nvPr/>
        </p:nvPicPr>
        <p:blipFill rotWithShape="1">
          <a:blip r:embed="rId4"/>
          <a:srcRect l="37767" t="31172" r="23368" b="22597"/>
          <a:stretch/>
        </p:blipFill>
        <p:spPr>
          <a:xfrm>
            <a:off x="4659916" y="3285327"/>
            <a:ext cx="2919412" cy="2519637"/>
          </a:xfrm>
          <a:prstGeom prst="rect">
            <a:avLst/>
          </a:prstGeom>
          <a:ln>
            <a:solidFill>
              <a:schemeClr val="tx1"/>
            </a:solidFill>
          </a:ln>
        </p:spPr>
      </p:pic>
      <p:sp>
        <p:nvSpPr>
          <p:cNvPr id="8" name="CaixaDeTexto 7"/>
          <p:cNvSpPr txBox="1"/>
          <p:nvPr/>
        </p:nvSpPr>
        <p:spPr>
          <a:xfrm>
            <a:off x="4659916" y="5804964"/>
            <a:ext cx="6174020" cy="276999"/>
          </a:xfrm>
          <a:prstGeom prst="rect">
            <a:avLst/>
          </a:prstGeom>
          <a:noFill/>
          <a:ln>
            <a:solidFill>
              <a:schemeClr val="tx1"/>
            </a:solidFill>
          </a:ln>
        </p:spPr>
        <p:txBody>
          <a:bodyPr wrap="square" rtlCol="0">
            <a:spAutoFit/>
          </a:bodyPr>
          <a:lstStyle/>
          <a:p>
            <a:r>
              <a:rPr lang="pt-BR" sz="1200" b="1" dirty="0"/>
              <a:t>Fig1: seta fina grandes lábios fundidos;  seta grossa presença de falo</a:t>
            </a:r>
          </a:p>
        </p:txBody>
      </p:sp>
      <p:cxnSp>
        <p:nvCxnSpPr>
          <p:cNvPr id="10" name="Conector de Seta Reta 9"/>
          <p:cNvCxnSpPr/>
          <p:nvPr/>
        </p:nvCxnSpPr>
        <p:spPr>
          <a:xfrm flipH="1">
            <a:off x="5952387" y="4205000"/>
            <a:ext cx="281353" cy="84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eta para a Direita 10"/>
          <p:cNvSpPr/>
          <p:nvPr/>
        </p:nvSpPr>
        <p:spPr>
          <a:xfrm>
            <a:off x="8880230" y="4545145"/>
            <a:ext cx="211017" cy="1434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721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4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C2473E2-2901-0172-8713-E6448C1BE8D7}"/>
              </a:ext>
            </a:extLst>
          </p:cNvPr>
          <p:cNvSpPr txBox="1"/>
          <p:nvPr/>
        </p:nvSpPr>
        <p:spPr>
          <a:xfrm>
            <a:off x="4185859" y="1031462"/>
            <a:ext cx="7489970" cy="1354217"/>
          </a:xfrm>
          <a:prstGeom prst="rect">
            <a:avLst/>
          </a:prstGeom>
          <a:noFill/>
        </p:spPr>
        <p:txBody>
          <a:bodyPr wrap="square" rtlCol="0">
            <a:spAutoFit/>
          </a:bodyPr>
          <a:lstStyle/>
          <a:p>
            <a:endParaRPr lang="pt-BR" dirty="0">
              <a:latin typeface="UICTFontTextStyleBody"/>
            </a:endParaRPr>
          </a:p>
          <a:p>
            <a:pPr algn="just">
              <a:lnSpc>
                <a:spcPct val="150000"/>
              </a:lnSpc>
              <a:buFont typeface="Wingdings" pitchFamily="2" charset="2"/>
              <a:buChar char="ü"/>
            </a:pPr>
            <a:r>
              <a:rPr lang="pt-BR" sz="1600" b="0" i="0" u="none" strike="noStrike" dirty="0">
                <a:solidFill>
                  <a:srgbClr val="000000"/>
                </a:solidFill>
                <a:effectLst/>
                <a:latin typeface="Arial" panose="020B0604020202020204" pitchFamily="34" charset="0"/>
                <a:cs typeface="Arial" panose="020B0604020202020204" pitchFamily="34" charset="0"/>
              </a:rPr>
              <a:t> </a:t>
            </a:r>
            <a:r>
              <a:rPr lang="pt-BR" sz="1600" dirty="0"/>
              <a:t>Em exame de terceiro trimestre, realizado com 32 semanas, visualizado genitália ambígua não sendo possível caracterizá-la (figura 2).</a:t>
            </a:r>
          </a:p>
          <a:p>
            <a:pPr algn="just" rtl="0">
              <a:spcBef>
                <a:spcPts val="0"/>
              </a:spcBef>
              <a:spcAft>
                <a:spcPts val="0"/>
              </a:spcAft>
            </a:pPr>
            <a:endParaRPr lang="pt-BR" sz="1600" b="0" dirty="0">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C8ECF0-E26E-737E-1BEA-3946BB556710}"/>
              </a:ext>
            </a:extLst>
          </p:cNvPr>
          <p:cNvSpPr txBox="1"/>
          <p:nvPr/>
        </p:nvSpPr>
        <p:spPr>
          <a:xfrm>
            <a:off x="4800244" y="292796"/>
            <a:ext cx="6875585" cy="492443"/>
          </a:xfrm>
          <a:prstGeom prst="rect">
            <a:avLst/>
          </a:prstGeom>
          <a:noFill/>
        </p:spPr>
        <p:txBody>
          <a:bodyPr wrap="square" rtlCol="0">
            <a:spAutoFit/>
          </a:bodyPr>
          <a:lstStyle/>
          <a:p>
            <a:pPr algn="ctr"/>
            <a:r>
              <a:rPr lang="pt-BR" sz="2600" b="1" i="0" dirty="0">
                <a:effectLst/>
                <a:cs typeface="Calibri" panose="020F0502020204030204" pitchFamily="34" charset="0"/>
              </a:rPr>
              <a:t>RELATO DE CASO</a:t>
            </a:r>
          </a:p>
        </p:txBody>
      </p:sp>
      <p:sp>
        <p:nvSpPr>
          <p:cNvPr id="8" name="CaixaDeTexto 7"/>
          <p:cNvSpPr txBox="1"/>
          <p:nvPr/>
        </p:nvSpPr>
        <p:spPr>
          <a:xfrm>
            <a:off x="4440114" y="5321387"/>
            <a:ext cx="5540064" cy="461665"/>
          </a:xfrm>
          <a:prstGeom prst="rect">
            <a:avLst/>
          </a:prstGeom>
          <a:noFill/>
          <a:ln>
            <a:solidFill>
              <a:schemeClr val="tx1"/>
            </a:solidFill>
          </a:ln>
        </p:spPr>
        <p:txBody>
          <a:bodyPr wrap="square" rtlCol="0">
            <a:spAutoFit/>
          </a:bodyPr>
          <a:lstStyle/>
          <a:p>
            <a:r>
              <a:rPr lang="pt-BR" sz="1200" b="1" dirty="0" err="1"/>
              <a:t>Fig</a:t>
            </a:r>
            <a:r>
              <a:rPr lang="pt-BR" sz="1200" b="1" dirty="0"/>
              <a:t> 2: duas saliências laterais protuberantes com falo central, com fenda central abaixo</a:t>
            </a:r>
          </a:p>
        </p:txBody>
      </p:sp>
      <p:pic>
        <p:nvPicPr>
          <p:cNvPr id="12" name="Imagem 11" descr="1.2.276.0.26.1.1.1.2.2023.84.48948.3243995.12451840-f1 (1).jpeg"/>
          <p:cNvPicPr/>
          <p:nvPr/>
        </p:nvPicPr>
        <p:blipFill rotWithShape="1">
          <a:blip r:embed="rId3"/>
          <a:srcRect l="30570" t="37843" r="35401" b="17653"/>
          <a:stretch/>
        </p:blipFill>
        <p:spPr>
          <a:xfrm>
            <a:off x="4440114" y="2801750"/>
            <a:ext cx="2760785" cy="2519635"/>
          </a:xfrm>
          <a:prstGeom prst="rect">
            <a:avLst/>
          </a:prstGeom>
          <a:ln>
            <a:solidFill>
              <a:schemeClr val="tx1"/>
            </a:solidFill>
          </a:ln>
        </p:spPr>
      </p:pic>
      <p:pic>
        <p:nvPicPr>
          <p:cNvPr id="13" name="Imagem 12" descr="1.2.276.0.26.1.1.1.2.2023.84.49218.3567392.12451840-f1.jpeg"/>
          <p:cNvPicPr/>
          <p:nvPr/>
        </p:nvPicPr>
        <p:blipFill rotWithShape="1">
          <a:blip r:embed="rId4"/>
          <a:srcRect l="27151" t="15049" r="25631" b="10055"/>
          <a:stretch/>
        </p:blipFill>
        <p:spPr>
          <a:xfrm>
            <a:off x="7341577" y="2801749"/>
            <a:ext cx="2638601" cy="2519635"/>
          </a:xfrm>
          <a:prstGeom prst="rect">
            <a:avLst/>
          </a:prstGeom>
          <a:ln>
            <a:solidFill>
              <a:schemeClr val="tx1"/>
            </a:solidFill>
          </a:ln>
        </p:spPr>
      </p:pic>
    </p:spTree>
    <p:extLst>
      <p:ext uri="{BB962C8B-B14F-4D97-AF65-F5344CB8AC3E}">
        <p14:creationId xmlns:p14="http://schemas.microsoft.com/office/powerpoint/2010/main" val="240528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41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C2473E2-2901-0172-8713-E6448C1BE8D7}"/>
              </a:ext>
            </a:extLst>
          </p:cNvPr>
          <p:cNvSpPr txBox="1"/>
          <p:nvPr/>
        </p:nvSpPr>
        <p:spPr>
          <a:xfrm>
            <a:off x="4150690" y="707142"/>
            <a:ext cx="7489970" cy="2631490"/>
          </a:xfrm>
          <a:prstGeom prst="rect">
            <a:avLst/>
          </a:prstGeom>
          <a:noFill/>
        </p:spPr>
        <p:txBody>
          <a:bodyPr wrap="square" rtlCol="0">
            <a:spAutoFit/>
          </a:bodyPr>
          <a:lstStyle/>
          <a:p>
            <a:endParaRPr lang="pt-BR" dirty="0">
              <a:latin typeface="UICTFontTextStyleBody"/>
            </a:endParaRPr>
          </a:p>
          <a:p>
            <a:pPr algn="just" rtl="0">
              <a:lnSpc>
                <a:spcPct val="150000"/>
              </a:lnSpc>
              <a:spcBef>
                <a:spcPts val="0"/>
              </a:spcBef>
              <a:spcAft>
                <a:spcPts val="0"/>
              </a:spcAft>
              <a:buFont typeface="Wingdings" pitchFamily="2" charset="2"/>
              <a:buChar char="ü"/>
            </a:pPr>
            <a:r>
              <a:rPr lang="pt-BR" sz="1600" dirty="0">
                <a:latin typeface="Arial" panose="020B0604020202020204" pitchFamily="34" charset="0"/>
                <a:cs typeface="Arial" panose="020B0604020202020204" pitchFamily="34" charset="0"/>
              </a:rPr>
              <a:t> Realizado parto cesariano com 38 semanas com RN e</a:t>
            </a:r>
            <a:r>
              <a:rPr lang="pt-BR" sz="1600" b="0" i="0" u="none" strike="noStrike" dirty="0">
                <a:effectLst/>
                <a:latin typeface="Arial" panose="020B0604020202020204" pitchFamily="34" charset="0"/>
                <a:cs typeface="Arial" panose="020B0604020202020204" pitchFamily="34" charset="0"/>
              </a:rPr>
              <a:t>m bom estado geral com genitália externa com presença de </a:t>
            </a:r>
            <a:r>
              <a:rPr lang="pt-BR" sz="1600" b="0" i="0" u="none" strike="noStrike" dirty="0" err="1">
                <a:effectLst/>
                <a:latin typeface="Arial" panose="020B0604020202020204" pitchFamily="34" charset="0"/>
                <a:cs typeface="Arial" panose="020B0604020202020204" pitchFamily="34" charset="0"/>
              </a:rPr>
              <a:t>falus</a:t>
            </a:r>
            <a:r>
              <a:rPr lang="pt-BR" sz="1600" b="0" i="0" u="none" strike="noStrike" dirty="0">
                <a:effectLst/>
                <a:latin typeface="Arial" panose="020B0604020202020204" pitchFamily="34" charset="0"/>
                <a:cs typeface="Arial" panose="020B0604020202020204" pitchFamily="34" charset="0"/>
              </a:rPr>
              <a:t> (1.9cm) com excesso e enrugamento da pele, meato uretral em posição ventral, eminências lábio-escrotal não fundidas, enrugadas e discretamente pregueadas, com testículos tópicos bilaterais (Classificação de Prader 3). </a:t>
            </a:r>
            <a:endParaRPr lang="pt-BR" sz="1600" b="0" dirty="0">
              <a:effectLst/>
              <a:latin typeface="Arial" panose="020B0604020202020204" pitchFamily="34" charset="0"/>
              <a:cs typeface="Arial" panose="020B0604020202020204" pitchFamily="34" charset="0"/>
            </a:endParaRPr>
          </a:p>
          <a:p>
            <a:pPr algn="just" rtl="0">
              <a:lnSpc>
                <a:spcPct val="150000"/>
              </a:lnSpc>
              <a:spcBef>
                <a:spcPts val="0"/>
              </a:spcBef>
              <a:spcAft>
                <a:spcPts val="0"/>
              </a:spcAft>
            </a:pPr>
            <a:endParaRPr lang="pt-BR" dirty="0">
              <a:latin typeface="+mn-lt"/>
            </a:endParaRPr>
          </a:p>
        </p:txBody>
      </p:sp>
      <p:sp>
        <p:nvSpPr>
          <p:cNvPr id="4" name="CaixaDeTexto 3">
            <a:extLst>
              <a:ext uri="{FF2B5EF4-FFF2-40B4-BE49-F238E27FC236}">
                <a16:creationId xmlns:a16="http://schemas.microsoft.com/office/drawing/2014/main" id="{54C8ECF0-E26E-737E-1BEA-3946BB556710}"/>
              </a:ext>
            </a:extLst>
          </p:cNvPr>
          <p:cNvSpPr txBox="1"/>
          <p:nvPr/>
        </p:nvSpPr>
        <p:spPr>
          <a:xfrm>
            <a:off x="4308232" y="317317"/>
            <a:ext cx="6875585" cy="492443"/>
          </a:xfrm>
          <a:prstGeom prst="rect">
            <a:avLst/>
          </a:prstGeom>
          <a:noFill/>
        </p:spPr>
        <p:txBody>
          <a:bodyPr wrap="square" rtlCol="0">
            <a:spAutoFit/>
          </a:bodyPr>
          <a:lstStyle/>
          <a:p>
            <a:pPr algn="ctr"/>
            <a:r>
              <a:rPr lang="pt-BR" sz="2600" b="1" i="0" dirty="0">
                <a:effectLst/>
                <a:cs typeface="Calibri" panose="020F0502020204030204" pitchFamily="34" charset="0"/>
              </a:rPr>
              <a:t>RELATO DE CASO</a:t>
            </a:r>
          </a:p>
        </p:txBody>
      </p:sp>
      <p:pic>
        <p:nvPicPr>
          <p:cNvPr id="2" name="Imagem 1"/>
          <p:cNvPicPr>
            <a:picLocks noChangeAspect="1"/>
          </p:cNvPicPr>
          <p:nvPr/>
        </p:nvPicPr>
        <p:blipFill>
          <a:blip r:embed="rId3"/>
          <a:stretch>
            <a:fillRect/>
          </a:stretch>
        </p:blipFill>
        <p:spPr>
          <a:xfrm>
            <a:off x="6809711" y="2969457"/>
            <a:ext cx="3343870" cy="2732926"/>
          </a:xfrm>
          <a:prstGeom prst="rect">
            <a:avLst/>
          </a:prstGeom>
          <a:ln>
            <a:solidFill>
              <a:schemeClr val="tx1"/>
            </a:solidFill>
          </a:ln>
        </p:spPr>
      </p:pic>
      <p:sp>
        <p:nvSpPr>
          <p:cNvPr id="7" name="CaixaDeTexto 6">
            <a:extLst>
              <a:ext uri="{FF2B5EF4-FFF2-40B4-BE49-F238E27FC236}">
                <a16:creationId xmlns:a16="http://schemas.microsoft.com/office/drawing/2014/main" id="{4C2473E2-2901-0172-8713-E6448C1BE8D7}"/>
              </a:ext>
            </a:extLst>
          </p:cNvPr>
          <p:cNvSpPr txBox="1"/>
          <p:nvPr/>
        </p:nvSpPr>
        <p:spPr>
          <a:xfrm>
            <a:off x="2169636" y="2972932"/>
            <a:ext cx="3773964" cy="421847"/>
          </a:xfrm>
          <a:prstGeom prst="rect">
            <a:avLst/>
          </a:prstGeom>
          <a:noFill/>
          <a:ln>
            <a:solidFill>
              <a:schemeClr val="tx1"/>
            </a:solidFill>
          </a:ln>
        </p:spPr>
        <p:txBody>
          <a:bodyPr wrap="square" rtlCol="0">
            <a:spAutoFit/>
          </a:bodyPr>
          <a:lstStyle/>
          <a:p>
            <a:pPr marL="285750" indent="-285750" algn="just" rtl="0">
              <a:lnSpc>
                <a:spcPct val="150000"/>
              </a:lnSpc>
              <a:spcBef>
                <a:spcPts val="0"/>
              </a:spcBef>
              <a:spcAft>
                <a:spcPts val="0"/>
              </a:spcAft>
              <a:buFontTx/>
              <a:buChar char="-"/>
            </a:pPr>
            <a:r>
              <a:rPr lang="pt-BR" sz="1600" b="1" cap="all" dirty="0">
                <a:latin typeface="Arial" panose="020B0604020202020204" pitchFamily="34" charset="0"/>
                <a:cs typeface="Arial" panose="020B0604020202020204" pitchFamily="34" charset="0"/>
              </a:rPr>
              <a:t>Exames complementares</a:t>
            </a:r>
            <a:r>
              <a:rPr lang="pt-BR" sz="1600" b="1" dirty="0">
                <a:latin typeface="Arial" panose="020B0604020202020204" pitchFamily="34" charset="0"/>
                <a:cs typeface="Arial" panose="020B0604020202020204" pitchFamily="34" charset="0"/>
              </a:rPr>
              <a:t>:</a:t>
            </a:r>
            <a:endParaRPr lang="pt-BR" b="1" dirty="0">
              <a:latin typeface="+mn-lt"/>
            </a:endParaRPr>
          </a:p>
        </p:txBody>
      </p:sp>
      <p:sp>
        <p:nvSpPr>
          <p:cNvPr id="8" name="CaixaDeTexto 7">
            <a:extLst>
              <a:ext uri="{FF2B5EF4-FFF2-40B4-BE49-F238E27FC236}">
                <a16:creationId xmlns:a16="http://schemas.microsoft.com/office/drawing/2014/main" id="{4C2473E2-2901-0172-8713-E6448C1BE8D7}"/>
              </a:ext>
            </a:extLst>
          </p:cNvPr>
          <p:cNvSpPr txBox="1"/>
          <p:nvPr/>
        </p:nvSpPr>
        <p:spPr>
          <a:xfrm>
            <a:off x="4150690" y="5864501"/>
            <a:ext cx="6031870" cy="589072"/>
          </a:xfrm>
          <a:prstGeom prst="rect">
            <a:avLst/>
          </a:prstGeom>
          <a:noFill/>
        </p:spPr>
        <p:txBody>
          <a:bodyPr wrap="square" rtlCol="0">
            <a:spAutoFit/>
          </a:bodyPr>
          <a:lstStyle/>
          <a:p>
            <a:pPr algn="just" rtl="0">
              <a:lnSpc>
                <a:spcPct val="150000"/>
              </a:lnSpc>
              <a:spcBef>
                <a:spcPts val="0"/>
              </a:spcBef>
              <a:spcAft>
                <a:spcPts val="0"/>
              </a:spcAft>
            </a:pPr>
            <a:r>
              <a:rPr lang="pt-BR" sz="2400" b="1" dirty="0">
                <a:solidFill>
                  <a:srgbClr val="FF0000"/>
                </a:solidFill>
                <a:latin typeface="+mn-lt"/>
              </a:rPr>
              <a:t>HD: Insensibilidade parcial a androgênios</a:t>
            </a:r>
          </a:p>
        </p:txBody>
      </p:sp>
      <p:sp>
        <p:nvSpPr>
          <p:cNvPr id="9" name="CaixaDeTexto 8">
            <a:extLst>
              <a:ext uri="{FF2B5EF4-FFF2-40B4-BE49-F238E27FC236}">
                <a16:creationId xmlns:a16="http://schemas.microsoft.com/office/drawing/2014/main" id="{4C2473E2-2901-0172-8713-E6448C1BE8D7}"/>
              </a:ext>
            </a:extLst>
          </p:cNvPr>
          <p:cNvSpPr txBox="1"/>
          <p:nvPr/>
        </p:nvSpPr>
        <p:spPr>
          <a:xfrm>
            <a:off x="2322036" y="3699763"/>
            <a:ext cx="3773964" cy="1569660"/>
          </a:xfrm>
          <a:prstGeom prst="rect">
            <a:avLst/>
          </a:prstGeom>
          <a:noFill/>
        </p:spPr>
        <p:txBody>
          <a:bodyPr wrap="square" rtlCol="0">
            <a:spAutoFit/>
          </a:bodyPr>
          <a:lstStyle/>
          <a:p>
            <a:pPr marL="285750" indent="-285750" algn="just" rtl="0">
              <a:lnSpc>
                <a:spcPct val="150000"/>
              </a:lnSpc>
              <a:spcBef>
                <a:spcPts val="0"/>
              </a:spcBef>
              <a:spcAft>
                <a:spcPts val="0"/>
              </a:spcAft>
              <a:buFontTx/>
              <a:buChar char="-"/>
            </a:pPr>
            <a:r>
              <a:rPr lang="pt-BR" sz="1600" dirty="0">
                <a:latin typeface="+mn-lt"/>
              </a:rPr>
              <a:t>US escroto com presença de testículos</a:t>
            </a:r>
          </a:p>
          <a:p>
            <a:pPr marL="285750" indent="-285750" algn="just" rtl="0">
              <a:lnSpc>
                <a:spcPct val="150000"/>
              </a:lnSpc>
              <a:spcBef>
                <a:spcPts val="0"/>
              </a:spcBef>
              <a:spcAft>
                <a:spcPts val="0"/>
              </a:spcAft>
              <a:buFontTx/>
              <a:buChar char="-"/>
            </a:pPr>
            <a:r>
              <a:rPr lang="pt-BR" sz="1600" dirty="0">
                <a:latin typeface="+mn-lt"/>
              </a:rPr>
              <a:t>17- OH progesterona dentro da faixa de normalidade</a:t>
            </a:r>
          </a:p>
          <a:p>
            <a:pPr marL="285750" indent="-285750" algn="just" rtl="0">
              <a:lnSpc>
                <a:spcPct val="150000"/>
              </a:lnSpc>
              <a:spcBef>
                <a:spcPts val="0"/>
              </a:spcBef>
              <a:spcAft>
                <a:spcPts val="0"/>
              </a:spcAft>
              <a:buFontTx/>
              <a:buChar char="-"/>
            </a:pPr>
            <a:r>
              <a:rPr lang="pt-BR" sz="1600" dirty="0">
                <a:latin typeface="+mn-lt"/>
              </a:rPr>
              <a:t>Cariótipo: XY</a:t>
            </a:r>
          </a:p>
        </p:txBody>
      </p:sp>
    </p:spTree>
    <p:extLst>
      <p:ext uri="{BB962C8B-B14F-4D97-AF65-F5344CB8AC3E}">
        <p14:creationId xmlns:p14="http://schemas.microsoft.com/office/powerpoint/2010/main" val="253283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886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2CD4DC42-7EA2-83C1-D04C-EFCB40C4D6DB}"/>
              </a:ext>
            </a:extLst>
          </p:cNvPr>
          <p:cNvSpPr txBox="1"/>
          <p:nvPr/>
        </p:nvSpPr>
        <p:spPr>
          <a:xfrm>
            <a:off x="82061" y="2640907"/>
            <a:ext cx="11799277" cy="2462213"/>
          </a:xfrm>
          <a:prstGeom prst="rect">
            <a:avLst/>
          </a:prstGeom>
          <a:noFill/>
        </p:spPr>
        <p:txBody>
          <a:bodyPr wrap="square" rtlCol="0">
            <a:spAutoFit/>
          </a:bodyPr>
          <a:lstStyle/>
          <a:p>
            <a:pPr algn="l"/>
            <a:endParaRPr lang="pt-BR" dirty="0">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ü"/>
            </a:pPr>
            <a:r>
              <a:rPr lang="pt-BR" sz="1600" b="0" i="0" u="none" strike="noStrike" dirty="0">
                <a:effectLst/>
                <a:latin typeface="Arial" panose="020B0604020202020204" pitchFamily="34" charset="0"/>
                <a:cs typeface="Arial" panose="020B0604020202020204" pitchFamily="34" charset="0"/>
              </a:rPr>
              <a:t>Diante dos avanços da tecnologia, a ultrassonografia se tornou uma  importante ferramenta  no reconhecimento precoce da ambiguidade genital visto a identificação do sexo fetal a partir da 13ª semana de gestação .</a:t>
            </a:r>
          </a:p>
          <a:p>
            <a:pPr marL="285750" indent="-285750" algn="just">
              <a:lnSpc>
                <a:spcPct val="150000"/>
              </a:lnSpc>
              <a:spcBef>
                <a:spcPts val="0"/>
              </a:spcBef>
              <a:spcAft>
                <a:spcPts val="0"/>
              </a:spcAft>
              <a:buFont typeface="Wingdings" panose="05000000000000000000" pitchFamily="2" charset="2"/>
              <a:buChar char="ü"/>
            </a:pPr>
            <a:endParaRPr lang="pt-BR" sz="1600" dirty="0">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ü"/>
            </a:pPr>
            <a:r>
              <a:rPr lang="pt-BR" sz="1600" b="0" i="0" u="none" strike="noStrike" dirty="0">
                <a:effectLst/>
                <a:latin typeface="Arial" panose="020B0604020202020204" pitchFamily="34" charset="0"/>
                <a:cs typeface="Arial" panose="020B0604020202020204" pitchFamily="34" charset="0"/>
              </a:rPr>
              <a:t>Uma das ferramentas utilizadas na determinação do sexo cromossômico a partir das 28ª semana é a visualização dos testículos no interior da bolsa escrotal. </a:t>
            </a:r>
          </a:p>
          <a:p>
            <a:pPr algn="just">
              <a:spcBef>
                <a:spcPts val="0"/>
              </a:spcBef>
              <a:spcAft>
                <a:spcPts val="0"/>
              </a:spcAft>
            </a:pPr>
            <a:endParaRPr lang="pt-BR" sz="1600"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54C8ECF0-E26E-737E-1BEA-3946BB556710}"/>
              </a:ext>
            </a:extLst>
          </p:cNvPr>
          <p:cNvSpPr txBox="1"/>
          <p:nvPr/>
        </p:nvSpPr>
        <p:spPr>
          <a:xfrm>
            <a:off x="4184782" y="1268867"/>
            <a:ext cx="6875585" cy="492443"/>
          </a:xfrm>
          <a:prstGeom prst="rect">
            <a:avLst/>
          </a:prstGeom>
          <a:noFill/>
        </p:spPr>
        <p:txBody>
          <a:bodyPr wrap="square" rtlCol="0">
            <a:spAutoFit/>
          </a:bodyPr>
          <a:lstStyle/>
          <a:p>
            <a:pPr algn="ctr"/>
            <a:r>
              <a:rPr lang="pt-BR" sz="2600" b="1" dirty="0"/>
              <a:t>DIAGNÓSTICO E DISCUSSÃO:</a:t>
            </a:r>
            <a:endParaRPr lang="pt-BR" sz="2800" dirty="0">
              <a:latin typeface=".AppleSystemUIFont"/>
            </a:endParaRPr>
          </a:p>
        </p:txBody>
      </p:sp>
    </p:spTree>
    <p:extLst>
      <p:ext uri="{BB962C8B-B14F-4D97-AF65-F5344CB8AC3E}">
        <p14:creationId xmlns:p14="http://schemas.microsoft.com/office/powerpoint/2010/main" val="26265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 y="-11987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2CD4DC42-7EA2-83C1-D04C-EFCB40C4D6DB}"/>
              </a:ext>
            </a:extLst>
          </p:cNvPr>
          <p:cNvSpPr txBox="1"/>
          <p:nvPr/>
        </p:nvSpPr>
        <p:spPr>
          <a:xfrm>
            <a:off x="385823" y="2409207"/>
            <a:ext cx="11429999" cy="3323987"/>
          </a:xfrm>
          <a:prstGeom prst="rect">
            <a:avLst/>
          </a:prstGeom>
          <a:noFill/>
        </p:spPr>
        <p:txBody>
          <a:bodyPr wrap="square" rtlCol="0">
            <a:spAutoFit/>
          </a:bodyPr>
          <a:lstStyle/>
          <a:p>
            <a:pPr algn="l"/>
            <a:endParaRPr lang="pt-BR" dirty="0">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ü"/>
            </a:pPr>
            <a:r>
              <a:rPr lang="pt-BR" sz="1600" b="0" i="0" u="none" strike="noStrike" dirty="0">
                <a:effectLst/>
                <a:latin typeface="Arial" panose="020B0604020202020204" pitchFamily="34" charset="0"/>
                <a:cs typeface="Arial" panose="020B0604020202020204" pitchFamily="34" charset="0"/>
              </a:rPr>
              <a:t>Diante de uma genitália ambígua, a avaliação morfológica detalhada do feto é necessária com intuito de excluir outras anormalidades. </a:t>
            </a:r>
            <a:endParaRPr lang="pt-BR" sz="1600" b="0" dirty="0">
              <a:effectLst/>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ü"/>
            </a:pPr>
            <a:endParaRPr lang="pt-BR" sz="1600" dirty="0">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ü"/>
            </a:pPr>
            <a:r>
              <a:rPr lang="pt-BR" sz="1600" b="0" i="0" u="none" strike="noStrike" dirty="0">
                <a:effectLst/>
                <a:latin typeface="Arial" panose="020B0604020202020204" pitchFamily="34" charset="0"/>
                <a:cs typeface="Arial" panose="020B0604020202020204" pitchFamily="34" charset="0"/>
              </a:rPr>
              <a:t>Já a caracterização do sexo genético pode ser feita por cariótipo (amniocentese/biopsia vilo)  ou sexagem fetal e a suspeição de genital ambígua pré natal permite com que a gestante e seu concepto tenha uma abordagem multidisciplinar durante toda a gestação e no pós parto. </a:t>
            </a:r>
            <a:endParaRPr lang="pt-BR" sz="1600" b="0" dirty="0">
              <a:effectLst/>
              <a:latin typeface="Arial" panose="020B0604020202020204" pitchFamily="34" charset="0"/>
              <a:cs typeface="Arial" panose="020B0604020202020204" pitchFamily="34" charset="0"/>
            </a:endParaRPr>
          </a:p>
          <a:p>
            <a:pPr>
              <a:lnSpc>
                <a:spcPct val="150000"/>
              </a:lnSpc>
            </a:pPr>
            <a:br>
              <a:rPr lang="pt-BR" sz="1600" dirty="0">
                <a:latin typeface="+mn-lt"/>
              </a:rPr>
            </a:br>
            <a:endParaRPr lang="pt-BR" sz="1600" dirty="0">
              <a:effectLst/>
              <a:latin typeface="+mn-lt"/>
            </a:endParaRPr>
          </a:p>
        </p:txBody>
      </p:sp>
      <p:sp>
        <p:nvSpPr>
          <p:cNvPr id="5" name="CaixaDeTexto 4">
            <a:extLst>
              <a:ext uri="{FF2B5EF4-FFF2-40B4-BE49-F238E27FC236}">
                <a16:creationId xmlns:a16="http://schemas.microsoft.com/office/drawing/2014/main" id="{54C8ECF0-E26E-737E-1BEA-3946BB556710}"/>
              </a:ext>
            </a:extLst>
          </p:cNvPr>
          <p:cNvSpPr txBox="1"/>
          <p:nvPr/>
        </p:nvSpPr>
        <p:spPr>
          <a:xfrm>
            <a:off x="4184782" y="1309039"/>
            <a:ext cx="6875585" cy="492443"/>
          </a:xfrm>
          <a:prstGeom prst="rect">
            <a:avLst/>
          </a:prstGeom>
          <a:noFill/>
        </p:spPr>
        <p:txBody>
          <a:bodyPr wrap="square" rtlCol="0">
            <a:spAutoFit/>
          </a:bodyPr>
          <a:lstStyle/>
          <a:p>
            <a:pPr algn="ctr"/>
            <a:r>
              <a:rPr lang="pt-BR" sz="2600" b="1" dirty="0"/>
              <a:t>DIAGNÓSTICO E DISCUSSÃO:</a:t>
            </a:r>
            <a:endParaRPr lang="pt-BR" sz="2800" dirty="0">
              <a:latin typeface=".AppleSystemUIFont"/>
            </a:endParaRPr>
          </a:p>
        </p:txBody>
      </p:sp>
    </p:spTree>
    <p:extLst>
      <p:ext uri="{BB962C8B-B14F-4D97-AF65-F5344CB8AC3E}">
        <p14:creationId xmlns:p14="http://schemas.microsoft.com/office/powerpoint/2010/main" val="145156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4">
            <a:extLst>
              <a:ext uri="{FF2B5EF4-FFF2-40B4-BE49-F238E27FC236}">
                <a16:creationId xmlns:a16="http://schemas.microsoft.com/office/drawing/2014/main" id="{A64DC983-DA1E-5F7F-3430-087A72B3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09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4D898408-1843-02FB-9EF8-32C69A4D6753}"/>
              </a:ext>
            </a:extLst>
          </p:cNvPr>
          <p:cNvSpPr txBox="1"/>
          <p:nvPr/>
        </p:nvSpPr>
        <p:spPr>
          <a:xfrm>
            <a:off x="5186423" y="2517815"/>
            <a:ext cx="1828800" cy="1828800"/>
          </a:xfrm>
          <a:prstGeom prst="rect">
            <a:avLst/>
          </a:prstGeom>
          <a:noFill/>
        </p:spPr>
        <p:txBody>
          <a:bodyPr wrap="square" rtlCol="0">
            <a:spAutoFit/>
          </a:bodyPr>
          <a:lstStyle/>
          <a:p>
            <a:pPr algn="l"/>
            <a:endParaRPr lang="pt-BR" dirty="0"/>
          </a:p>
        </p:txBody>
      </p:sp>
      <p:sp>
        <p:nvSpPr>
          <p:cNvPr id="4" name="CaixaDeTexto 3">
            <a:extLst>
              <a:ext uri="{FF2B5EF4-FFF2-40B4-BE49-F238E27FC236}">
                <a16:creationId xmlns:a16="http://schemas.microsoft.com/office/drawing/2014/main" id="{95F8F62E-156B-8741-5B62-8B5E5DB7B618}"/>
              </a:ext>
            </a:extLst>
          </p:cNvPr>
          <p:cNvSpPr txBox="1"/>
          <p:nvPr/>
        </p:nvSpPr>
        <p:spPr>
          <a:xfrm>
            <a:off x="74259" y="2684576"/>
            <a:ext cx="11726958" cy="3570208"/>
          </a:xfrm>
          <a:prstGeom prst="rect">
            <a:avLst/>
          </a:prstGeom>
          <a:noFill/>
        </p:spPr>
        <p:txBody>
          <a:bodyPr wrap="square" rtlCol="0">
            <a:spAutoFit/>
          </a:bodyPr>
          <a:lstStyle/>
          <a:p>
            <a:pPr algn="l"/>
            <a:endParaRPr lang="pt-BR" dirty="0"/>
          </a:p>
          <a:p>
            <a:pPr marL="285750" indent="-285750" algn="just">
              <a:lnSpc>
                <a:spcPct val="150000"/>
              </a:lnSpc>
              <a:spcBef>
                <a:spcPts val="0"/>
              </a:spcBef>
              <a:spcAft>
                <a:spcPts val="0"/>
              </a:spcAft>
              <a:buFont typeface="Wingdings" pitchFamily="2" charset="2"/>
              <a:buChar char="ü"/>
            </a:pPr>
            <a:r>
              <a:rPr lang="pt-BR" sz="1600" b="0" i="0" u="none" strike="noStrike" dirty="0">
                <a:effectLst/>
                <a:latin typeface="Arial" panose="020B0604020202020204" pitchFamily="34" charset="0"/>
                <a:cs typeface="Arial" panose="020B0604020202020204" pitchFamily="34" charset="0"/>
              </a:rPr>
              <a:t>A abordagem pós natal é baseada em critérios descrito por </a:t>
            </a:r>
            <a:r>
              <a:rPr lang="pt-BR" sz="1600" b="0" i="0" u="none" strike="noStrike" dirty="0" err="1">
                <a:effectLst/>
                <a:latin typeface="Arial" panose="020B0604020202020204" pitchFamily="34" charset="0"/>
                <a:cs typeface="Arial" panose="020B0604020202020204" pitchFamily="34" charset="0"/>
              </a:rPr>
              <a:t>Danish</a:t>
            </a:r>
            <a:r>
              <a:rPr lang="pt-BR" sz="1600" b="0" i="0" u="none" strike="noStrike" dirty="0">
                <a:effectLst/>
                <a:latin typeface="Arial" panose="020B0604020202020204" pitchFamily="34" charset="0"/>
                <a:cs typeface="Arial" panose="020B0604020202020204" pitchFamily="34" charset="0"/>
              </a:rPr>
              <a:t>, que são avaliados a partir do exame físico da genitália suspeita através da palpação de gônadas, caracterização do falo e posicionamento de meato uretral.</a:t>
            </a:r>
          </a:p>
          <a:p>
            <a:pPr marL="285750" indent="-285750" algn="just">
              <a:lnSpc>
                <a:spcPct val="150000"/>
              </a:lnSpc>
              <a:spcBef>
                <a:spcPts val="0"/>
              </a:spcBef>
              <a:spcAft>
                <a:spcPts val="0"/>
              </a:spcAft>
            </a:pPr>
            <a:endParaRPr lang="pt-BR" sz="1600" b="0" i="0" u="none" strike="noStrike" dirty="0">
              <a:effectLst/>
              <a:latin typeface="Arial" panose="020B0604020202020204" pitchFamily="34" charset="0"/>
              <a:cs typeface="Arial" panose="020B0604020202020204" pitchFamily="34" charset="0"/>
            </a:endParaRPr>
          </a:p>
          <a:p>
            <a:pPr marL="285750" indent="-285750" algn="just">
              <a:lnSpc>
                <a:spcPct val="150000"/>
              </a:lnSpc>
              <a:spcBef>
                <a:spcPts val="0"/>
              </a:spcBef>
              <a:spcAft>
                <a:spcPts val="0"/>
              </a:spcAft>
              <a:buFont typeface="Wingdings" pitchFamily="2" charset="2"/>
              <a:buChar char="ü"/>
            </a:pPr>
            <a:r>
              <a:rPr lang="pt-BR" sz="1600" dirty="0">
                <a:latin typeface="Arial" panose="020B0604020202020204" pitchFamily="34" charset="0"/>
                <a:cs typeface="Arial" panose="020B0604020202020204" pitchFamily="34" charset="0"/>
              </a:rPr>
              <a:t>A investigação laboratorial é definida a partir da presença ou ausência de gônadas palpáveis e envolve exames hormonais e citogenéticos.</a:t>
            </a:r>
          </a:p>
          <a:p>
            <a:pPr algn="just">
              <a:lnSpc>
                <a:spcPct val="150000"/>
              </a:lnSpc>
              <a:spcBef>
                <a:spcPts val="0"/>
              </a:spcBef>
              <a:spcAft>
                <a:spcPts val="0"/>
              </a:spcAft>
            </a:pPr>
            <a:r>
              <a:rPr lang="pt-BR" sz="1600" dirty="0">
                <a:latin typeface="Arial" panose="020B0604020202020204" pitchFamily="34" charset="0"/>
                <a:cs typeface="Arial" panose="020B0604020202020204" pitchFamily="34" charset="0"/>
              </a:rPr>
              <a:t> </a:t>
            </a:r>
          </a:p>
          <a:p>
            <a:pPr marL="285750" indent="-285750" algn="just">
              <a:lnSpc>
                <a:spcPct val="150000"/>
              </a:lnSpc>
              <a:spcBef>
                <a:spcPts val="0"/>
              </a:spcBef>
              <a:spcAft>
                <a:spcPts val="0"/>
              </a:spcAft>
              <a:buFont typeface="Wingdings" pitchFamily="2" charset="2"/>
              <a:buChar char="ü"/>
            </a:pPr>
            <a:r>
              <a:rPr lang="pt-BR" sz="1600" dirty="0">
                <a:latin typeface="Arial" panose="020B0604020202020204" pitchFamily="34" charset="0"/>
                <a:cs typeface="Arial" panose="020B0604020202020204" pitchFamily="34" charset="0"/>
              </a:rPr>
              <a:t>Em gônadas palpáveis o diagnóstico mais provável é pseudo-hermafroditismo masculino, entretanto hermafroditismo masculino ou disgenesia gonadal mista não podem ser excluídos. </a:t>
            </a:r>
          </a:p>
          <a:p>
            <a:pPr marL="285750" indent="-285750" algn="just">
              <a:spcBef>
                <a:spcPts val="0"/>
              </a:spcBef>
              <a:spcAft>
                <a:spcPts val="0"/>
              </a:spcAft>
              <a:buFont typeface="Arial" panose="020B0604020202020204" pitchFamily="34" charset="0"/>
              <a:buChar char="•"/>
            </a:pPr>
            <a:endParaRPr lang="pt-BR" sz="1600"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54C8ECF0-E26E-737E-1BEA-3946BB556710}"/>
              </a:ext>
            </a:extLst>
          </p:cNvPr>
          <p:cNvSpPr txBox="1"/>
          <p:nvPr/>
        </p:nvSpPr>
        <p:spPr>
          <a:xfrm>
            <a:off x="3841883" y="1588936"/>
            <a:ext cx="6875585" cy="492443"/>
          </a:xfrm>
          <a:prstGeom prst="rect">
            <a:avLst/>
          </a:prstGeom>
          <a:noFill/>
        </p:spPr>
        <p:txBody>
          <a:bodyPr wrap="square" rtlCol="0">
            <a:spAutoFit/>
          </a:bodyPr>
          <a:lstStyle/>
          <a:p>
            <a:pPr algn="ctr"/>
            <a:r>
              <a:rPr lang="pt-BR" sz="2600" b="1" dirty="0"/>
              <a:t>DIAGNÓSTICO E DISCUSSÃO:</a:t>
            </a:r>
            <a:endParaRPr lang="pt-BR" sz="2800" dirty="0">
              <a:latin typeface=".AppleSystemUIFont"/>
            </a:endParaRPr>
          </a:p>
        </p:txBody>
      </p:sp>
    </p:spTree>
    <p:extLst>
      <p:ext uri="{BB962C8B-B14F-4D97-AF65-F5344CB8AC3E}">
        <p14:creationId xmlns:p14="http://schemas.microsoft.com/office/powerpoint/2010/main" val="136318724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841</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.AppleSystemUIFont</vt:lpstr>
      <vt:lpstr>Arial</vt:lpstr>
      <vt:lpstr>Calibri</vt:lpstr>
      <vt:lpstr>Calibri Light</vt:lpstr>
      <vt:lpstr>UICTFontTextStyleBody</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Planeta W</dc:creator>
  <cp:lastModifiedBy>Vitor Hugo Gonçalves Goduto</cp:lastModifiedBy>
  <cp:revision>29</cp:revision>
  <dcterms:created xsi:type="dcterms:W3CDTF">2023-08-01T17:59:45Z</dcterms:created>
  <dcterms:modified xsi:type="dcterms:W3CDTF">2023-09-22T00:36:54Z</dcterms:modified>
</cp:coreProperties>
</file>