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4"/>
  </p:sldMasterIdLst>
  <p:notesMasterIdLst>
    <p:notesMasterId r:id="rId26"/>
  </p:notesMasterIdLst>
  <p:handoutMasterIdLst>
    <p:handoutMasterId r:id="rId27"/>
  </p:handoutMasterIdLst>
  <p:sldIdLst>
    <p:sldId id="265" r:id="rId5"/>
    <p:sldId id="266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1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evangelista" initials="pe" lastIdx="1" clrIdx="0">
    <p:extLst>
      <p:ext uri="{19B8F6BF-5375-455C-9EA6-DF929625EA0E}">
        <p15:presenceInfo xmlns:p15="http://schemas.microsoft.com/office/powerpoint/2012/main" userId="S-1-5-21-3754920485-2918445384-207931972-891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AF891E-E818-40C5-8368-C3E17B3562D6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BAA5F0-9DFE-488C-95CE-3AEE8424798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9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79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88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864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74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483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237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470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6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299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91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34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94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42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25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57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370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05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7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2538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806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4325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5143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6659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5380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9485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2456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2035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8E6542-C062-49C3-8A82-1192EE09ECB8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40199-15E3-4734-A68D-623E19EC7565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2282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398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4183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2095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94699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0886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0790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20987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52DCF09-B88C-407B-9289-CAFBEBAE5E3E}" type="datetime1">
              <a:rPr lang="pt-BR" smtClean="0"/>
              <a:t>05/10/2023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636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0" descr="Logo-Fértile-Schola - 3 - para email.png">
            <a:extLst>
              <a:ext uri="{FF2B5EF4-FFF2-40B4-BE49-F238E27FC236}">
                <a16:creationId xmlns:a16="http://schemas.microsoft.com/office/drawing/2014/main" id="{0D1A00F2-4B46-41D7-AC06-DA4C00EC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96" y="5932332"/>
            <a:ext cx="2064298" cy="6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10">
            <a:extLst>
              <a:ext uri="{FF2B5EF4-FFF2-40B4-BE49-F238E27FC236}">
                <a16:creationId xmlns:a16="http://schemas.microsoft.com/office/drawing/2014/main" id="{D693294F-00C2-466A-9E22-6E8A1E01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36" y="6048023"/>
            <a:ext cx="1419762" cy="4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2B554A1-7513-4CDD-AF7C-A0FCEE09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28" y="19447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D1356CB-01A8-4BE1-BEA8-43F1D462E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174" y="1524746"/>
            <a:ext cx="82996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FAMP – FACULDADE MORGANA POTRICH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 FÉRTILE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 DE PÓS-GRADUAÇÃO LATO SENSU EM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ULTRASSONOGRAFIA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34CB191-079C-44CE-B4B9-C3AFB7A328AB}"/>
              </a:ext>
            </a:extLst>
          </p:cNvPr>
          <p:cNvSpPr/>
          <p:nvPr/>
        </p:nvSpPr>
        <p:spPr>
          <a:xfrm>
            <a:off x="791180" y="3855926"/>
            <a:ext cx="10609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b="1" dirty="0">
              <a:latin typeface="Arial Black" panose="020B0A04020102020204" pitchFamily="34" charset="0"/>
            </a:endParaRPr>
          </a:p>
          <a:p>
            <a:pPr algn="ctr"/>
            <a:r>
              <a:rPr lang="pt-BR" b="1" cap="all" dirty="0">
                <a:latin typeface="Arial Black" panose="020B0A04020102020204" pitchFamily="34" charset="0"/>
              </a:rPr>
              <a:t>TUMOR DE </a:t>
            </a:r>
            <a:r>
              <a:rPr lang="pt-BR" b="1" cap="all">
                <a:latin typeface="Arial Black" panose="020B0A04020102020204" pitchFamily="34" charset="0"/>
              </a:rPr>
              <a:t>BRENNER ASSOCIADO </a:t>
            </a:r>
            <a:r>
              <a:rPr lang="pt-BR" b="1" cap="all" dirty="0">
                <a:latin typeface="Arial Black" panose="020B0A04020102020204" pitchFamily="34" charset="0"/>
              </a:rPr>
              <a:t>A CISTADENOMA MUCINOSO: RELATO DE CASO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68496BF-E571-469C-A18D-34A046253CD4}"/>
              </a:ext>
            </a:extLst>
          </p:cNvPr>
          <p:cNvSpPr/>
          <p:nvPr/>
        </p:nvSpPr>
        <p:spPr>
          <a:xfrm>
            <a:off x="3047998" y="5056255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cap="all" dirty="0">
                <a:latin typeface="Arial" panose="020B0604020202020204" pitchFamily="34" charset="0"/>
                <a:ea typeface="Calibri" panose="020F0502020204030204" pitchFamily="34" charset="0"/>
              </a:rPr>
              <a:t>Goiânia – GO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b="1" cap="all" dirty="0">
                <a:latin typeface="Arial" panose="020B0604020202020204" pitchFamily="34" charset="0"/>
                <a:ea typeface="Calibri" panose="020F0502020204030204" pitchFamily="34" charset="0"/>
              </a:rPr>
              <a:t>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990079" y="620077"/>
            <a:ext cx="3373121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Relato de caso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FB872E-F302-EE29-248D-AA4055652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48" y="1412913"/>
            <a:ext cx="7263903" cy="4928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759200" y="670877"/>
            <a:ext cx="3952240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Relato de caso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F48F54-6927-3768-2215-7F9E44FB8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0" y="1614200"/>
            <a:ext cx="6922380" cy="4745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0862E3F-511B-BDE1-A7F1-5DBBDFF14093}"/>
              </a:ext>
            </a:extLst>
          </p:cNvPr>
          <p:cNvSpPr txBox="1"/>
          <p:nvPr/>
        </p:nvSpPr>
        <p:spPr>
          <a:xfrm>
            <a:off x="7614601" y="167771"/>
            <a:ext cx="4387467" cy="669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Arial Unicode MS"/>
              </a:rPr>
              <a:t>Foi proposta uma ooforectomia total peça encaminhada para histopatológico recebida em formol tamponado. Com ovário medindo 2,3 x 1,7 x 1,5 cm, pesando 3,0g de formato ovalado, consistência firme-elástica. A cápsula encontra-se intacta. Aos cortes, parênquima ovariano sólido, homogêneo, de coloração parda e consistência elástica. Aderido à peça, segmento tubular medindo 0,8 x 0,6 cm.  Quadro compatível com </a:t>
            </a:r>
            <a:r>
              <a:rPr lang="pt-PT" sz="1800" dirty="0">
                <a:effectLst/>
                <a:latin typeface="Arial" panose="020B0604020202020204" pitchFamily="34" charset="0"/>
                <a:ea typeface="Arial Unicode MS"/>
              </a:rPr>
              <a:t>cistoadenoma mucinoso </a:t>
            </a:r>
            <a:r>
              <a:rPr lang="pt-BR" sz="1800" dirty="0">
                <a:effectLst/>
                <a:latin typeface="Arial" panose="020B0604020202020204" pitchFamily="34" charset="0"/>
                <a:ea typeface="Arial Unicode MS"/>
              </a:rPr>
              <a:t>associado a tumor de Brenner benigno. Ausência de sinais de malignidade, cisto folicular e cápsula do ovário/superfície: livre de neoplasia.  </a:t>
            </a:r>
            <a:endParaRPr lang="pt-BR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487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268719" y="1142561"/>
            <a:ext cx="308241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956559"/>
            <a:ext cx="11602719" cy="2819175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Grosseiramente, eles tendem a crescer mais do que os tipos serosos e são parcialmente ou completamente císticos, muitas vezes </a:t>
            </a:r>
            <a:r>
              <a:rPr lang="pt-BR" cap="none" dirty="0" err="1"/>
              <a:t>multiloculados</a:t>
            </a:r>
            <a:r>
              <a:rPr lang="pt-BR" cap="none" dirty="0"/>
              <a:t> e têm uma superfície lisa. Um material fluido a viscoso de natureza mucóide está presente no lúmen. </a:t>
            </a:r>
          </a:p>
          <a:p>
            <a:pPr algn="just"/>
            <a:r>
              <a:rPr lang="pt-BR" cap="none" dirty="0"/>
              <a:t>O epitélio é referido como intestinal e é caracterizado por um revestimento epitelial com aparência de cerca de piquete, células caliciformes, células de </a:t>
            </a:r>
            <a:r>
              <a:rPr lang="pt-BR" cap="none" dirty="0" err="1"/>
              <a:t>Paneth</a:t>
            </a:r>
            <a:r>
              <a:rPr lang="pt-BR" cap="none" dirty="0"/>
              <a:t> e células endócrinas. A distinção entre tumor mucinoso benigno e borderline baseia-se na presença de atipia citológica e estratificação que está presente no tipo borderline</a:t>
            </a:r>
            <a:r>
              <a:rPr lang="pt-BR" cap="none" baseline="30000" dirty="0"/>
              <a:t>5</a:t>
            </a:r>
            <a:r>
              <a:rPr lang="pt-BR" cap="none" dirty="0"/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833949-CF61-48A4-9F76-997FB617C3F7}"/>
              </a:ext>
            </a:extLst>
          </p:cNvPr>
          <p:cNvSpPr txBox="1"/>
          <p:nvPr/>
        </p:nvSpPr>
        <p:spPr>
          <a:xfrm>
            <a:off x="5262880" y="1694675"/>
            <a:ext cx="66141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cap="none" dirty="0"/>
              <a:t>Os tumores mucinosos ovarianos foram divididos em benignos (</a:t>
            </a:r>
            <a:r>
              <a:rPr lang="pt-BR" sz="2000" cap="none" dirty="0" err="1"/>
              <a:t>cistoadenoma</a:t>
            </a:r>
            <a:r>
              <a:rPr lang="pt-BR" sz="2000" cap="none" dirty="0"/>
              <a:t> mucinoso), limítrofes e malignos (carcinoma mucinoso); a maioria dos tumores mucinosos são benignos ou limítrofes. </a:t>
            </a:r>
          </a:p>
        </p:txBody>
      </p:sp>
    </p:spTree>
    <p:extLst>
      <p:ext uri="{BB962C8B-B14F-4D97-AF65-F5344CB8AC3E}">
        <p14:creationId xmlns:p14="http://schemas.microsoft.com/office/powerpoint/2010/main" val="34027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96000" y="1082265"/>
            <a:ext cx="371233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3251199"/>
            <a:ext cx="11084559" cy="3225575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As células epiteliais têm contornos bem definidos com núcleo oval e um nucléolo pequeno, mas distinto e sulcos longitudinais com citoplasma claro</a:t>
            </a:r>
            <a:r>
              <a:rPr lang="pt-BR" cap="none" baseline="30000" dirty="0"/>
              <a:t>5,6</a:t>
            </a:r>
            <a:r>
              <a:rPr lang="pt-BR" cap="none" dirty="0"/>
              <a:t>.</a:t>
            </a:r>
          </a:p>
          <a:p>
            <a:pPr algn="just"/>
            <a:r>
              <a:rPr lang="pt-BR" cap="none" dirty="0"/>
              <a:t>A paciente aqui relatada era uma mulher na pós-menopausa com história de dor abdominal e distensão com massa ovariana esquerda de ,3 x 3,4 x 2,9 cm submetida a  </a:t>
            </a:r>
            <a:r>
              <a:rPr lang="pt-BR" cap="none" dirty="0" err="1"/>
              <a:t>ooferectomia</a:t>
            </a:r>
            <a:r>
              <a:rPr lang="pt-BR" cap="none" dirty="0"/>
              <a:t> e diagnóstico patológico de </a:t>
            </a:r>
            <a:r>
              <a:rPr lang="pt-BR" cap="none" dirty="0" err="1"/>
              <a:t>cistoadenoma</a:t>
            </a:r>
            <a:r>
              <a:rPr lang="pt-BR" cap="none" dirty="0"/>
              <a:t> mucinoso associado a tumor de Brenner benigno.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BCB630-39F3-6D85-3171-488CB49A3F46}"/>
              </a:ext>
            </a:extLst>
          </p:cNvPr>
          <p:cNvSpPr txBox="1"/>
          <p:nvPr/>
        </p:nvSpPr>
        <p:spPr>
          <a:xfrm>
            <a:off x="5110480" y="1657959"/>
            <a:ext cx="64211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cap="none" dirty="0"/>
              <a:t>Os tumores de Brenner consistem em ninhos sólidos e císticos de células epiteliais que se assemelham ao epitélio transicional (</a:t>
            </a:r>
            <a:r>
              <a:rPr lang="pt-BR" sz="2000" cap="none" dirty="0" err="1"/>
              <a:t>urotélio</a:t>
            </a:r>
            <a:r>
              <a:rPr lang="pt-BR" sz="2000" cap="none" dirty="0"/>
              <a:t>) rodeados microscopicamente por um componente </a:t>
            </a:r>
            <a:r>
              <a:rPr lang="pt-BR" sz="2000" cap="none" dirty="0" err="1"/>
              <a:t>estromal</a:t>
            </a:r>
            <a:r>
              <a:rPr lang="pt-BR" sz="2000" cap="none" dirty="0"/>
              <a:t> abundante de natureza </a:t>
            </a:r>
            <a:r>
              <a:rPr lang="pt-BR" sz="2000" cap="none" dirty="0" err="1"/>
              <a:t>fibroblástica</a:t>
            </a:r>
            <a:r>
              <a:rPr lang="pt-BR" sz="2000" cap="none" dirty="0"/>
              <a:t> densa. </a:t>
            </a:r>
          </a:p>
        </p:txBody>
      </p:sp>
    </p:spTree>
    <p:extLst>
      <p:ext uri="{BB962C8B-B14F-4D97-AF65-F5344CB8AC3E}">
        <p14:creationId xmlns:p14="http://schemas.microsoft.com/office/powerpoint/2010/main" val="31902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410959" y="1239520"/>
            <a:ext cx="345833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27679"/>
            <a:ext cx="11348719" cy="3281681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 classificação da Organização Mundial da Saúde os agrupa em benignos, limítrofes e malignos com base na proliferação e invasão, e o tumor de Brenner limítrofe é definido como "exibindo proliferação epitelial além da observada no tumor de Brenner benigno, mas sem invasão </a:t>
            </a:r>
            <a:r>
              <a:rPr lang="pt-BR" cap="none" dirty="0" err="1"/>
              <a:t>estromal</a:t>
            </a:r>
            <a:r>
              <a:rPr lang="pt-BR" cap="none" dirty="0"/>
              <a:t>". </a:t>
            </a:r>
          </a:p>
          <a:p>
            <a:pPr algn="just"/>
            <a:r>
              <a:rPr lang="pt-BR" cap="none" dirty="0"/>
              <a:t>Os tumores limítrofes de Brenner são raros. Menos de 60 casos foram relatados</a:t>
            </a:r>
            <a:r>
              <a:rPr lang="pt-BR" cap="none" baseline="30000" dirty="0"/>
              <a:t>6</a:t>
            </a:r>
            <a:r>
              <a:rPr lang="pt-BR" cap="none" dirty="0"/>
              <a:t>. Geralmente são neoplasias benignas, de estrutura sólida ou sólido-cística e de pequeno porte.  Os maiores tumores benignos de Brenner relatados na literatura têm até 30 cm de tamanho porém a relato de tumores com 39 cm, e um tamanho maior é considerado um preditor de malignidade.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265B1F-73C4-D95A-B8F8-F0B43CD5EC71}"/>
              </a:ext>
            </a:extLst>
          </p:cNvPr>
          <p:cNvSpPr txBox="1"/>
          <p:nvPr/>
        </p:nvSpPr>
        <p:spPr>
          <a:xfrm>
            <a:off x="4836159" y="1978769"/>
            <a:ext cx="68173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cap="none" dirty="0"/>
              <a:t>Os tumores de Brenner surgem do epitélio ovariano, correspondendo a aproximadamente 5% dos tumores epiteliais ovarianos benignos. </a:t>
            </a:r>
          </a:p>
        </p:txBody>
      </p:sp>
    </p:spTree>
    <p:extLst>
      <p:ext uri="{BB962C8B-B14F-4D97-AF65-F5344CB8AC3E}">
        <p14:creationId xmlns:p14="http://schemas.microsoft.com/office/powerpoint/2010/main" val="15291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553199" y="681037"/>
            <a:ext cx="325513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1" y="3048000"/>
            <a:ext cx="11511280" cy="3194309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Ao analisarem 22 pacientes </a:t>
            </a:r>
            <a:r>
              <a:rPr lang="pt-BR" cap="none" baseline="30000" dirty="0"/>
              <a:t>8 </a:t>
            </a:r>
            <a:r>
              <a:rPr lang="pt-BR" cap="none" dirty="0"/>
              <a:t>(faixa etária, 32-78 anos; média, 58 anos) 25 tumores de Brenner foram identificadas a partir de registros patológicos de 1990 a 2005 variando de 0,3 a 12 cm (média de 2,5 cm); todos benignos, 17(64%) encontrados incidentalmente, 8 (36%) das 22 tinham um total de 12 neoplasias ovarianas benignas associadas (1 era contralateral); 3 tinham tumores de Brenner bilaterais. </a:t>
            </a:r>
          </a:p>
          <a:p>
            <a:pPr algn="just"/>
            <a:r>
              <a:rPr lang="pt-BR" cap="none" dirty="0"/>
              <a:t>8 (47%) dos 17 tumores não foram vistos na ultrassonografia e 5 (36%) dos 14 não foram vistos na TC. A maioria era sólida (67% na ultrassonografia e 78% na TC), 4 tumores parcialmente císticos, dos quais 3 apresentavam lesões ovarianas císticas coexistentes.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192883-5671-6575-8F86-87D15BFBA390}"/>
              </a:ext>
            </a:extLst>
          </p:cNvPr>
          <p:cNvSpPr txBox="1"/>
          <p:nvPr/>
        </p:nvSpPr>
        <p:spPr>
          <a:xfrm>
            <a:off x="4353560" y="1554480"/>
            <a:ext cx="7421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cap="none" dirty="0"/>
              <a:t>Vimos, porém, que é possível que lesões maiores desse tipo tenham um comportamento completamente benigno; consequentemente, uma natureza benigna não deve ser excluída mesmo no caso de uma grande lesão ovariana</a:t>
            </a:r>
            <a:r>
              <a:rPr lang="pt-BR" sz="2000" cap="none" baseline="30000" dirty="0"/>
              <a:t>7</a:t>
            </a:r>
            <a:r>
              <a:rPr lang="pt-BR" sz="2000" cap="non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79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583679" y="945197"/>
            <a:ext cx="321449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3220719"/>
            <a:ext cx="10606289" cy="2555015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 maioria dos tumores de Brenner (16/23) eram de componentes sólidos e revelaram nenhum ou mínimo fluxo sanguíneo por pontuação subjetiva de cor no exame Doppler (19/23, 83%). </a:t>
            </a:r>
          </a:p>
          <a:p>
            <a:pPr algn="just"/>
            <a:r>
              <a:rPr lang="pt-BR" cap="none" dirty="0"/>
              <a:t>Calcificações com sombreamento foram observadas em 57% de todos os tumores de Brenner e em 81% dos tumores contendo componentes sólidos. </a:t>
            </a:r>
          </a:p>
          <a:p>
            <a:pPr algn="just"/>
            <a:r>
              <a:rPr lang="pt-BR" cap="none" dirty="0"/>
              <a:t>A aparência complexa do tumor levou os </a:t>
            </a:r>
            <a:r>
              <a:rPr lang="pt-BR" cap="none" dirty="0" err="1"/>
              <a:t>ultrassonografistas</a:t>
            </a:r>
            <a:r>
              <a:rPr lang="pt-BR" cap="none" dirty="0"/>
              <a:t> a descreverem a massa como maligna em 9 casos (39%) e a seção de congelação foi realizada no perioperatório.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12DA6E-1A9D-12ED-8629-5DAA55CE8187}"/>
              </a:ext>
            </a:extLst>
          </p:cNvPr>
          <p:cNvSpPr txBox="1"/>
          <p:nvPr/>
        </p:nvSpPr>
        <p:spPr>
          <a:xfrm>
            <a:off x="5288924" y="1680756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cap="none" dirty="0"/>
              <a:t>Estudo</a:t>
            </a:r>
            <a:r>
              <a:rPr lang="pt-BR" sz="2000" cap="none" baseline="30000" dirty="0"/>
              <a:t>9 </a:t>
            </a:r>
            <a:r>
              <a:rPr lang="pt-BR" sz="2000" cap="none" dirty="0"/>
              <a:t>realizado com 23 pacientes, sendo a maioria na pós-menopausa e assintomática. Na ultrassonografia, 19/23 tumores foram encontrados unilateralmente, 4/23 bilateralmente e 82% dos tumores foram detectados no ovário esquerdo. </a:t>
            </a:r>
          </a:p>
        </p:txBody>
      </p:sp>
    </p:spTree>
    <p:extLst>
      <p:ext uri="{BB962C8B-B14F-4D97-AF65-F5344CB8AC3E}">
        <p14:creationId xmlns:p14="http://schemas.microsoft.com/office/powerpoint/2010/main" val="30444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532879" y="681037"/>
            <a:ext cx="327545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55" y="2858927"/>
            <a:ext cx="10606289" cy="4227448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 cirurgia foi realizada por laparoscopia em 11 (48%) casos e por laparotomia em 12 (52%) casos. </a:t>
            </a:r>
          </a:p>
          <a:p>
            <a:pPr algn="just"/>
            <a:r>
              <a:rPr lang="pt-BR" cap="none" dirty="0"/>
              <a:t>A complexidade da imagem do ultrassom, consistindo em características como calcificações com sombra acústica, uma massa sólida pouco vascularizada e uma localização no lado esquerdo, podem ser sinais de um tumor de Brenner benigno e podem ajudar no pré-operatório a diferenciar entre tumor benigno e maligno.</a:t>
            </a:r>
          </a:p>
        </p:txBody>
      </p:sp>
    </p:spTree>
    <p:extLst>
      <p:ext uri="{BB962C8B-B14F-4D97-AF65-F5344CB8AC3E}">
        <p14:creationId xmlns:p14="http://schemas.microsoft.com/office/powerpoint/2010/main" val="3923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95999" y="681037"/>
            <a:ext cx="371233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2824480"/>
            <a:ext cx="10803765" cy="2951254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Apenas o primeiro caso manifestou-se sob a forma de uma massa abdominal, as restantes eram assintomáticas pelo que o tumor, no segundo caso, foi identificado apenas por ecografia pélvica e, na terceira paciente, durante o parto por cesariana. </a:t>
            </a:r>
          </a:p>
          <a:p>
            <a:pPr algn="just"/>
            <a:r>
              <a:rPr lang="pt-BR" cap="none" dirty="0" err="1"/>
              <a:t>Imagiologicamente</a:t>
            </a:r>
            <a:r>
              <a:rPr lang="pt-BR" cap="none" dirty="0"/>
              <a:t>, os tumores apresentavam aparência complexa com áreas solidas e </a:t>
            </a:r>
            <a:r>
              <a:rPr lang="pt-BR" cap="none" dirty="0" err="1"/>
              <a:t>quísticas</a:t>
            </a:r>
            <a:r>
              <a:rPr lang="pt-BR" cap="none" dirty="0"/>
              <a:t>, com septações e calcificações. </a:t>
            </a:r>
          </a:p>
          <a:p>
            <a:pPr algn="just"/>
            <a:r>
              <a:rPr lang="pt-BR" cap="none" dirty="0"/>
              <a:t>Ooforectomia bilateral foi realizada nos dois primeiros casos e, no último caso, a abordagem preferida foi a </a:t>
            </a:r>
            <a:r>
              <a:rPr lang="pt-BR" cap="none" dirty="0" err="1"/>
              <a:t>tumorectomia</a:t>
            </a:r>
            <a:r>
              <a:rPr lang="pt-BR" cap="none" dirty="0"/>
              <a:t>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0EEA54-A755-62B9-9014-27C3BC7044F7}"/>
              </a:ext>
            </a:extLst>
          </p:cNvPr>
          <p:cNvSpPr txBox="1"/>
          <p:nvPr/>
        </p:nvSpPr>
        <p:spPr>
          <a:xfrm>
            <a:off x="5486400" y="145942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cap="none" dirty="0"/>
              <a:t>Um estudo</a:t>
            </a:r>
            <a:r>
              <a:rPr lang="pt-BR" sz="2000" cap="none" baseline="30000" dirty="0"/>
              <a:t>10 </a:t>
            </a:r>
            <a:r>
              <a:rPr lang="pt-BR" sz="2000" cap="none" dirty="0"/>
              <a:t>realizado com 3 relatos de caso, onde as 3 pacientes identificadas duas com idade pós-menopáusica (74 e 66 anos) e uma em idade fértil (42 anos) que se apresentava grávida. </a:t>
            </a:r>
          </a:p>
        </p:txBody>
      </p:sp>
    </p:spTree>
    <p:extLst>
      <p:ext uri="{BB962C8B-B14F-4D97-AF65-F5344CB8AC3E}">
        <p14:creationId xmlns:p14="http://schemas.microsoft.com/office/powerpoint/2010/main" val="18770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96000" y="640081"/>
            <a:ext cx="3712335" cy="654626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55" y="2787807"/>
            <a:ext cx="10809865" cy="4227448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 análise histológica revelou, nos 3 casos, a presença de células epiteliais de transição sugestivas de tumor de Brenner benigno do ovário. </a:t>
            </a:r>
          </a:p>
          <a:p>
            <a:pPr algn="just"/>
            <a:endParaRPr lang="pt-BR" cap="none" dirty="0"/>
          </a:p>
          <a:p>
            <a:pPr algn="just"/>
            <a:r>
              <a:rPr lang="pt-BR" cap="none" dirty="0"/>
              <a:t>Nos 3 casos, o tumor estava associado a um tumor secundário, sendo que, em 2 casos tratava-se de um </a:t>
            </a:r>
            <a:r>
              <a:rPr lang="pt-BR" cap="none" dirty="0" err="1"/>
              <a:t>cistoadenoma</a:t>
            </a:r>
            <a:r>
              <a:rPr lang="pt-BR" cap="none" dirty="0"/>
              <a:t> mucinoso do tipo intestinal e no terceiro caso de um papiloma superficial do ovário. Em nenhum dos casos há registo de recidiva tumoral.</a:t>
            </a:r>
          </a:p>
        </p:txBody>
      </p:sp>
    </p:spTree>
    <p:extLst>
      <p:ext uri="{BB962C8B-B14F-4D97-AF65-F5344CB8AC3E}">
        <p14:creationId xmlns:p14="http://schemas.microsoft.com/office/powerpoint/2010/main" val="38085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126479" y="1503997"/>
            <a:ext cx="379361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2743199"/>
            <a:ext cx="11277601" cy="3032535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O tumor de Brenner é uma neoplasia incomum do trato reprodutivo feminino descrito pela primeira vez por </a:t>
            </a:r>
            <a:r>
              <a:rPr lang="pt-BR" cap="none" dirty="0" err="1"/>
              <a:t>MacNaughton</a:t>
            </a:r>
            <a:r>
              <a:rPr lang="pt-BR" cap="none" dirty="0"/>
              <a:t>-Jones em 1898. </a:t>
            </a:r>
            <a:endParaRPr lang="pt-BR" sz="1000" cap="none" dirty="0"/>
          </a:p>
          <a:p>
            <a:pPr algn="just"/>
            <a:r>
              <a:rPr lang="pt-BR" cap="none" dirty="0"/>
              <a:t>É caracterizado por células epiteliais transicionais circundadas por estroma fibroso. Em 1971, Roth e Sternberg relataram um tipo intermediário de tumor de Brenner apresentando características proliferativas atípicas, assemelhando-se ao câncer </a:t>
            </a:r>
            <a:r>
              <a:rPr lang="pt-BR" cap="none" dirty="0" err="1"/>
              <a:t>urotelial</a:t>
            </a:r>
            <a:r>
              <a:rPr lang="pt-BR" cap="none" dirty="0"/>
              <a:t> de baixo grau, mas com prognóstico favorável. </a:t>
            </a:r>
            <a:endParaRPr lang="pt-BR" sz="1000" cap="none" dirty="0"/>
          </a:p>
          <a:p>
            <a:pPr algn="just"/>
            <a:r>
              <a:rPr lang="pt-BR" cap="none" dirty="0"/>
              <a:t>Chamaram-lhe tumor de Brenner em proliferação. Vários outros relatórios subsequentemente confirmaram este subtipo. </a:t>
            </a:r>
          </a:p>
          <a:p>
            <a:pPr algn="just"/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0EA67269-9E7D-4E28-987D-EC01B692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120" y="681037"/>
            <a:ext cx="4429760" cy="61366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pt-BR" sz="3200" b="1" dirty="0"/>
              <a:t>Considerações finais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A61C42E-4740-4E8C-97C4-DEB5406D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55" y="2794000"/>
            <a:ext cx="10606289" cy="3562732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Em conclusão, descrevemos um tumor cístico mucinoso ovariano associado a tumor de Brenner benigno. A paciente recebeu alta. </a:t>
            </a:r>
          </a:p>
          <a:p>
            <a:pPr algn="just"/>
            <a:endParaRPr lang="pt-BR" cap="none" dirty="0"/>
          </a:p>
          <a:p>
            <a:pPr algn="just"/>
            <a:endParaRPr lang="pt-BR" cap="none" dirty="0"/>
          </a:p>
          <a:p>
            <a:pPr algn="just"/>
            <a:r>
              <a:rPr lang="pt-BR" cap="none" dirty="0"/>
              <a:t>O exame histológico adequado dos espécimes removidos cirurgicamente é essencial para confirmar o diagnóstico. Poucos são os relatos encontrados na literatura.</a:t>
            </a:r>
            <a:endParaRPr lang="pt-B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4C41968A-1BEB-4731-AD72-E0C7C84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439" y="681037"/>
            <a:ext cx="3366895" cy="613669"/>
          </a:xfrm>
        </p:spPr>
        <p:txBody>
          <a:bodyPr rtlCol="0">
            <a:normAutofit/>
          </a:bodyPr>
          <a:lstStyle/>
          <a:p>
            <a:pPr algn="l"/>
            <a:r>
              <a:rPr lang="pt-BR" b="1" cap="all" dirty="0"/>
              <a:t>referências</a:t>
            </a:r>
            <a:endParaRPr lang="pt-BR" sz="3200" b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7A4BF0A-CD91-45A8-8319-5624CC8A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55" y="1468192"/>
            <a:ext cx="10874008" cy="50613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100" dirty="0"/>
              <a:t>1. Zheng R, Heller DS. Borderline Brenner Tumor: A Review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Literature</a:t>
            </a:r>
            <a:r>
              <a:rPr lang="pt-BR" sz="1100" dirty="0"/>
              <a:t>. Arch </a:t>
            </a:r>
            <a:r>
              <a:rPr lang="pt-BR" sz="1100" dirty="0" err="1"/>
              <a:t>Pathol</a:t>
            </a:r>
            <a:r>
              <a:rPr lang="pt-BR" sz="1100" dirty="0"/>
              <a:t> </a:t>
            </a:r>
            <a:r>
              <a:rPr lang="pt-BR" sz="1100" dirty="0" err="1"/>
              <a:t>Lab</a:t>
            </a:r>
            <a:r>
              <a:rPr lang="pt-BR" sz="1100" dirty="0"/>
              <a:t> Med. 2019 Oct;143(10):1278-1280. </a:t>
            </a:r>
            <a:r>
              <a:rPr lang="pt-BR" sz="1100" dirty="0" err="1"/>
              <a:t>doi</a:t>
            </a:r>
            <a:r>
              <a:rPr lang="pt-BR" sz="1100" dirty="0"/>
              <a:t>: 10.5858/arpa.2018-0285-RS. </a:t>
            </a:r>
            <a:r>
              <a:rPr lang="pt-BR" sz="1100" dirty="0" err="1"/>
              <a:t>Epub</a:t>
            </a:r>
            <a:r>
              <a:rPr lang="pt-BR" sz="1100" dirty="0"/>
              <a:t> 2019 </a:t>
            </a:r>
            <a:r>
              <a:rPr lang="pt-BR" sz="1100" dirty="0" err="1"/>
              <a:t>Feb</a:t>
            </a:r>
            <a:r>
              <a:rPr lang="pt-BR" sz="1100" dirty="0"/>
              <a:t> 19. PMID: 30779594.</a:t>
            </a:r>
          </a:p>
          <a:p>
            <a:pPr marL="0" indent="0" algn="just">
              <a:buNone/>
            </a:pPr>
            <a:r>
              <a:rPr lang="pt-BR" sz="1100" dirty="0"/>
              <a:t>2. Guerrero-Martínez E, Mateos-</a:t>
            </a:r>
            <a:r>
              <a:rPr lang="pt-BR" sz="1100" dirty="0" err="1"/>
              <a:t>Vizcayno</a:t>
            </a:r>
            <a:r>
              <a:rPr lang="pt-BR" sz="1100" dirty="0"/>
              <a:t> J, </a:t>
            </a:r>
            <a:r>
              <a:rPr lang="pt-BR" sz="1100" dirty="0" err="1"/>
              <a:t>Huerta</a:t>
            </a:r>
            <a:r>
              <a:rPr lang="pt-BR" sz="1100" dirty="0"/>
              <a:t>-Hentschel JM. Tumor de Brenner: reporte de </a:t>
            </a:r>
            <a:r>
              <a:rPr lang="pt-BR" sz="1100" dirty="0" err="1"/>
              <a:t>un</a:t>
            </a:r>
            <a:r>
              <a:rPr lang="pt-BR" sz="1100" dirty="0"/>
              <a:t> caso y </a:t>
            </a:r>
            <a:r>
              <a:rPr lang="pt-BR" sz="1100" dirty="0" err="1"/>
              <a:t>revisión</a:t>
            </a:r>
            <a:r>
              <a:rPr lang="pt-BR" sz="1100" dirty="0"/>
              <a:t> de </a:t>
            </a:r>
            <a:r>
              <a:rPr lang="pt-BR" sz="1100" dirty="0" err="1"/>
              <a:t>la</a:t>
            </a:r>
            <a:r>
              <a:rPr lang="pt-BR" sz="1100" dirty="0"/>
              <a:t> </a:t>
            </a:r>
            <a:r>
              <a:rPr lang="pt-BR" sz="1100" dirty="0" err="1"/>
              <a:t>bibliografía</a:t>
            </a:r>
            <a:r>
              <a:rPr lang="pt-BR" sz="1100" dirty="0"/>
              <a:t> [Brenner tumor: </a:t>
            </a:r>
            <a:r>
              <a:rPr lang="pt-BR" sz="1100" dirty="0" err="1"/>
              <a:t>one</a:t>
            </a:r>
            <a:r>
              <a:rPr lang="pt-BR" sz="1100" dirty="0"/>
              <a:t> case </a:t>
            </a:r>
            <a:r>
              <a:rPr lang="pt-BR" sz="1100" dirty="0" err="1"/>
              <a:t>report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bibliographic</a:t>
            </a:r>
            <a:r>
              <a:rPr lang="pt-BR" sz="1100" dirty="0"/>
              <a:t> review]. </a:t>
            </a:r>
            <a:r>
              <a:rPr lang="pt-BR" sz="1100" dirty="0" err="1"/>
              <a:t>Ginecol</a:t>
            </a:r>
            <a:r>
              <a:rPr lang="pt-BR" sz="1100" dirty="0"/>
              <a:t> </a:t>
            </a:r>
            <a:r>
              <a:rPr lang="pt-BR" sz="1100" dirty="0" err="1"/>
              <a:t>Obstet</a:t>
            </a:r>
            <a:r>
              <a:rPr lang="pt-BR" sz="1100" dirty="0"/>
              <a:t> Mex. 2014 Jun;82(6):415-9. Spanish. PMID: 25016903.</a:t>
            </a:r>
          </a:p>
          <a:p>
            <a:pPr marL="0" indent="0" algn="just">
              <a:buNone/>
            </a:pPr>
            <a:r>
              <a:rPr lang="pt-BR" sz="1100" dirty="0"/>
              <a:t>3. Costeira FS, Félix A, Cunha TM. Brenner </a:t>
            </a:r>
            <a:r>
              <a:rPr lang="pt-BR" sz="1100" dirty="0" err="1"/>
              <a:t>tumors</a:t>
            </a:r>
            <a:r>
              <a:rPr lang="pt-BR" sz="1100" dirty="0"/>
              <a:t>. Br J Radiol. 2022 </a:t>
            </a:r>
            <a:r>
              <a:rPr lang="pt-BR" sz="1100" dirty="0" err="1"/>
              <a:t>Feb</a:t>
            </a:r>
            <a:r>
              <a:rPr lang="pt-BR" sz="1100" dirty="0"/>
              <a:t> 1;95(1130):20210687. </a:t>
            </a:r>
            <a:r>
              <a:rPr lang="pt-BR" sz="1100" dirty="0" err="1"/>
              <a:t>doi</a:t>
            </a:r>
            <a:r>
              <a:rPr lang="pt-BR" sz="1100" dirty="0"/>
              <a:t>: 10.1259/bjr.20210687. </a:t>
            </a:r>
            <a:r>
              <a:rPr lang="pt-BR" sz="1100" dirty="0" err="1"/>
              <a:t>Epub</a:t>
            </a:r>
            <a:r>
              <a:rPr lang="pt-BR" sz="1100" dirty="0"/>
              <a:t> 2021 </a:t>
            </a:r>
            <a:r>
              <a:rPr lang="pt-BR" sz="1100" dirty="0" err="1"/>
              <a:t>Dec</a:t>
            </a:r>
            <a:r>
              <a:rPr lang="pt-BR" sz="1100" dirty="0"/>
              <a:t> 20. PMID: 34928171; PMCID: PMC8822556.</a:t>
            </a:r>
          </a:p>
          <a:p>
            <a:pPr marL="0" indent="0" algn="just">
              <a:buNone/>
            </a:pPr>
            <a:r>
              <a:rPr lang="pt-BR" sz="1100" dirty="0"/>
              <a:t>4. </a:t>
            </a:r>
            <a:r>
              <a:rPr lang="pt-BR" sz="1100" dirty="0" err="1"/>
              <a:t>Ravichandran</a:t>
            </a:r>
            <a:r>
              <a:rPr lang="pt-BR" sz="1100" dirty="0"/>
              <a:t> M, Hussain T. </a:t>
            </a:r>
            <a:r>
              <a:rPr lang="pt-BR" sz="1100" dirty="0" err="1"/>
              <a:t>Brenner's</a:t>
            </a:r>
            <a:r>
              <a:rPr lang="pt-BR" sz="1100" dirty="0"/>
              <a:t> </a:t>
            </a:r>
            <a:r>
              <a:rPr lang="pt-BR" sz="1100" dirty="0" err="1"/>
              <a:t>tumour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ovary</a:t>
            </a:r>
            <a:r>
              <a:rPr lang="pt-BR" sz="1100" dirty="0"/>
              <a:t>. BMJ Case Rep. 2022 </a:t>
            </a:r>
            <a:r>
              <a:rPr lang="pt-BR" sz="1100" dirty="0" err="1"/>
              <a:t>Aug</a:t>
            </a:r>
            <a:r>
              <a:rPr lang="pt-BR" sz="1100" dirty="0"/>
              <a:t> 25;15(8):e249648. </a:t>
            </a:r>
            <a:r>
              <a:rPr lang="pt-BR" sz="1100" dirty="0" err="1"/>
              <a:t>doi</a:t>
            </a:r>
            <a:r>
              <a:rPr lang="pt-BR" sz="1100" dirty="0"/>
              <a:t>: 10.1136/bcr-2022-249648. PMID: 36007970; PMCID: PMC9422801.</a:t>
            </a:r>
          </a:p>
          <a:p>
            <a:pPr marL="0" indent="0" algn="just">
              <a:buNone/>
            </a:pPr>
            <a:r>
              <a:rPr lang="pt-BR" sz="1100" dirty="0"/>
              <a:t>5. </a:t>
            </a:r>
            <a:r>
              <a:rPr lang="pt-BR" sz="1100" dirty="0" err="1"/>
              <a:t>Maghbool</a:t>
            </a:r>
            <a:r>
              <a:rPr lang="pt-BR" sz="1100" dirty="0"/>
              <a:t> M, </a:t>
            </a:r>
            <a:r>
              <a:rPr lang="pt-BR" sz="1100" dirty="0" err="1"/>
              <a:t>Samizadeh</a:t>
            </a:r>
            <a:r>
              <a:rPr lang="pt-BR" sz="1100" dirty="0"/>
              <a:t> B. </a:t>
            </a:r>
            <a:r>
              <a:rPr lang="pt-BR" sz="1100" dirty="0" err="1"/>
              <a:t>Mixed</a:t>
            </a:r>
            <a:r>
              <a:rPr lang="pt-BR" sz="1100" dirty="0"/>
              <a:t> </a:t>
            </a:r>
            <a:r>
              <a:rPr lang="pt-BR" sz="1100" dirty="0" err="1"/>
              <a:t>mucinous</a:t>
            </a:r>
            <a:r>
              <a:rPr lang="pt-BR" sz="1100" dirty="0"/>
              <a:t> </a:t>
            </a:r>
            <a:r>
              <a:rPr lang="pt-BR" sz="1100" dirty="0" err="1"/>
              <a:t>cystadenoma</a:t>
            </a:r>
            <a:r>
              <a:rPr lang="pt-BR" sz="1100" dirty="0"/>
              <a:t> </a:t>
            </a:r>
            <a:r>
              <a:rPr lang="pt-BR" sz="1100" dirty="0" err="1"/>
              <a:t>with</a:t>
            </a:r>
            <a:r>
              <a:rPr lang="pt-BR" sz="1100" dirty="0"/>
              <a:t> </a:t>
            </a:r>
            <a:r>
              <a:rPr lang="pt-BR" sz="1100" dirty="0" err="1"/>
              <a:t>benign</a:t>
            </a:r>
            <a:r>
              <a:rPr lang="pt-BR" sz="1100" dirty="0"/>
              <a:t> Brenner tumor in a </a:t>
            </a:r>
            <a:r>
              <a:rPr lang="pt-BR" sz="1100" dirty="0" err="1"/>
              <a:t>huge</a:t>
            </a:r>
            <a:r>
              <a:rPr lang="pt-BR" sz="1100" dirty="0"/>
              <a:t> </a:t>
            </a:r>
            <a:r>
              <a:rPr lang="pt-BR" sz="1100" dirty="0" err="1"/>
              <a:t>ovarian</a:t>
            </a:r>
            <a:r>
              <a:rPr lang="pt-BR" sz="1100" dirty="0"/>
              <a:t> </a:t>
            </a:r>
            <a:r>
              <a:rPr lang="pt-BR" sz="1100" dirty="0" err="1"/>
              <a:t>mass</a:t>
            </a:r>
            <a:r>
              <a:rPr lang="pt-BR" sz="1100" dirty="0"/>
              <a:t>, a case </a:t>
            </a:r>
            <a:r>
              <a:rPr lang="pt-BR" sz="1100" dirty="0" err="1"/>
              <a:t>report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review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literature</a:t>
            </a:r>
            <a:r>
              <a:rPr lang="pt-BR" sz="1100" dirty="0"/>
              <a:t>. </a:t>
            </a:r>
            <a:r>
              <a:rPr lang="pt-BR" sz="1100" dirty="0" err="1"/>
              <a:t>Int</a:t>
            </a:r>
            <a:r>
              <a:rPr lang="pt-BR" sz="1100" dirty="0"/>
              <a:t> J </a:t>
            </a:r>
            <a:r>
              <a:rPr lang="pt-BR" sz="1100" dirty="0" err="1"/>
              <a:t>Surg</a:t>
            </a:r>
            <a:r>
              <a:rPr lang="pt-BR" sz="1100" dirty="0"/>
              <a:t> Case Rep. 2022 Mar;92:106859. </a:t>
            </a:r>
            <a:r>
              <a:rPr lang="pt-BR" sz="1100" dirty="0" err="1"/>
              <a:t>doi</a:t>
            </a:r>
            <a:r>
              <a:rPr lang="pt-BR" sz="1100" dirty="0"/>
              <a:t>: 10.1016/j.ijscr.2022.106859. </a:t>
            </a:r>
            <a:r>
              <a:rPr lang="pt-BR" sz="1100" dirty="0" err="1"/>
              <a:t>Epub</a:t>
            </a:r>
            <a:r>
              <a:rPr lang="pt-BR" sz="1100" dirty="0"/>
              <a:t> 2022 </a:t>
            </a:r>
            <a:r>
              <a:rPr lang="pt-BR" sz="1100" dirty="0" err="1"/>
              <a:t>Feb</a:t>
            </a:r>
            <a:r>
              <a:rPr lang="pt-BR" sz="1100" dirty="0"/>
              <a:t> 28. PMID: 35245850; PMCID: PMC8891951.</a:t>
            </a:r>
          </a:p>
          <a:p>
            <a:pPr marL="0" indent="0" algn="just">
              <a:buNone/>
            </a:pPr>
            <a:r>
              <a:rPr lang="pt-BR" sz="1100" dirty="0"/>
              <a:t>6. Zheng R, Heller DS. Borderline Brenner Tumor: A Review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Literature</a:t>
            </a:r>
            <a:r>
              <a:rPr lang="pt-BR" sz="1100" dirty="0"/>
              <a:t>. Arch </a:t>
            </a:r>
            <a:r>
              <a:rPr lang="pt-BR" sz="1100" dirty="0" err="1"/>
              <a:t>Pathol</a:t>
            </a:r>
            <a:r>
              <a:rPr lang="pt-BR" sz="1100" dirty="0"/>
              <a:t> </a:t>
            </a:r>
            <a:r>
              <a:rPr lang="pt-BR" sz="1100" dirty="0" err="1"/>
              <a:t>Lab</a:t>
            </a:r>
            <a:r>
              <a:rPr lang="pt-BR" sz="1100" dirty="0"/>
              <a:t> Med. 2019 Oct;143(10):1278-1280. </a:t>
            </a:r>
            <a:r>
              <a:rPr lang="pt-BR" sz="1100" dirty="0" err="1"/>
              <a:t>doi</a:t>
            </a:r>
            <a:r>
              <a:rPr lang="pt-BR" sz="1100" dirty="0"/>
              <a:t>: 10.5858/arpa.2018-0285-RS. </a:t>
            </a:r>
            <a:r>
              <a:rPr lang="pt-BR" sz="1100" dirty="0" err="1"/>
              <a:t>Epub</a:t>
            </a:r>
            <a:r>
              <a:rPr lang="pt-BR" sz="1100" dirty="0"/>
              <a:t> 2019 </a:t>
            </a:r>
            <a:r>
              <a:rPr lang="pt-BR" sz="1100" dirty="0" err="1"/>
              <a:t>Feb</a:t>
            </a:r>
            <a:r>
              <a:rPr lang="pt-BR" sz="1100" dirty="0"/>
              <a:t> 19. PMID: 30779594.</a:t>
            </a:r>
          </a:p>
          <a:p>
            <a:pPr marL="0" indent="0" algn="just">
              <a:buNone/>
            </a:pPr>
            <a:r>
              <a:rPr lang="pt-BR" sz="1100" dirty="0"/>
              <a:t>7. Ruggiero S, </a:t>
            </a:r>
            <a:r>
              <a:rPr lang="pt-BR" sz="1100" dirty="0" err="1"/>
              <a:t>Ripetti</a:t>
            </a:r>
            <a:r>
              <a:rPr lang="pt-BR" sz="1100" dirty="0"/>
              <a:t> V, Bianchi A, La </a:t>
            </a:r>
            <a:r>
              <a:rPr lang="pt-BR" sz="1100" dirty="0" err="1"/>
              <a:t>Vaccara</a:t>
            </a:r>
            <a:r>
              <a:rPr lang="pt-BR" sz="1100" dirty="0"/>
              <a:t> V, </a:t>
            </a:r>
            <a:r>
              <a:rPr lang="pt-BR" sz="1100" dirty="0" err="1"/>
              <a:t>Alloni</a:t>
            </a:r>
            <a:r>
              <a:rPr lang="pt-BR" sz="1100" dirty="0"/>
              <a:t> R, Coppola R. A singular </a:t>
            </a:r>
            <a:r>
              <a:rPr lang="pt-BR" sz="1100" dirty="0" err="1"/>
              <a:t>observation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a </a:t>
            </a:r>
            <a:r>
              <a:rPr lang="pt-BR" sz="1100" dirty="0" err="1"/>
              <a:t>giant</a:t>
            </a:r>
            <a:r>
              <a:rPr lang="pt-BR" sz="1100" dirty="0"/>
              <a:t> </a:t>
            </a:r>
            <a:r>
              <a:rPr lang="pt-BR" sz="1100" dirty="0" err="1"/>
              <a:t>benign</a:t>
            </a:r>
            <a:r>
              <a:rPr lang="pt-BR" sz="1100" dirty="0"/>
              <a:t> Brenner tumor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ovary</a:t>
            </a:r>
            <a:r>
              <a:rPr lang="pt-BR" sz="1100" dirty="0"/>
              <a:t>. Arch </a:t>
            </a:r>
            <a:r>
              <a:rPr lang="pt-BR" sz="1100" dirty="0" err="1"/>
              <a:t>Gynecol</a:t>
            </a:r>
            <a:r>
              <a:rPr lang="pt-BR" sz="1100" dirty="0"/>
              <a:t> Obstet. 2011 Aug;284(2):513-6. </a:t>
            </a:r>
            <a:r>
              <a:rPr lang="pt-BR" sz="1100" dirty="0" err="1"/>
              <a:t>doi</a:t>
            </a:r>
            <a:r>
              <a:rPr lang="pt-BR" sz="1100" dirty="0"/>
              <a:t>: 10.1007/s00404-011-1930-x. </a:t>
            </a:r>
            <a:r>
              <a:rPr lang="pt-BR" sz="1100" dirty="0" err="1"/>
              <a:t>Epub</a:t>
            </a:r>
            <a:r>
              <a:rPr lang="pt-BR" sz="1100" dirty="0"/>
              <a:t> 2011 May 19. PMID: 21594602.</a:t>
            </a:r>
          </a:p>
          <a:p>
            <a:pPr marL="0" indent="0" algn="just">
              <a:buNone/>
            </a:pPr>
            <a:r>
              <a:rPr lang="pt-BR" sz="1100" dirty="0"/>
              <a:t>8. Green GE, </a:t>
            </a:r>
            <a:r>
              <a:rPr lang="pt-BR" sz="1100" dirty="0" err="1"/>
              <a:t>Mortele</a:t>
            </a:r>
            <a:r>
              <a:rPr lang="pt-BR" sz="1100" dirty="0"/>
              <a:t> KJ, </a:t>
            </a:r>
            <a:r>
              <a:rPr lang="pt-BR" sz="1100" dirty="0" err="1"/>
              <a:t>Glickman</a:t>
            </a:r>
            <a:r>
              <a:rPr lang="pt-BR" sz="1100" dirty="0"/>
              <a:t> JN, Benson CB. Brenner </a:t>
            </a:r>
            <a:r>
              <a:rPr lang="pt-BR" sz="1100" dirty="0" err="1"/>
              <a:t>tumors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ovary</a:t>
            </a:r>
            <a:r>
              <a:rPr lang="pt-BR" sz="1100" dirty="0"/>
              <a:t>: </a:t>
            </a:r>
            <a:r>
              <a:rPr lang="pt-BR" sz="1100" dirty="0" err="1"/>
              <a:t>sonographic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computed</a:t>
            </a:r>
            <a:r>
              <a:rPr lang="pt-BR" sz="1100" dirty="0"/>
              <a:t> </a:t>
            </a:r>
            <a:r>
              <a:rPr lang="pt-BR" sz="1100" dirty="0" err="1"/>
              <a:t>tomographic</a:t>
            </a:r>
            <a:r>
              <a:rPr lang="pt-BR" sz="1100" dirty="0"/>
              <a:t> </a:t>
            </a:r>
            <a:r>
              <a:rPr lang="pt-BR" sz="1100" dirty="0" err="1"/>
              <a:t>imaging</a:t>
            </a:r>
            <a:r>
              <a:rPr lang="pt-BR" sz="1100" dirty="0"/>
              <a:t> </a:t>
            </a:r>
            <a:r>
              <a:rPr lang="pt-BR" sz="1100" dirty="0" err="1"/>
              <a:t>features</a:t>
            </a:r>
            <a:r>
              <a:rPr lang="pt-BR" sz="1100" dirty="0"/>
              <a:t>. J </a:t>
            </a:r>
            <a:r>
              <a:rPr lang="pt-BR" sz="1100" dirty="0" err="1"/>
              <a:t>Ultrasound</a:t>
            </a:r>
            <a:r>
              <a:rPr lang="pt-BR" sz="1100" dirty="0"/>
              <a:t> Med. 2006 Oct;25(10):1245-51; quiz 1252-4. </a:t>
            </a:r>
            <a:r>
              <a:rPr lang="pt-BR" sz="1100" dirty="0" err="1"/>
              <a:t>doi</a:t>
            </a:r>
            <a:r>
              <a:rPr lang="pt-BR" sz="1100" dirty="0"/>
              <a:t>: 10.7863/jum.2006.25.10.1245. PMID: 16998096.</a:t>
            </a:r>
          </a:p>
          <a:p>
            <a:pPr marL="0" indent="0" algn="just">
              <a:buNone/>
            </a:pPr>
            <a:r>
              <a:rPr lang="pt-BR" sz="1100" dirty="0"/>
              <a:t>9. </a:t>
            </a:r>
            <a:r>
              <a:rPr lang="pt-BR" sz="1100" dirty="0" err="1"/>
              <a:t>Weinberger</a:t>
            </a:r>
            <a:r>
              <a:rPr lang="pt-BR" sz="1100" dirty="0"/>
              <a:t> V, </a:t>
            </a:r>
            <a:r>
              <a:rPr lang="pt-BR" sz="1100" dirty="0" err="1"/>
              <a:t>Minář</a:t>
            </a:r>
            <a:r>
              <a:rPr lang="pt-BR" sz="1100" dirty="0"/>
              <a:t> L, </a:t>
            </a:r>
            <a:r>
              <a:rPr lang="pt-BR" sz="1100" dirty="0" err="1"/>
              <a:t>Felsinger</a:t>
            </a:r>
            <a:r>
              <a:rPr lang="pt-BR" sz="1100" dirty="0"/>
              <a:t> M, </a:t>
            </a:r>
            <a:r>
              <a:rPr lang="pt-BR" sz="1100" dirty="0" err="1"/>
              <a:t>Ovesná</a:t>
            </a:r>
            <a:r>
              <a:rPr lang="pt-BR" sz="1100" dirty="0"/>
              <a:t> P, </a:t>
            </a:r>
            <a:r>
              <a:rPr lang="pt-BR" sz="1100" dirty="0" err="1"/>
              <a:t>Bednaříková</a:t>
            </a:r>
            <a:r>
              <a:rPr lang="pt-BR" sz="1100" dirty="0"/>
              <a:t> M, </a:t>
            </a:r>
            <a:r>
              <a:rPr lang="pt-BR" sz="1100" dirty="0" err="1"/>
              <a:t>Číhalová</a:t>
            </a:r>
            <a:r>
              <a:rPr lang="pt-BR" sz="1100" dirty="0"/>
              <a:t> M, </a:t>
            </a:r>
            <a:r>
              <a:rPr lang="pt-BR" sz="1100" dirty="0" err="1"/>
              <a:t>Jandáková</a:t>
            </a:r>
            <a:r>
              <a:rPr lang="pt-BR" sz="1100" dirty="0"/>
              <a:t> E, </a:t>
            </a:r>
            <a:r>
              <a:rPr lang="pt-BR" sz="1100" dirty="0" err="1"/>
              <a:t>Hausnerová</a:t>
            </a:r>
            <a:r>
              <a:rPr lang="pt-BR" sz="1100" dirty="0"/>
              <a:t> J, </a:t>
            </a:r>
            <a:r>
              <a:rPr lang="pt-BR" sz="1100" dirty="0" err="1"/>
              <a:t>Chaloupková</a:t>
            </a:r>
            <a:r>
              <a:rPr lang="pt-BR" sz="1100" dirty="0"/>
              <a:t> B, </a:t>
            </a:r>
            <a:r>
              <a:rPr lang="pt-BR" sz="1100" dirty="0" err="1"/>
              <a:t>Zikán</a:t>
            </a:r>
            <a:r>
              <a:rPr lang="pt-BR" sz="1100" dirty="0"/>
              <a:t> M. Brenner tumor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ovary</a:t>
            </a:r>
            <a:r>
              <a:rPr lang="pt-BR" sz="1100" dirty="0"/>
              <a:t> - </a:t>
            </a:r>
            <a:r>
              <a:rPr lang="pt-BR" sz="1100" dirty="0" err="1"/>
              <a:t>ultrasound</a:t>
            </a:r>
            <a:r>
              <a:rPr lang="pt-BR" sz="1100" dirty="0"/>
              <a:t> </a:t>
            </a:r>
            <a:r>
              <a:rPr lang="pt-BR" sz="1100" dirty="0" err="1"/>
              <a:t>features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clinical</a:t>
            </a:r>
            <a:r>
              <a:rPr lang="pt-BR" sz="1100" dirty="0"/>
              <a:t> management </a:t>
            </a:r>
            <a:r>
              <a:rPr lang="pt-BR" sz="1100" dirty="0" err="1"/>
              <a:t>of</a:t>
            </a:r>
            <a:r>
              <a:rPr lang="pt-BR" sz="1100" dirty="0"/>
              <a:t> a </a:t>
            </a:r>
            <a:r>
              <a:rPr lang="pt-BR" sz="1100" dirty="0" err="1"/>
              <a:t>rare</a:t>
            </a:r>
            <a:r>
              <a:rPr lang="pt-BR" sz="1100" dirty="0"/>
              <a:t> </a:t>
            </a:r>
            <a:r>
              <a:rPr lang="pt-BR" sz="1100" dirty="0" err="1"/>
              <a:t>ovarian</a:t>
            </a:r>
            <a:r>
              <a:rPr lang="pt-BR" sz="1100" dirty="0"/>
              <a:t> tumor </a:t>
            </a:r>
            <a:r>
              <a:rPr lang="pt-BR" sz="1100" dirty="0" err="1"/>
              <a:t>mimicking</a:t>
            </a:r>
            <a:r>
              <a:rPr lang="pt-BR" sz="1100" dirty="0"/>
              <a:t> </a:t>
            </a:r>
            <a:r>
              <a:rPr lang="pt-BR" sz="1100" dirty="0" err="1"/>
              <a:t>ovarian</a:t>
            </a:r>
            <a:r>
              <a:rPr lang="pt-BR" sz="1100" dirty="0"/>
              <a:t> </a:t>
            </a:r>
            <a:r>
              <a:rPr lang="pt-BR" sz="1100" dirty="0" err="1"/>
              <a:t>cancer</a:t>
            </a:r>
            <a:r>
              <a:rPr lang="pt-BR" sz="1100" dirty="0"/>
              <a:t>. </a:t>
            </a:r>
            <a:r>
              <a:rPr lang="pt-BR" sz="1100" dirty="0" err="1"/>
              <a:t>Ginekol</a:t>
            </a:r>
            <a:r>
              <a:rPr lang="pt-BR" sz="1100" dirty="0"/>
              <a:t> Pol. 2018;89(7):357-363. </a:t>
            </a:r>
            <a:r>
              <a:rPr lang="pt-BR" sz="1100" dirty="0" err="1"/>
              <a:t>doi</a:t>
            </a:r>
            <a:r>
              <a:rPr lang="pt-BR" sz="1100" dirty="0"/>
              <a:t>: 10.5603/GP.a2018.0061. PMID: 30091444.</a:t>
            </a:r>
          </a:p>
          <a:p>
            <a:pPr marL="0" indent="0" algn="just">
              <a:buNone/>
            </a:pPr>
            <a:r>
              <a:rPr lang="pt-BR" sz="1100" dirty="0"/>
              <a:t>10. Silva CS. Tumor benigno de Brenner do ovário: A propósito de 3 casos clínicos.  </a:t>
            </a:r>
            <a:r>
              <a:rPr lang="pt-BR" sz="1100" dirty="0" err="1"/>
              <a:t>Covilhã</a:t>
            </a:r>
            <a:r>
              <a:rPr lang="pt-BR" sz="1100" dirty="0"/>
              <a:t>. [Dissertação de Mestrado em Medicina]. 2019.</a:t>
            </a:r>
          </a:p>
          <a:p>
            <a:pPr algn="just"/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40657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96000" y="1412557"/>
            <a:ext cx="3590414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2509521"/>
            <a:ext cx="11673840" cy="3266214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 publicação de 1973 da Organização Mundial da Saúde de “Tipagem Histológica de Tumores Ovarianos” adotou os termos malignidade limítrofe e proliferação para descrever este tipo de tumor de Brenner. </a:t>
            </a:r>
          </a:p>
          <a:p>
            <a:pPr algn="just"/>
            <a:r>
              <a:rPr lang="pt-BR" cap="none" dirty="0"/>
              <a:t>É importante diferenciar o tumor de Brenner limítrofe dos tumores malignos porque diferem em prognóstico e tratamento</a:t>
            </a:r>
            <a:r>
              <a:rPr lang="pt-BR" cap="none" baseline="30000" dirty="0"/>
              <a:t>1</a:t>
            </a:r>
            <a:r>
              <a:rPr lang="pt-BR" cap="none" dirty="0"/>
              <a:t>.</a:t>
            </a:r>
          </a:p>
          <a:p>
            <a:pPr algn="just"/>
            <a:r>
              <a:rPr lang="pt-BR" cap="none" dirty="0"/>
              <a:t>O tumor de Brenner é um tumor raro que representa aproximadamente 1,5% dos tumores de ovário. </a:t>
            </a:r>
          </a:p>
          <a:p>
            <a:pPr algn="just"/>
            <a:r>
              <a:rPr lang="pt-BR" cap="none" dirty="0"/>
              <a:t>É definido como um tumor de células transicionais composto por células </a:t>
            </a:r>
            <a:r>
              <a:rPr lang="pt-BR" cap="none" dirty="0" err="1"/>
              <a:t>uroteliais</a:t>
            </a:r>
            <a:r>
              <a:rPr lang="pt-BR" cap="none" dirty="0"/>
              <a:t> dispostas em grupos sólidos ou císticos absorvidos em um estroma fibroso. Classifica-se em tumor de Brenner benigno (95%), borderline (3-4%) e maligno (1%)</a:t>
            </a:r>
            <a:r>
              <a:rPr lang="pt-BR" cap="none" baseline="30000" dirty="0"/>
              <a:t>2</a:t>
            </a:r>
            <a:r>
              <a:rPr lang="pt-BR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4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187439" y="1453197"/>
            <a:ext cx="3677921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2824479"/>
            <a:ext cx="10606289" cy="2951255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 maioria são tumores pequenos (&lt;2 cm), detectados incidentalmente em mulheres assintomáticas. Embora originalmente pensado para ser universalmente benigno, houve relatos dispersos nas últimas décadas de formas limítrofes e malignas de tumores de Brenner</a:t>
            </a:r>
            <a:r>
              <a:rPr lang="pt-BR" cap="none" baseline="30000" dirty="0"/>
              <a:t>3</a:t>
            </a:r>
            <a:r>
              <a:rPr lang="pt-BR" cap="none" dirty="0"/>
              <a:t>. </a:t>
            </a:r>
          </a:p>
          <a:p>
            <a:pPr algn="just"/>
            <a:r>
              <a:rPr lang="pt-BR" cap="none" dirty="0"/>
              <a:t>O local de incidência é predominantemente o ovário e muito raramente pode ocorrer em outros locais, incluindo o testículo</a:t>
            </a:r>
            <a:r>
              <a:rPr lang="pt-BR" cap="none" baseline="30000" dirty="0"/>
              <a:t>4</a:t>
            </a:r>
            <a:r>
              <a:rPr lang="pt-BR" cap="none" dirty="0"/>
              <a:t>.</a:t>
            </a:r>
          </a:p>
          <a:p>
            <a:pPr algn="just"/>
            <a:r>
              <a:rPr lang="pt-BR" cap="none" dirty="0"/>
              <a:t>Diferentes grupos de condições neoplásicas e não neoplásicas podem envolver os ovários e os tumores epiteliais, como os tumores mucinosos e de Brenner, são a categoria neoplásica mais comum. </a:t>
            </a:r>
          </a:p>
        </p:txBody>
      </p:sp>
    </p:spTree>
    <p:extLst>
      <p:ext uri="{BB962C8B-B14F-4D97-AF65-F5344CB8AC3E}">
        <p14:creationId xmlns:p14="http://schemas.microsoft.com/office/powerpoint/2010/main" val="28840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96000" y="1524317"/>
            <a:ext cx="422033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2926079"/>
            <a:ext cx="10606289" cy="2849655"/>
          </a:xfrm>
        </p:spPr>
        <p:txBody>
          <a:bodyPr>
            <a:noAutofit/>
          </a:bodyPr>
          <a:lstStyle/>
          <a:p>
            <a:pPr algn="just"/>
            <a:r>
              <a:rPr lang="pt-BR" cap="none" dirty="0"/>
              <a:t>As neoplasias mucinosas do ovário representam 10% a 15% das neoplasias ovarianas e cerca de 80% delas são benignas. </a:t>
            </a:r>
          </a:p>
          <a:p>
            <a:pPr algn="just"/>
            <a:r>
              <a:rPr lang="pt-BR" cap="none" dirty="0"/>
              <a:t>Os tumores de Brenner são neoplasias epiteliais do ovário relativamente raras que acometem geralmente mulheres pós-menopáusicas e a maioria delas é benigna. </a:t>
            </a:r>
          </a:p>
          <a:p>
            <a:pPr algn="just"/>
            <a:r>
              <a:rPr lang="pt-BR" cap="none" dirty="0"/>
              <a:t>A coexistência de </a:t>
            </a:r>
            <a:r>
              <a:rPr lang="pt-BR" cap="none" dirty="0" err="1"/>
              <a:t>cistoadenoma</a:t>
            </a:r>
            <a:r>
              <a:rPr lang="pt-BR" cap="none" dirty="0"/>
              <a:t> mucinoso com tumor de Brenner é um raro tumor epitelial misto do ovário</a:t>
            </a:r>
            <a:r>
              <a:rPr lang="pt-BR" cap="none" baseline="30000" dirty="0"/>
              <a:t>5</a:t>
            </a:r>
            <a:r>
              <a:rPr lang="pt-BR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9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349999" y="437197"/>
            <a:ext cx="353961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Relato de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2773679"/>
            <a:ext cx="3711950" cy="30020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cap="none" dirty="0"/>
              <a:t>Paciente de 79 anos de idade, do sexo feminino. Referenciada à consulta de Ginecologia por suspeita de tumor de ovário esquerdo com área de características sólidas e área de características císticas, sugestivo de tumor de ovário.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78FD25B-2F43-AAD4-5559-EAA8BA8CF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58" y="1186309"/>
            <a:ext cx="7822090" cy="5472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1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547359" y="521385"/>
            <a:ext cx="432193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Relato de caso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6AEA55-6D19-4E23-37F1-DCD9586CA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5" y="1294706"/>
            <a:ext cx="7803729" cy="5253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62CEA58-817B-E687-E4DD-9556B1D017BD}"/>
              </a:ext>
            </a:extLst>
          </p:cNvPr>
          <p:cNvSpPr txBox="1"/>
          <p:nvPr/>
        </p:nvSpPr>
        <p:spPr>
          <a:xfrm>
            <a:off x="8725359" y="1135054"/>
            <a:ext cx="3197646" cy="5443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Arial Unicode MS"/>
              </a:rPr>
              <a:t>Ultrassom realizado com ovário esquerdo medindo 3,51 x 3,23 x 2,70 cm e volume de 15,91cm</a:t>
            </a:r>
            <a:r>
              <a:rPr lang="pt-BR" sz="1800" baseline="30000" dirty="0">
                <a:effectLst/>
                <a:latin typeface="Arial" panose="020B0604020202020204" pitchFamily="34" charset="0"/>
                <a:ea typeface="Arial Unicode MS"/>
              </a:rPr>
              <a:t>3 </a:t>
            </a:r>
            <a:r>
              <a:rPr lang="pt-BR" sz="1800" dirty="0">
                <a:effectLst/>
                <a:latin typeface="Arial" panose="020B0604020202020204" pitchFamily="34" charset="0"/>
                <a:ea typeface="Arial Unicode MS"/>
              </a:rPr>
              <a:t>presença de massa anexial medindo 30 x 30 x 20 mm, unilocular-sólida, conteúdo anecoico, contornos de paredes irregulares, sombra acústica ausente, com um lóculo, projeções papilares ausentes e vascularização com fluxo mínimo.</a:t>
            </a:r>
            <a:endParaRPr lang="pt-BR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478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02155" y="2403851"/>
            <a:ext cx="337680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Relato de caso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3017520"/>
            <a:ext cx="5360318" cy="3584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cap="none" dirty="0"/>
              <a:t>Em ressonância ovário direito tópico, com dimensões reduzidas e textura predominantemente sólida, medindo 2,4 x 2,1 x 1,4 cm. Ovário esquerdo aumentado de volume, apresentando textura </a:t>
            </a:r>
            <a:r>
              <a:rPr lang="pt-BR" cap="none" dirty="0" err="1"/>
              <a:t>solidocistica</a:t>
            </a:r>
            <a:r>
              <a:rPr lang="pt-BR" cap="none" dirty="0"/>
              <a:t> que medindo 4,3 x 3,4 x 2,9 cm septada e com componente sólido (3,4 x 2,3 cm) heterogêneo com realce pós-contraste.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3C97ED-9BE8-8BB1-2319-8C3903AAC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0914"/>
            <a:ext cx="5725557" cy="66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32882" y="681037"/>
            <a:ext cx="3387215" cy="613669"/>
          </a:xfrm>
        </p:spPr>
        <p:txBody>
          <a:bodyPr rtlCol="0">
            <a:normAutofit/>
          </a:bodyPr>
          <a:lstStyle/>
          <a:p>
            <a:pPr algn="l" rtl="0"/>
            <a:r>
              <a:rPr lang="pt-BR" sz="3200" b="1" dirty="0"/>
              <a:t>Relato de caso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2CEA58-817B-E687-E4DD-9556B1D017BD}"/>
              </a:ext>
            </a:extLst>
          </p:cNvPr>
          <p:cNvSpPr txBox="1"/>
          <p:nvPr/>
        </p:nvSpPr>
        <p:spPr>
          <a:xfrm>
            <a:off x="8366655" y="2034759"/>
            <a:ext cx="3197646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Arial Unicode MS"/>
              </a:rPr>
              <a:t>Na laparotomia presença de tumor sólido cístico de 5,0 cm em ovário esquerdo e ovário direito de volume, forma, superfície e mobilidade normais.</a:t>
            </a:r>
            <a:endParaRPr lang="pt-BR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0AFA0D-1026-88AD-D1B0-83CB4C83F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9" y="1294706"/>
            <a:ext cx="4418281" cy="248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F94E686-50D2-E042-24C6-5443F96B9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04" y="3842226"/>
            <a:ext cx="4269291" cy="2503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1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308</TotalTime>
  <Words>2169</Words>
  <Application>Microsoft Office PowerPoint</Application>
  <PresentationFormat>Widescreen</PresentationFormat>
  <Paragraphs>104</Paragraphs>
  <Slides>21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Tw Cen MT</vt:lpstr>
      <vt:lpstr>Gotícula</vt:lpstr>
      <vt:lpstr>Apresentação do PowerPoint</vt:lpstr>
      <vt:lpstr>INTRODUÇÃO</vt:lpstr>
      <vt:lpstr>INTRODUÇÃO</vt:lpstr>
      <vt:lpstr>INTRODUÇÃO</vt:lpstr>
      <vt:lpstr>INTRODUÇÃO</vt:lpstr>
      <vt:lpstr>Relato de caso</vt:lpstr>
      <vt:lpstr>Relato de caso</vt:lpstr>
      <vt:lpstr>Relato de caso</vt:lpstr>
      <vt:lpstr>Relato de caso</vt:lpstr>
      <vt:lpstr>Relato de caso</vt:lpstr>
      <vt:lpstr>Relato de caso</vt:lpstr>
      <vt:lpstr>discussão</vt:lpstr>
      <vt:lpstr>discussão</vt:lpstr>
      <vt:lpstr>discussão</vt:lpstr>
      <vt:lpstr>discussão</vt:lpstr>
      <vt:lpstr>discussão</vt:lpstr>
      <vt:lpstr>discussão</vt:lpstr>
      <vt:lpstr>discussão</vt:lpstr>
      <vt:lpstr>discussão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etevaldo marcal</dc:creator>
  <cp:lastModifiedBy>Camilla S. de Oliveria Gomes</cp:lastModifiedBy>
  <cp:revision>26</cp:revision>
  <dcterms:created xsi:type="dcterms:W3CDTF">2020-03-13T00:04:20Z</dcterms:created>
  <dcterms:modified xsi:type="dcterms:W3CDTF">2023-10-05T17:49:22Z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