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2" r:id="rId3"/>
    <p:sldId id="256" r:id="rId4"/>
    <p:sldId id="263" r:id="rId5"/>
    <p:sldId id="265" r:id="rId6"/>
    <p:sldId id="269" r:id="rId7"/>
    <p:sldId id="266" r:id="rId8"/>
    <p:sldId id="267" r:id="rId9"/>
    <p:sldId id="268"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D61FE-FAF2-8070-AE0D-DCB44CE9B2F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45EC613-A9A6-8F06-B6BA-9C2AF6B50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E2A7525-99C1-D583-7012-DD34FFBEE570}"/>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5" name="Espaço Reservado para Rodapé 4">
            <a:extLst>
              <a:ext uri="{FF2B5EF4-FFF2-40B4-BE49-F238E27FC236}">
                <a16:creationId xmlns:a16="http://schemas.microsoft.com/office/drawing/2014/main" id="{2A5CC0B9-3C4B-DF8A-5171-28BA431DAE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43A264-DFA4-2F17-1FF9-6AA79C4FAED0}"/>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96555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54888-E7B3-72A5-503B-0580A237A77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B506572-AADC-F0B2-C7D2-1CFF635D24B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8C0F9E-C365-136E-3B64-921AC284B7CB}"/>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5" name="Espaço Reservado para Rodapé 4">
            <a:extLst>
              <a:ext uri="{FF2B5EF4-FFF2-40B4-BE49-F238E27FC236}">
                <a16:creationId xmlns:a16="http://schemas.microsoft.com/office/drawing/2014/main" id="{A2A7C530-5C50-8A8C-C5AA-22C92CBFB34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1C827E5-D69C-9AA7-13E5-61A1FE6A7BB5}"/>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420164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7BCFDD-68BA-B67A-0729-D6417EF84D6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8D33554-BFA1-451F-1FCB-5FDBE19A11D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AFB396-EEBA-4185-0399-D1EE5ACE90D4}"/>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5" name="Espaço Reservado para Rodapé 4">
            <a:extLst>
              <a:ext uri="{FF2B5EF4-FFF2-40B4-BE49-F238E27FC236}">
                <a16:creationId xmlns:a16="http://schemas.microsoft.com/office/drawing/2014/main" id="{08A58BA6-AB8E-BD59-CE97-EB01F81869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C99261-1084-9C96-3A1C-367A30155B5B}"/>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428711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23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A74B2-14DA-9C56-DE35-64AFF2B7374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FEEE519-0B50-DEAA-868D-086B48D62A0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81FBBF-B963-DF23-E5E2-836D4EEC378E}"/>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5" name="Espaço Reservado para Rodapé 4">
            <a:extLst>
              <a:ext uri="{FF2B5EF4-FFF2-40B4-BE49-F238E27FC236}">
                <a16:creationId xmlns:a16="http://schemas.microsoft.com/office/drawing/2014/main" id="{259AD63A-B2B7-88CE-BB9D-E2C5211ACE5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5471785-CC1D-5744-1796-FE9DFA927E42}"/>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330793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B2F2C-D0E5-EFED-527C-21E5C6F29B2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C9A16FC-010A-8C3E-3CFA-3C504EE26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64A1DDC-54C7-697A-3F40-BF79D734251D}"/>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5" name="Espaço Reservado para Rodapé 4">
            <a:extLst>
              <a:ext uri="{FF2B5EF4-FFF2-40B4-BE49-F238E27FC236}">
                <a16:creationId xmlns:a16="http://schemas.microsoft.com/office/drawing/2014/main" id="{D76FA54F-AD75-08E7-E236-3348709206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06224D3-8902-F9E9-6E8D-9798FAEF4B70}"/>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66289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B890C-241B-3FE0-363B-DC7619E655B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D58912D-42EB-E351-007B-12D1E958010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D6F9B8B-D2F2-BD2C-2B18-974172E63CC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7DC854D-47C3-B81A-A33C-08E0D6E75CBA}"/>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6" name="Espaço Reservado para Rodapé 5">
            <a:extLst>
              <a:ext uri="{FF2B5EF4-FFF2-40B4-BE49-F238E27FC236}">
                <a16:creationId xmlns:a16="http://schemas.microsoft.com/office/drawing/2014/main" id="{F1598904-DA43-72AA-F12B-E9425149B8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2598AF5-B741-11A9-A0B0-1F3E22793AA7}"/>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417092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BE228-C816-9CF2-740C-56A934F5EB1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BEC8B73-973B-87A6-4E16-DDC5252CD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80938A4-C9E5-8D7F-461E-3BBE3E0F7E3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21AC46E-C1CE-12D4-BFAF-C9DFC1394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998734F-BB50-E4CB-91A7-E82EFA27076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2D04E84-A0AA-8244-FEEB-81494D2380A1}"/>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8" name="Espaço Reservado para Rodapé 7">
            <a:extLst>
              <a:ext uri="{FF2B5EF4-FFF2-40B4-BE49-F238E27FC236}">
                <a16:creationId xmlns:a16="http://schemas.microsoft.com/office/drawing/2014/main" id="{47AE2F83-942C-68BA-E090-607420D1F10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40F8139-A68A-EFC0-965A-E9BB7A7B19CC}"/>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168337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294CA-7E7B-FA91-4A0E-1705DC02245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0992FEA-BF1C-E877-18FF-FA21CFEFACF3}"/>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4" name="Espaço Reservado para Rodapé 3">
            <a:extLst>
              <a:ext uri="{FF2B5EF4-FFF2-40B4-BE49-F238E27FC236}">
                <a16:creationId xmlns:a16="http://schemas.microsoft.com/office/drawing/2014/main" id="{7304360F-D56C-205A-0415-88C616E3D9F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7DBF7C1-B7A2-943D-3465-87189F58F584}"/>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298780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E4AA551-DA81-3AEC-2D81-B44B3A902333}"/>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3" name="Espaço Reservado para Rodapé 2">
            <a:extLst>
              <a:ext uri="{FF2B5EF4-FFF2-40B4-BE49-F238E27FC236}">
                <a16:creationId xmlns:a16="http://schemas.microsoft.com/office/drawing/2014/main" id="{6A5CB2E6-E0BA-FF39-9916-F78D2903A52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885FD26-F787-F651-1F43-FCCF899DF0D6}"/>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183315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3A3C5-218B-B5BC-2C19-EB783585A0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B441E0-FEB0-C2B1-C75F-597E6F588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30E450-34DC-B219-9E93-D62A57832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5C82B91-91AC-3050-D0E2-64AC56F2F94E}"/>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6" name="Espaço Reservado para Rodapé 5">
            <a:extLst>
              <a:ext uri="{FF2B5EF4-FFF2-40B4-BE49-F238E27FC236}">
                <a16:creationId xmlns:a16="http://schemas.microsoft.com/office/drawing/2014/main" id="{FDBD48C5-7BDA-E02C-1256-B51C5A5DE4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A555EE8-E8E2-C8C9-0D6E-16B5D8E077EF}"/>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161933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AF432-1C58-018A-67BD-32312CF1D84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7497D7A-F473-2A4D-E015-CA4578D21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6C81471-F9EB-D2A2-6A4D-A49DB74A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A51A8B1-1137-8AB4-78F5-C46A2DE6E3F4}"/>
              </a:ext>
            </a:extLst>
          </p:cNvPr>
          <p:cNvSpPr>
            <a:spLocks noGrp="1"/>
          </p:cNvSpPr>
          <p:nvPr>
            <p:ph type="dt" sz="half" idx="10"/>
          </p:nvPr>
        </p:nvSpPr>
        <p:spPr/>
        <p:txBody>
          <a:bodyPr/>
          <a:lstStyle/>
          <a:p>
            <a:fld id="{C66CC40D-71F4-422B-8179-AAE458E3ED94}" type="datetimeFigureOut">
              <a:rPr lang="pt-BR" smtClean="0"/>
              <a:t>03/10/2023</a:t>
            </a:fld>
            <a:endParaRPr lang="pt-BR"/>
          </a:p>
        </p:txBody>
      </p:sp>
      <p:sp>
        <p:nvSpPr>
          <p:cNvPr id="6" name="Espaço Reservado para Rodapé 5">
            <a:extLst>
              <a:ext uri="{FF2B5EF4-FFF2-40B4-BE49-F238E27FC236}">
                <a16:creationId xmlns:a16="http://schemas.microsoft.com/office/drawing/2014/main" id="{EBA21915-3D13-02AF-F9E9-01D80A0BDF0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9763708-93EE-5920-131D-FBCDF0213E4B}"/>
              </a:ext>
            </a:extLst>
          </p:cNvPr>
          <p:cNvSpPr>
            <a:spLocks noGrp="1"/>
          </p:cNvSpPr>
          <p:nvPr>
            <p:ph type="sldNum" sz="quarter" idx="12"/>
          </p:nvPr>
        </p:nvSpPr>
        <p:spPr/>
        <p:txBody>
          <a:bodyPr/>
          <a:lstStyle/>
          <a:p>
            <a:fld id="{EDD9D4F7-3069-49A0-9FBA-D93305DEF39F}" type="slidenum">
              <a:rPr lang="pt-BR" smtClean="0"/>
              <a:t>‹nº›</a:t>
            </a:fld>
            <a:endParaRPr lang="pt-BR"/>
          </a:p>
        </p:txBody>
      </p:sp>
    </p:spTree>
    <p:extLst>
      <p:ext uri="{BB962C8B-B14F-4D97-AF65-F5344CB8AC3E}">
        <p14:creationId xmlns:p14="http://schemas.microsoft.com/office/powerpoint/2010/main" val="202539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A1780FA-EE88-122E-3907-53A61C0A8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B6D5F90-63DB-2A9A-8D97-D283DA764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FCECF05-E5C3-B0A4-4C86-F5A795FDC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CC40D-71F4-422B-8179-AAE458E3ED94}" type="datetimeFigureOut">
              <a:rPr lang="pt-BR" smtClean="0"/>
              <a:t>03/10/2023</a:t>
            </a:fld>
            <a:endParaRPr lang="pt-BR"/>
          </a:p>
        </p:txBody>
      </p:sp>
      <p:sp>
        <p:nvSpPr>
          <p:cNvPr id="5" name="Espaço Reservado para Rodapé 4">
            <a:extLst>
              <a:ext uri="{FF2B5EF4-FFF2-40B4-BE49-F238E27FC236}">
                <a16:creationId xmlns:a16="http://schemas.microsoft.com/office/drawing/2014/main" id="{973E7A44-E21C-E4E8-F967-12FA820E7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25BA5B1-5E7B-D376-83D2-8E7454DAD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9D4F7-3069-49A0-9FBA-D93305DEF39F}" type="slidenum">
              <a:rPr lang="pt-BR" smtClean="0"/>
              <a:t>‹nº›</a:t>
            </a:fld>
            <a:endParaRPr lang="pt-BR"/>
          </a:p>
        </p:txBody>
      </p:sp>
    </p:spTree>
    <p:extLst>
      <p:ext uri="{BB962C8B-B14F-4D97-AF65-F5344CB8AC3E}">
        <p14:creationId xmlns:p14="http://schemas.microsoft.com/office/powerpoint/2010/main" val="175111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16/j.bjorl.2020.12.003"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descr="Forma, Retângulo&#10;&#10;Descrição gerada automaticamente">
            <a:extLst>
              <a:ext uri="{FF2B5EF4-FFF2-40B4-BE49-F238E27FC236}">
                <a16:creationId xmlns:a16="http://schemas.microsoft.com/office/drawing/2014/main" id="{877F9B0C-19F1-E1D5-80DF-DA5C8558F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763" y="1454142"/>
            <a:ext cx="2798762" cy="6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descr="Uma imagem contendo Retângulo&#10;&#10;Descrição gerada automaticamente">
            <a:extLst>
              <a:ext uri="{FF2B5EF4-FFF2-40B4-BE49-F238E27FC236}">
                <a16:creationId xmlns:a16="http://schemas.microsoft.com/office/drawing/2014/main" id="{8515CB03-1443-754A-B1D9-3586558FF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3821890"/>
            <a:ext cx="2874961" cy="6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10">
            <a:extLst>
              <a:ext uri="{FF2B5EF4-FFF2-40B4-BE49-F238E27FC236}">
                <a16:creationId xmlns:a16="http://schemas.microsoft.com/office/drawing/2014/main" id="{85C0E65C-05D8-CA6A-AAC8-29F5A3A5BFEF}"/>
              </a:ext>
            </a:extLst>
          </p:cNvPr>
          <p:cNvSpPr txBox="1">
            <a:spLocks noChangeArrowheads="1"/>
          </p:cNvSpPr>
          <p:nvPr/>
        </p:nvSpPr>
        <p:spPr bwMode="auto">
          <a:xfrm>
            <a:off x="7223126" y="1525587"/>
            <a:ext cx="155024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dirty="0">
                <a:solidFill>
                  <a:srgbClr val="D87300"/>
                </a:solidFill>
              </a:rPr>
              <a:t> </a:t>
            </a:r>
            <a:r>
              <a:rPr lang="pt-BR" altLang="pt-BR" sz="2500" b="1" dirty="0">
                <a:solidFill>
                  <a:schemeClr val="bg1"/>
                </a:solidFill>
              </a:rPr>
              <a:t>TÍTULO</a:t>
            </a:r>
            <a:r>
              <a:rPr lang="pt-BR" altLang="pt-BR" sz="1800" b="1" dirty="0">
                <a:solidFill>
                  <a:srgbClr val="D87300"/>
                </a:solidFill>
              </a:rPr>
              <a:t> </a:t>
            </a:r>
          </a:p>
        </p:txBody>
      </p:sp>
      <p:sp>
        <p:nvSpPr>
          <p:cNvPr id="5" name="CaixaDeTexto 11">
            <a:extLst>
              <a:ext uri="{FF2B5EF4-FFF2-40B4-BE49-F238E27FC236}">
                <a16:creationId xmlns:a16="http://schemas.microsoft.com/office/drawing/2014/main" id="{1B2726A7-5AF6-D026-5261-24CE8991056F}"/>
              </a:ext>
            </a:extLst>
          </p:cNvPr>
          <p:cNvSpPr txBox="1">
            <a:spLocks noChangeArrowheads="1"/>
          </p:cNvSpPr>
          <p:nvPr/>
        </p:nvSpPr>
        <p:spPr bwMode="auto">
          <a:xfrm>
            <a:off x="7116763" y="2143479"/>
            <a:ext cx="279876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pPr>
            <a:r>
              <a:rPr lang="pt-BR" altLang="pt-BR" sz="1600" b="1" dirty="0">
                <a:solidFill>
                  <a:srgbClr val="002060"/>
                </a:solidFill>
                <a:latin typeface="Arial" panose="020B0604020202020204" pitchFamily="34" charset="0"/>
                <a:cs typeface="Arial" panose="020B0604020202020204" pitchFamily="34" charset="0"/>
              </a:rPr>
              <a:t>FIBROMATOSIS COLLI NO ADULTO: UM RELATO DE CASO</a:t>
            </a:r>
          </a:p>
        </p:txBody>
      </p:sp>
      <p:sp>
        <p:nvSpPr>
          <p:cNvPr id="6" name="CaixaDeTexto 12">
            <a:extLst>
              <a:ext uri="{FF2B5EF4-FFF2-40B4-BE49-F238E27FC236}">
                <a16:creationId xmlns:a16="http://schemas.microsoft.com/office/drawing/2014/main" id="{59A4EEFE-39B6-4749-F437-192AD7D07BD3}"/>
              </a:ext>
            </a:extLst>
          </p:cNvPr>
          <p:cNvSpPr txBox="1">
            <a:spLocks noChangeArrowheads="1"/>
          </p:cNvSpPr>
          <p:nvPr/>
        </p:nvSpPr>
        <p:spPr bwMode="auto">
          <a:xfrm>
            <a:off x="7223126" y="3906256"/>
            <a:ext cx="185238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2500" b="1" dirty="0">
                <a:solidFill>
                  <a:schemeClr val="bg1"/>
                </a:solidFill>
              </a:rPr>
              <a:t>AUTORES</a:t>
            </a:r>
            <a:endParaRPr lang="pt-BR" altLang="pt-BR" sz="2500" dirty="0">
              <a:solidFill>
                <a:schemeClr val="bg1"/>
              </a:solidFill>
            </a:endParaRPr>
          </a:p>
        </p:txBody>
      </p:sp>
      <p:sp>
        <p:nvSpPr>
          <p:cNvPr id="7" name="CaixaDeTexto 13">
            <a:extLst>
              <a:ext uri="{FF2B5EF4-FFF2-40B4-BE49-F238E27FC236}">
                <a16:creationId xmlns:a16="http://schemas.microsoft.com/office/drawing/2014/main" id="{FAD91B3E-1734-BC27-0A32-2D7F0079211E}"/>
              </a:ext>
            </a:extLst>
          </p:cNvPr>
          <p:cNvSpPr txBox="1">
            <a:spLocks noChangeArrowheads="1"/>
          </p:cNvSpPr>
          <p:nvPr/>
        </p:nvSpPr>
        <p:spPr bwMode="auto">
          <a:xfrm>
            <a:off x="7116763" y="4522967"/>
            <a:ext cx="2874961" cy="17366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200000"/>
              </a:lnSpc>
              <a:spcAft>
                <a:spcPts val="800"/>
              </a:spcAft>
              <a:buNone/>
            </a:pPr>
            <a:r>
              <a:rPr lang="pt-BR" sz="1100"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RAFAELA CARDOSO GIL PIMENTEL, AUGUSTO CESAR GARCIA SAAB BENEDETI, FERNANDO MARUM MAUAD, YUJI MATSUI, FRANCISCO MAUAD FILHO.</a:t>
            </a:r>
            <a:endParaRPr lang="pt-BR"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46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855A4-BA99-5E7C-1FE1-03A944C997C9}"/>
              </a:ext>
            </a:extLst>
          </p:cNvPr>
          <p:cNvSpPr>
            <a:spLocks noGrp="1"/>
          </p:cNvSpPr>
          <p:nvPr>
            <p:ph type="ctrTitle" idx="4294967295"/>
          </p:nvPr>
        </p:nvSpPr>
        <p:spPr>
          <a:xfrm>
            <a:off x="7042670" y="606491"/>
            <a:ext cx="3796780" cy="1016421"/>
          </a:xfrm>
        </p:spPr>
        <p:txBody>
          <a:bodyPr>
            <a:normAutofit/>
          </a:bodyPr>
          <a:lstStyle/>
          <a:p>
            <a:pPr>
              <a:lnSpc>
                <a:spcPct val="150000"/>
              </a:lnSpc>
            </a:pPr>
            <a:r>
              <a:rPr lang="pt-BR" sz="1800" b="1" dirty="0">
                <a:latin typeface="Arial" panose="020B0604020202020204" pitchFamily="34" charset="0"/>
                <a:cs typeface="Arial" panose="020B0604020202020204" pitchFamily="34" charset="0"/>
              </a:rPr>
              <a:t>INTRODUÇÃO E OBJETIVOS</a:t>
            </a:r>
          </a:p>
        </p:txBody>
      </p:sp>
      <p:sp>
        <p:nvSpPr>
          <p:cNvPr id="3" name="Subtítulo 2">
            <a:extLst>
              <a:ext uri="{FF2B5EF4-FFF2-40B4-BE49-F238E27FC236}">
                <a16:creationId xmlns:a16="http://schemas.microsoft.com/office/drawing/2014/main" id="{9C4844AA-88F1-4A91-FF8E-FDC06A8428DC}"/>
              </a:ext>
            </a:extLst>
          </p:cNvPr>
          <p:cNvSpPr>
            <a:spLocks noGrp="1"/>
          </p:cNvSpPr>
          <p:nvPr>
            <p:ph type="subTitle" idx="4294967295"/>
          </p:nvPr>
        </p:nvSpPr>
        <p:spPr>
          <a:xfrm>
            <a:off x="0" y="1622912"/>
            <a:ext cx="12192000" cy="4740566"/>
          </a:xfrm>
        </p:spPr>
        <p:txBody>
          <a:bodyPr>
            <a:normAutofit/>
          </a:bodyPr>
          <a:lstStyle/>
          <a:p>
            <a:pPr marL="0" indent="0">
              <a:lnSpc>
                <a:spcPct val="200000"/>
              </a:lnSpc>
              <a:spcAft>
                <a:spcPts val="800"/>
              </a:spcAft>
              <a:buNone/>
            </a:pPr>
            <a:endParaRPr lang="pt-BR" sz="5600" kern="100" dirty="0">
              <a:effectLst/>
              <a:latin typeface="Arial" panose="020B0604020202020204" pitchFamily="34" charset="0"/>
              <a:ea typeface="Calibri" panose="020F0502020204030204" pitchFamily="34" charset="0"/>
              <a:cs typeface="Arial" panose="020B0604020202020204" pitchFamily="34" charset="0"/>
            </a:endParaRPr>
          </a:p>
          <a:p>
            <a:endParaRPr lang="pt-BR" dirty="0"/>
          </a:p>
        </p:txBody>
      </p:sp>
      <p:sp>
        <p:nvSpPr>
          <p:cNvPr id="4" name="CaixaDeTexto 3">
            <a:extLst>
              <a:ext uri="{FF2B5EF4-FFF2-40B4-BE49-F238E27FC236}">
                <a16:creationId xmlns:a16="http://schemas.microsoft.com/office/drawing/2014/main" id="{9FE82C47-666D-8C20-83EB-C63486409274}"/>
              </a:ext>
            </a:extLst>
          </p:cNvPr>
          <p:cNvSpPr txBox="1"/>
          <p:nvPr/>
        </p:nvSpPr>
        <p:spPr>
          <a:xfrm>
            <a:off x="6096000" y="1748540"/>
            <a:ext cx="5572125" cy="3060838"/>
          </a:xfrm>
          <a:prstGeom prst="rect">
            <a:avLst/>
          </a:prstGeom>
          <a:noFill/>
        </p:spPr>
        <p:txBody>
          <a:bodyPr wrap="square" rtlCol="0">
            <a:spAutoFit/>
          </a:bodyPr>
          <a:lstStyle/>
          <a:p>
            <a:pPr algn="just">
              <a:lnSpc>
                <a:spcPct val="150000"/>
              </a:lnSpc>
              <a:spcAft>
                <a:spcPts val="800"/>
              </a:spcAft>
            </a:pPr>
            <a:r>
              <a:rPr lang="pt-BR" sz="1300" kern="100" dirty="0">
                <a:effectLst/>
                <a:latin typeface="Arial" panose="020B0604020202020204" pitchFamily="34" charset="0"/>
                <a:ea typeface="Calibri" panose="020F0502020204030204" pitchFamily="34" charset="0"/>
                <a:cs typeface="Times New Roman" panose="02020603050405020304" pitchFamily="18" charset="0"/>
              </a:rPr>
              <a:t>A FC, também chamado de torcicolo muscular congênito (CMT) é um pseudotumor benigno raro. Sua definição de tumor é um tanto equivocada, já que não apresenta características malignas, mas uma proliferação do tecido fibroso do músculo ECM, causando seu aumento difuso e outras alterações reacionais. As causas desse crescimento ainda se encontra em estudos, podendo ser por trauma de repetição no músculo, parto complicado e fatores genéticos. O objetivo do presente trabalho é o relato de caso de uma fibromatose colli no adulto causada por uma lesão de repetição no ECM devido a uma deformidade da primeira costela.</a:t>
            </a:r>
            <a:endParaRPr lang="pt-BR" sz="1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58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719B312-6126-DFC0-4FCE-74137DF9DF98}"/>
              </a:ext>
            </a:extLst>
          </p:cNvPr>
          <p:cNvSpPr txBox="1"/>
          <p:nvPr/>
        </p:nvSpPr>
        <p:spPr>
          <a:xfrm>
            <a:off x="7980263" y="127692"/>
            <a:ext cx="3526972" cy="456535"/>
          </a:xfrm>
          <a:prstGeom prst="rect">
            <a:avLst/>
          </a:prstGeom>
          <a:noFill/>
        </p:spPr>
        <p:txBody>
          <a:bodyPr wrap="square" rtlCol="0">
            <a:spAutoFit/>
          </a:bodyPr>
          <a:lstStyle/>
          <a:p>
            <a:pPr>
              <a:lnSpc>
                <a:spcPct val="150000"/>
              </a:lnSpc>
            </a:pPr>
            <a:r>
              <a:rPr lang="pt-BR" b="1" dirty="0">
                <a:latin typeface="Arial" panose="020B0604020202020204" pitchFamily="34" charset="0"/>
                <a:cs typeface="Arial" panose="020B0604020202020204" pitchFamily="34" charset="0"/>
              </a:rPr>
              <a:t>RELATO DE CASO</a:t>
            </a:r>
          </a:p>
        </p:txBody>
      </p:sp>
      <p:sp>
        <p:nvSpPr>
          <p:cNvPr id="6" name="Rectangle 3">
            <a:extLst>
              <a:ext uri="{FF2B5EF4-FFF2-40B4-BE49-F238E27FC236}">
                <a16:creationId xmlns:a16="http://schemas.microsoft.com/office/drawing/2014/main" id="{FAE4B935-0DA1-F340-9380-64B9FC14AC3C}"/>
              </a:ext>
            </a:extLst>
          </p:cNvPr>
          <p:cNvSpPr>
            <a:spLocks noChangeArrowheads="1"/>
          </p:cNvSpPr>
          <p:nvPr/>
        </p:nvSpPr>
        <p:spPr bwMode="auto">
          <a:xfrm>
            <a:off x="6210626" y="3166675"/>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0" name="CaixaDeTexto 9">
            <a:extLst>
              <a:ext uri="{FF2B5EF4-FFF2-40B4-BE49-F238E27FC236}">
                <a16:creationId xmlns:a16="http://schemas.microsoft.com/office/drawing/2014/main" id="{2C7F3593-05F4-619E-A165-E1F79D54759D}"/>
              </a:ext>
            </a:extLst>
          </p:cNvPr>
          <p:cNvSpPr txBox="1"/>
          <p:nvPr/>
        </p:nvSpPr>
        <p:spPr>
          <a:xfrm>
            <a:off x="4273810" y="1172962"/>
            <a:ext cx="7702028" cy="1550104"/>
          </a:xfrm>
          <a:prstGeom prst="rect">
            <a:avLst/>
          </a:prstGeom>
          <a:noFill/>
        </p:spPr>
        <p:txBody>
          <a:bodyPr wrap="square">
            <a:spAutoFit/>
          </a:bodyPr>
          <a:lstStyle/>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S.B, 25 anos compareceu ao serviço para realização de ultrassom (US) de cadeia linfática cervical após uma suspeita de adenomegalia. Ao exame físico, apresentava nódulo palpável em região clavicular direita, doloroso ao toque e durante a movimentação, de início há 2 semanas após viagem aérea prolongada. </a:t>
            </a:r>
          </a:p>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Ao US, notou-se em região de inserção distal do ECM direito, um espessamento com padrão nodular, com captação de fluxo ao estudo Doppler, medindo 0.8 cm.</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aixaDeTexto 11">
            <a:extLst>
              <a:ext uri="{FF2B5EF4-FFF2-40B4-BE49-F238E27FC236}">
                <a16:creationId xmlns:a16="http://schemas.microsoft.com/office/drawing/2014/main" id="{1D9053FB-2972-E85D-7B70-3FE97164DDA8}"/>
              </a:ext>
            </a:extLst>
          </p:cNvPr>
          <p:cNvSpPr txBox="1"/>
          <p:nvPr/>
        </p:nvSpPr>
        <p:spPr>
          <a:xfrm>
            <a:off x="-34210" y="4925618"/>
            <a:ext cx="6144208" cy="298287"/>
          </a:xfrm>
          <a:prstGeom prst="rect">
            <a:avLst/>
          </a:prstGeom>
          <a:noFill/>
        </p:spPr>
        <p:txBody>
          <a:bodyPr wrap="square">
            <a:spAutoFit/>
          </a:bodyPr>
          <a:lstStyle/>
          <a:p>
            <a:pPr algn="just">
              <a:lnSpc>
                <a:spcPct val="150000"/>
              </a:lnSpc>
              <a:spcAft>
                <a:spcPts val="800"/>
              </a:spcAft>
            </a:pPr>
            <a:r>
              <a:rPr lang="pt-BR" sz="900" b="1" kern="100" dirty="0">
                <a:effectLst/>
                <a:latin typeface="Arial" panose="020B0604020202020204" pitchFamily="34" charset="0"/>
                <a:ea typeface="Calibri" panose="020F0502020204030204" pitchFamily="34" charset="0"/>
                <a:cs typeface="Times New Roman" panose="02020603050405020304" pitchFamily="18" charset="0"/>
              </a:rPr>
              <a:t>Figura 1: Músculo ECM direito e esquerdo respectivamente</a:t>
            </a:r>
            <a:r>
              <a:rPr lang="pt-BR" sz="1000" b="1" kern="100" dirty="0">
                <a:effectLst/>
                <a:latin typeface="Arial" panose="020B0604020202020204" pitchFamily="34" charset="0"/>
                <a:ea typeface="Calibri" panose="020F0502020204030204" pitchFamily="34" charset="0"/>
                <a:cs typeface="Times New Roman" panose="02020603050405020304" pitchFamily="18" charset="0"/>
              </a:rPr>
              <a:t>.</a:t>
            </a:r>
            <a:endParaRPr lang="pt-B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m 12" descr="Uma imagem contendo foto, água, molhado, homem&#10;&#10;Descrição gerada automaticamente">
            <a:extLst>
              <a:ext uri="{FF2B5EF4-FFF2-40B4-BE49-F238E27FC236}">
                <a16:creationId xmlns:a16="http://schemas.microsoft.com/office/drawing/2014/main" id="{EBE0366F-9558-11BD-BED7-FA9096416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580" y="2838791"/>
            <a:ext cx="3197290" cy="2150738"/>
          </a:xfrm>
          <a:prstGeom prst="rect">
            <a:avLst/>
          </a:prstGeom>
        </p:spPr>
      </p:pic>
      <p:sp>
        <p:nvSpPr>
          <p:cNvPr id="15" name="CaixaDeTexto 14">
            <a:extLst>
              <a:ext uri="{FF2B5EF4-FFF2-40B4-BE49-F238E27FC236}">
                <a16:creationId xmlns:a16="http://schemas.microsoft.com/office/drawing/2014/main" id="{13565FBD-C0B5-A099-4BC4-35A52B3866F1}"/>
              </a:ext>
            </a:extLst>
          </p:cNvPr>
          <p:cNvSpPr txBox="1"/>
          <p:nvPr/>
        </p:nvSpPr>
        <p:spPr>
          <a:xfrm>
            <a:off x="4314633" y="4982706"/>
            <a:ext cx="3387011" cy="669414"/>
          </a:xfrm>
          <a:prstGeom prst="rect">
            <a:avLst/>
          </a:prstGeom>
          <a:noFill/>
        </p:spPr>
        <p:txBody>
          <a:bodyPr wrap="square">
            <a:spAutoFit/>
          </a:bodyPr>
          <a:lstStyle/>
          <a:p>
            <a:r>
              <a:rPr lang="pt-BR" sz="900" b="1" dirty="0">
                <a:latin typeface="Arial" panose="020B0604020202020204" pitchFamily="34" charset="0"/>
                <a:ea typeface="Calibri" panose="020F0502020204030204" pitchFamily="34" charset="0"/>
              </a:rPr>
              <a:t>Figura 2:</a:t>
            </a:r>
            <a:r>
              <a:rPr lang="pt-BR" sz="900" b="1" dirty="0">
                <a:effectLst/>
                <a:latin typeface="Arial" panose="020B0604020202020204" pitchFamily="34" charset="0"/>
                <a:ea typeface="Calibri" panose="020F0502020204030204" pitchFamily="34" charset="0"/>
              </a:rPr>
              <a:t>Em inserção distal do ECM direita, espessamento em padrão nodular, heterogêneo, com captação de fluxo ao estudo Doppler e aumento da ecogenicidade da gordura adjacente</a:t>
            </a:r>
            <a:r>
              <a:rPr lang="pt-BR" sz="1050" b="1" dirty="0">
                <a:effectLst/>
                <a:latin typeface="Arial" panose="020B0604020202020204" pitchFamily="34" charset="0"/>
                <a:ea typeface="Calibri" panose="020F0502020204030204" pitchFamily="34" charset="0"/>
              </a:rPr>
              <a:t>.</a:t>
            </a:r>
            <a:endParaRPr lang="pt-BR" sz="1050" dirty="0"/>
          </a:p>
        </p:txBody>
      </p:sp>
      <p:pic>
        <p:nvPicPr>
          <p:cNvPr id="16" name="Imagem 15" descr="Uma imagem contendo foto, homem, colorido, tábua&#10;&#10;Descrição gerada automaticamente">
            <a:extLst>
              <a:ext uri="{FF2B5EF4-FFF2-40B4-BE49-F238E27FC236}">
                <a16:creationId xmlns:a16="http://schemas.microsoft.com/office/drawing/2014/main" id="{FF8DDF6B-657C-4C66-2ACE-028E437B5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298" y="2842339"/>
            <a:ext cx="4563837" cy="2147189"/>
          </a:xfrm>
          <a:prstGeom prst="rect">
            <a:avLst/>
          </a:prstGeom>
        </p:spPr>
      </p:pic>
      <p:sp>
        <p:nvSpPr>
          <p:cNvPr id="18" name="CaixaDeTexto 17">
            <a:extLst>
              <a:ext uri="{FF2B5EF4-FFF2-40B4-BE49-F238E27FC236}">
                <a16:creationId xmlns:a16="http://schemas.microsoft.com/office/drawing/2014/main" id="{138500A0-6352-54AB-4B92-4D7130CE9585}"/>
              </a:ext>
            </a:extLst>
          </p:cNvPr>
          <p:cNvSpPr txBox="1"/>
          <p:nvPr/>
        </p:nvSpPr>
        <p:spPr>
          <a:xfrm>
            <a:off x="7621362" y="4981178"/>
            <a:ext cx="3272712" cy="485454"/>
          </a:xfrm>
          <a:prstGeom prst="rect">
            <a:avLst/>
          </a:prstGeom>
          <a:noFill/>
        </p:spPr>
        <p:txBody>
          <a:bodyPr wrap="square">
            <a:spAutoFit/>
          </a:bodyPr>
          <a:lstStyle/>
          <a:p>
            <a:pPr>
              <a:lnSpc>
                <a:spcPct val="150000"/>
              </a:lnSpc>
              <a:spcAft>
                <a:spcPts val="800"/>
              </a:spcAft>
            </a:pPr>
            <a:r>
              <a:rPr lang="pt-BR" sz="900" b="1" kern="100" dirty="0">
                <a:effectLst/>
                <a:latin typeface="Arial" panose="020B0604020202020204" pitchFamily="34" charset="0"/>
                <a:ea typeface="Calibri" panose="020F0502020204030204" pitchFamily="34" charset="0"/>
                <a:cs typeface="Times New Roman" panose="02020603050405020304" pitchFamily="18" charset="0"/>
              </a:rPr>
              <a:t>Figura 3: Elastografia da lesão, mostrando sua consistência sólida em toda sua área central.</a:t>
            </a:r>
            <a:endParaRPr lang="pt-B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m 19">
            <a:extLst>
              <a:ext uri="{FF2B5EF4-FFF2-40B4-BE49-F238E27FC236}">
                <a16:creationId xmlns:a16="http://schemas.microsoft.com/office/drawing/2014/main" id="{CB2DE103-E38F-047C-AC90-E70CFBE76180}"/>
              </a:ext>
            </a:extLst>
          </p:cNvPr>
          <p:cNvPicPr>
            <a:picLocks noChangeAspect="1"/>
          </p:cNvPicPr>
          <p:nvPr/>
        </p:nvPicPr>
        <p:blipFill>
          <a:blip r:embed="rId4"/>
          <a:stretch>
            <a:fillRect/>
          </a:stretch>
        </p:blipFill>
        <p:spPr>
          <a:xfrm>
            <a:off x="-1553" y="2838791"/>
            <a:ext cx="4387134" cy="2150737"/>
          </a:xfrm>
          <a:prstGeom prst="rect">
            <a:avLst/>
          </a:prstGeom>
        </p:spPr>
      </p:pic>
    </p:spTree>
    <p:extLst>
      <p:ext uri="{BB962C8B-B14F-4D97-AF65-F5344CB8AC3E}">
        <p14:creationId xmlns:p14="http://schemas.microsoft.com/office/powerpoint/2010/main" val="173586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E1DEA78-B187-5FAC-98A4-A40659A91451}"/>
              </a:ext>
            </a:extLst>
          </p:cNvPr>
          <p:cNvSpPr txBox="1"/>
          <p:nvPr/>
        </p:nvSpPr>
        <p:spPr>
          <a:xfrm>
            <a:off x="4095750" y="1238250"/>
            <a:ext cx="8096250" cy="1929695"/>
          </a:xfrm>
          <a:prstGeom prst="rect">
            <a:avLst/>
          </a:prstGeom>
          <a:noFill/>
        </p:spPr>
        <p:txBody>
          <a:bodyPr wrap="square">
            <a:spAutoFit/>
          </a:bodyPr>
          <a:lstStyle/>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Além de possuir uma adenomegalia cervical de aspecto reacional, bilateralmente, mas evidente em níveis </a:t>
            </a:r>
            <a:r>
              <a:rPr lang="pt-BR" sz="1200" kern="100" dirty="0" err="1">
                <a:effectLst/>
                <a:latin typeface="Arial" panose="020B0604020202020204" pitchFamily="34" charset="0"/>
                <a:ea typeface="Calibri" panose="020F0502020204030204" pitchFamily="34" charset="0"/>
                <a:cs typeface="Arial" panose="020B0604020202020204" pitchFamily="34" charset="0"/>
              </a:rPr>
              <a:t>IIa</a:t>
            </a:r>
            <a:r>
              <a:rPr lang="pt-BR" sz="1200" kern="100" dirty="0">
                <a:effectLst/>
                <a:latin typeface="Arial" panose="020B0604020202020204" pitchFamily="34" charset="0"/>
                <a:ea typeface="Calibri" panose="020F0502020204030204" pitchFamily="34" charset="0"/>
                <a:cs typeface="Arial" panose="020B0604020202020204" pitchFamily="34" charset="0"/>
              </a:rPr>
              <a:t>, medindo 3.4 cm do lado direito e 3.0 cm esquerdo. Restante dos exames dentro dos parâmetros da normalidade. </a:t>
            </a:r>
          </a:p>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Realizado uma radiografia de tórax nas duas incidências após US, sendo observado uma deformidade na primeira costela. Dentre os diagnósticos diferenciais, podendo ser considerada uma costela rudimentar. </a:t>
            </a:r>
          </a:p>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Após o diagnóstico, paciente teve melhora do quadro com uso de AINES, relaxantes musculares e intervenção com quiropraxia, sem necessidades de procedimentos invasivos. </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ixaDeTexto 7">
            <a:extLst>
              <a:ext uri="{FF2B5EF4-FFF2-40B4-BE49-F238E27FC236}">
                <a16:creationId xmlns:a16="http://schemas.microsoft.com/office/drawing/2014/main" id="{304B253A-5F6D-2F3C-A405-8BF9E1849448}"/>
              </a:ext>
            </a:extLst>
          </p:cNvPr>
          <p:cNvSpPr txBox="1"/>
          <p:nvPr/>
        </p:nvSpPr>
        <p:spPr>
          <a:xfrm>
            <a:off x="-1" y="5546846"/>
            <a:ext cx="6134876" cy="277705"/>
          </a:xfrm>
          <a:prstGeom prst="rect">
            <a:avLst/>
          </a:prstGeom>
          <a:noFill/>
        </p:spPr>
        <p:txBody>
          <a:bodyPr wrap="square">
            <a:spAutoFit/>
          </a:bodyPr>
          <a:lstStyle/>
          <a:p>
            <a:pPr algn="just">
              <a:lnSpc>
                <a:spcPct val="150000"/>
              </a:lnSpc>
              <a:spcAft>
                <a:spcPts val="800"/>
              </a:spcAft>
            </a:pPr>
            <a:r>
              <a:rPr lang="pt-BR" sz="900" b="1" kern="100" dirty="0">
                <a:effectLst/>
                <a:latin typeface="Arial" panose="020B0604020202020204" pitchFamily="34" charset="0"/>
                <a:ea typeface="Calibri" panose="020F0502020204030204" pitchFamily="34" charset="0"/>
                <a:cs typeface="Times New Roman" panose="02020603050405020304" pitchFamily="18" charset="0"/>
              </a:rPr>
              <a:t>Figura 4: Nódulos linfáticos aumentados de tamanho no nível IIA direito e esquerdo respectivamente.</a:t>
            </a:r>
            <a:endParaRPr lang="pt-B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m 10" descr="Uma imagem contendo no interior, chapa, mesa, homem&#10;&#10;Descrição gerada automaticamente">
            <a:extLst>
              <a:ext uri="{FF2B5EF4-FFF2-40B4-BE49-F238E27FC236}">
                <a16:creationId xmlns:a16="http://schemas.microsoft.com/office/drawing/2014/main" id="{6BFE1FCB-0E78-E7A4-43BE-60FEE331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848" y="3284242"/>
            <a:ext cx="5959152" cy="2229884"/>
          </a:xfrm>
          <a:prstGeom prst="rect">
            <a:avLst/>
          </a:prstGeom>
        </p:spPr>
      </p:pic>
      <p:sp>
        <p:nvSpPr>
          <p:cNvPr id="12" name="CaixaDeTexto 11">
            <a:extLst>
              <a:ext uri="{FF2B5EF4-FFF2-40B4-BE49-F238E27FC236}">
                <a16:creationId xmlns:a16="http://schemas.microsoft.com/office/drawing/2014/main" id="{E30E54B5-3992-771E-B2EC-2E644B6D7F93}"/>
              </a:ext>
            </a:extLst>
          </p:cNvPr>
          <p:cNvSpPr txBox="1"/>
          <p:nvPr/>
        </p:nvSpPr>
        <p:spPr>
          <a:xfrm>
            <a:off x="6321733" y="5514125"/>
            <a:ext cx="4326295" cy="485454"/>
          </a:xfrm>
          <a:prstGeom prst="rect">
            <a:avLst/>
          </a:prstGeom>
          <a:noFill/>
        </p:spPr>
        <p:txBody>
          <a:bodyPr wrap="square">
            <a:spAutoFit/>
          </a:bodyPr>
          <a:lstStyle/>
          <a:p>
            <a:pPr>
              <a:lnSpc>
                <a:spcPct val="150000"/>
              </a:lnSpc>
              <a:spcAft>
                <a:spcPts val="800"/>
              </a:spcAft>
            </a:pPr>
            <a:r>
              <a:rPr lang="pt-BR" sz="900" b="1" kern="100" dirty="0">
                <a:effectLst/>
                <a:latin typeface="Arial" panose="020B0604020202020204" pitchFamily="34" charset="0"/>
                <a:ea typeface="Calibri" panose="020F0502020204030204" pitchFamily="34" charset="0"/>
                <a:cs typeface="Times New Roman" panose="02020603050405020304" pitchFamily="18" charset="0"/>
              </a:rPr>
              <a:t>Figura 5: Radiografia de tórax nas duas incidências, apresentando um encurtamento da primeira costela</a:t>
            </a:r>
            <a:endParaRPr lang="pt-B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m 17">
            <a:extLst>
              <a:ext uri="{FF2B5EF4-FFF2-40B4-BE49-F238E27FC236}">
                <a16:creationId xmlns:a16="http://schemas.microsoft.com/office/drawing/2014/main" id="{A6DCFCDC-93C6-D978-A43C-59BE967424DD}"/>
              </a:ext>
            </a:extLst>
          </p:cNvPr>
          <p:cNvPicPr>
            <a:picLocks noChangeAspect="1"/>
          </p:cNvPicPr>
          <p:nvPr/>
        </p:nvPicPr>
        <p:blipFill>
          <a:blip r:embed="rId3"/>
          <a:stretch>
            <a:fillRect/>
          </a:stretch>
        </p:blipFill>
        <p:spPr>
          <a:xfrm>
            <a:off x="-8880" y="3252274"/>
            <a:ext cx="6241728" cy="2293819"/>
          </a:xfrm>
          <a:prstGeom prst="rect">
            <a:avLst/>
          </a:prstGeom>
        </p:spPr>
      </p:pic>
      <p:sp>
        <p:nvSpPr>
          <p:cNvPr id="2" name="CaixaDeTexto 1">
            <a:extLst>
              <a:ext uri="{FF2B5EF4-FFF2-40B4-BE49-F238E27FC236}">
                <a16:creationId xmlns:a16="http://schemas.microsoft.com/office/drawing/2014/main" id="{FDA78689-2D3B-1460-52A9-B02158634DED}"/>
              </a:ext>
            </a:extLst>
          </p:cNvPr>
          <p:cNvSpPr txBox="1"/>
          <p:nvPr/>
        </p:nvSpPr>
        <p:spPr>
          <a:xfrm>
            <a:off x="7980263" y="127692"/>
            <a:ext cx="3526972" cy="456535"/>
          </a:xfrm>
          <a:prstGeom prst="rect">
            <a:avLst/>
          </a:prstGeom>
          <a:noFill/>
        </p:spPr>
        <p:txBody>
          <a:bodyPr wrap="square" rtlCol="0">
            <a:spAutoFit/>
          </a:bodyPr>
          <a:lstStyle/>
          <a:p>
            <a:pPr>
              <a:lnSpc>
                <a:spcPct val="150000"/>
              </a:lnSpc>
            </a:pPr>
            <a:r>
              <a:rPr lang="pt-BR" b="1" dirty="0">
                <a:latin typeface="Arial" panose="020B0604020202020204" pitchFamily="34" charset="0"/>
                <a:cs typeface="Arial" panose="020B0604020202020204" pitchFamily="34" charset="0"/>
              </a:rPr>
              <a:t>RELATO DE CASO</a:t>
            </a:r>
          </a:p>
        </p:txBody>
      </p:sp>
    </p:spTree>
    <p:extLst>
      <p:ext uri="{BB962C8B-B14F-4D97-AF65-F5344CB8AC3E}">
        <p14:creationId xmlns:p14="http://schemas.microsoft.com/office/powerpoint/2010/main" val="389281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9090F88-19A8-2DFE-78AE-056A56DCF073}"/>
              </a:ext>
            </a:extLst>
          </p:cNvPr>
          <p:cNvSpPr txBox="1"/>
          <p:nvPr/>
        </p:nvSpPr>
        <p:spPr>
          <a:xfrm>
            <a:off x="8115300" y="342087"/>
            <a:ext cx="3410922" cy="456535"/>
          </a:xfrm>
          <a:prstGeom prst="rect">
            <a:avLst/>
          </a:prstGeom>
          <a:noFill/>
        </p:spPr>
        <p:txBody>
          <a:bodyPr wrap="square">
            <a:spAutoFit/>
          </a:bodyPr>
          <a:lstStyle/>
          <a:p>
            <a:pPr>
              <a:lnSpc>
                <a:spcPct val="150000"/>
              </a:lnSpc>
            </a:pPr>
            <a:r>
              <a:rPr lang="pt-BR" b="1" dirty="0">
                <a:latin typeface="Arial" panose="020B0604020202020204" pitchFamily="34" charset="0"/>
                <a:cs typeface="Arial" panose="020B0604020202020204" pitchFamily="34" charset="0"/>
              </a:rPr>
              <a:t>DISCUSSÃO</a:t>
            </a:r>
          </a:p>
        </p:txBody>
      </p:sp>
      <p:sp>
        <p:nvSpPr>
          <p:cNvPr id="5" name="CaixaDeTexto 4">
            <a:extLst>
              <a:ext uri="{FF2B5EF4-FFF2-40B4-BE49-F238E27FC236}">
                <a16:creationId xmlns:a16="http://schemas.microsoft.com/office/drawing/2014/main" id="{203F49F3-C89A-9C3D-7B7D-078C5F57FDA8}"/>
              </a:ext>
            </a:extLst>
          </p:cNvPr>
          <p:cNvSpPr txBox="1"/>
          <p:nvPr/>
        </p:nvSpPr>
        <p:spPr>
          <a:xfrm>
            <a:off x="5572125" y="1052259"/>
            <a:ext cx="6229350" cy="2376741"/>
          </a:xfrm>
          <a:prstGeom prst="rect">
            <a:avLst/>
          </a:prstGeom>
          <a:noFill/>
        </p:spPr>
        <p:txBody>
          <a:bodyPr wrap="square">
            <a:spAutoFit/>
          </a:bodyPr>
          <a:lstStyle/>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A FC, também conhecida como tumor esternocleidomastoídeo da infância ou torcicolo muscular congênito, tem sua definição equivocada de malignidade. Entretanto, massas cervicais tem origens de diversas condições patológicas e de desenvolvimento, sendo importante distinguir das mais graves.</a:t>
            </a:r>
          </a:p>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Apesar dessa patologia ser mais comuns em recém nascidos, em qualquer porção do ECM, mais raramente bilateralmente, o caso supracitado foi em um jovem após um contato contínuo e direto de sua primeira costela com o músculo em questão durante um longo período. </a:t>
            </a:r>
          </a:p>
        </p:txBody>
      </p:sp>
      <p:sp>
        <p:nvSpPr>
          <p:cNvPr id="7" name="CaixaDeTexto 6">
            <a:extLst>
              <a:ext uri="{FF2B5EF4-FFF2-40B4-BE49-F238E27FC236}">
                <a16:creationId xmlns:a16="http://schemas.microsoft.com/office/drawing/2014/main" id="{47A54BFE-CB12-2093-3550-A727FB033424}"/>
              </a:ext>
            </a:extLst>
          </p:cNvPr>
          <p:cNvSpPr txBox="1"/>
          <p:nvPr/>
        </p:nvSpPr>
        <p:spPr>
          <a:xfrm>
            <a:off x="809625" y="3682637"/>
            <a:ext cx="10991850" cy="1447512"/>
          </a:xfrm>
          <a:prstGeom prst="rect">
            <a:avLst/>
          </a:prstGeom>
          <a:noFill/>
        </p:spPr>
        <p:txBody>
          <a:bodyPr wrap="square">
            <a:spAutoFit/>
          </a:bodyPr>
          <a:lstStyle/>
          <a:p>
            <a:pPr algn="just">
              <a:lnSpc>
                <a:spcPct val="150000"/>
              </a:lnSpc>
              <a:spcAft>
                <a:spcPts val="800"/>
              </a:spcAft>
            </a:pPr>
            <a:r>
              <a:rPr lang="pt-BR" sz="1200" kern="100" dirty="0">
                <a:effectLst/>
                <a:latin typeface="Arial" panose="020B0604020202020204" pitchFamily="34" charset="0"/>
                <a:ea typeface="Calibri" panose="020F0502020204030204" pitchFamily="34" charset="0"/>
                <a:cs typeface="Times New Roman" panose="02020603050405020304" pitchFamily="18" charset="0"/>
              </a:rPr>
              <a:t>Costelas rudimentares ou hipoplásicas refere-se a uma variação anatômica em que uma ou mais costelas, geralmente sendo as primeiras, apresentam um desenvolvimento reduzido, atrofiado ou incompleto em comparação com as costelas normais. Muitas vezes, sua presença costuma ser assintomática e pode ser detectada incidentalmente através de exames de imagens. Em alguns casos, essa variação pode estar associada a condições genéticas ou anomalias no desenvolvimento embrionário. Um estudo foi feito, onde foram encontradas em 79 homens (0.2%) do estudo. Vale lembrar que não se deve confundir uma primeira costela rudimentar com uma costela cervical </a:t>
            </a:r>
            <a:r>
              <a:rPr lang="pt-BR" sz="1200" kern="1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pt-BR" sz="1200" kern="100" dirty="0">
                <a:effectLst/>
                <a:latin typeface="Arial" panose="020B0604020202020204" pitchFamily="34" charset="0"/>
                <a:ea typeface="Calibri" panose="020F0502020204030204" pitchFamily="34" charset="0"/>
                <a:cs typeface="Times New Roman" panose="02020603050405020304" pitchFamily="18" charset="0"/>
              </a:rPr>
              <a:t>.</a:t>
            </a:r>
            <a:endParaRPr lang="pt-B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2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6EF3DB-6D2D-9DA9-AA21-570E21CC2DF8}"/>
              </a:ext>
            </a:extLst>
          </p:cNvPr>
          <p:cNvSpPr txBox="1"/>
          <p:nvPr/>
        </p:nvSpPr>
        <p:spPr>
          <a:xfrm>
            <a:off x="4752975" y="1376671"/>
            <a:ext cx="7277100" cy="3758850"/>
          </a:xfrm>
          <a:prstGeom prst="rect">
            <a:avLst/>
          </a:prstGeom>
          <a:noFill/>
        </p:spPr>
        <p:txBody>
          <a:bodyPr wrap="square">
            <a:spAutoFit/>
          </a:bodyPr>
          <a:lstStyle/>
          <a:p>
            <a:pPr algn="just">
              <a:lnSpc>
                <a:spcPct val="150000"/>
              </a:lnSpc>
              <a:spcAft>
                <a:spcPts val="800"/>
              </a:spcAft>
            </a:pPr>
            <a:r>
              <a:rPr lang="pt-BR" sz="1300" kern="100" dirty="0">
                <a:effectLst/>
                <a:latin typeface="Arial" panose="020B0604020202020204" pitchFamily="34" charset="0"/>
                <a:ea typeface="Calibri" panose="020F0502020204030204" pitchFamily="34" charset="0"/>
                <a:cs typeface="Arial" panose="020B0604020202020204" pitchFamily="34" charset="0"/>
              </a:rPr>
              <a:t>O diagnóstico se baseia tanto na clínica do paciente, como também na ultrassonografia com a presença de sinais típicos: músculo ECM espessado e fusiforme com manutenção do padrão fibrilar das fibras musculares, às vezes pode ser circundado por uma borda hipoecóica focal, representando a compressão do músculo afetado, por isso a importância de fazer a comparação com o lado não afetado. A US pode descartar outros diagnósticos diferenciais como linfadenopatias ou higroma císticos em recém nascidos.</a:t>
            </a:r>
          </a:p>
          <a:p>
            <a:pPr algn="just">
              <a:lnSpc>
                <a:spcPct val="150000"/>
              </a:lnSpc>
              <a:spcAft>
                <a:spcPts val="800"/>
              </a:spcAft>
            </a:pPr>
            <a:r>
              <a:rPr lang="pt-BR" sz="1300" kern="100" dirty="0">
                <a:effectLst/>
                <a:latin typeface="Arial" panose="020B0604020202020204" pitchFamily="34" charset="0"/>
                <a:ea typeface="Calibri" panose="020F0502020204030204" pitchFamily="34" charset="0"/>
                <a:cs typeface="Arial" panose="020B0604020202020204" pitchFamily="34" charset="0"/>
              </a:rPr>
              <a:t>A PAAF ou a histopatologia podem ser usadas em adultos quando o diagnóstico não é claro se tal massa possa ser maligna ou benigna, pois mostram uma atrofia das fibras musculares esqueléticas e células musculares gigantes em regeneração. Dependendo dos resultados do diagnóstico, em adultos a FC costuma ser conservador na ausência de sintomas graves ou complicações. O tratamento pode envolver observação regular para monitorar o crescimento da massa, fisioterapia, AINES, quiropraxia ou cirurgia nos últimos casos se necessário. </a:t>
            </a:r>
          </a:p>
        </p:txBody>
      </p:sp>
      <p:sp>
        <p:nvSpPr>
          <p:cNvPr id="2" name="CaixaDeTexto 1">
            <a:extLst>
              <a:ext uri="{FF2B5EF4-FFF2-40B4-BE49-F238E27FC236}">
                <a16:creationId xmlns:a16="http://schemas.microsoft.com/office/drawing/2014/main" id="{019A59B8-6115-DC0E-D60D-B46659CE0E96}"/>
              </a:ext>
            </a:extLst>
          </p:cNvPr>
          <p:cNvSpPr txBox="1"/>
          <p:nvPr/>
        </p:nvSpPr>
        <p:spPr>
          <a:xfrm>
            <a:off x="8115300" y="342087"/>
            <a:ext cx="3410922" cy="456535"/>
          </a:xfrm>
          <a:prstGeom prst="rect">
            <a:avLst/>
          </a:prstGeom>
          <a:noFill/>
        </p:spPr>
        <p:txBody>
          <a:bodyPr wrap="square">
            <a:spAutoFit/>
          </a:bodyPr>
          <a:lstStyle/>
          <a:p>
            <a:pPr>
              <a:lnSpc>
                <a:spcPct val="150000"/>
              </a:lnSpc>
            </a:pPr>
            <a:r>
              <a:rPr lang="pt-BR" b="1" dirty="0">
                <a:latin typeface="Arial" panose="020B0604020202020204" pitchFamily="34" charset="0"/>
                <a:cs typeface="Arial" panose="020B0604020202020204" pitchFamily="34" charset="0"/>
              </a:rPr>
              <a:t>DISCUSSÃO</a:t>
            </a:r>
          </a:p>
        </p:txBody>
      </p:sp>
    </p:spTree>
    <p:extLst>
      <p:ext uri="{BB962C8B-B14F-4D97-AF65-F5344CB8AC3E}">
        <p14:creationId xmlns:p14="http://schemas.microsoft.com/office/powerpoint/2010/main" val="246534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7A4FB14-C3F7-CF75-3B15-70330FC8A170}"/>
              </a:ext>
            </a:extLst>
          </p:cNvPr>
          <p:cNvSpPr txBox="1"/>
          <p:nvPr/>
        </p:nvSpPr>
        <p:spPr>
          <a:xfrm>
            <a:off x="5181600" y="1681340"/>
            <a:ext cx="6438900" cy="2160591"/>
          </a:xfrm>
          <a:prstGeom prst="rect">
            <a:avLst/>
          </a:prstGeom>
          <a:noFill/>
        </p:spPr>
        <p:txBody>
          <a:bodyPr wrap="square">
            <a:spAutoFit/>
          </a:bodyPr>
          <a:lstStyle/>
          <a:p>
            <a:pPr algn="just">
              <a:lnSpc>
                <a:spcPct val="150000"/>
              </a:lnSpc>
              <a:spcAft>
                <a:spcPts val="800"/>
              </a:spcAft>
            </a:pPr>
            <a:r>
              <a:rPr lang="pt-BR" sz="1300" kern="100" dirty="0">
                <a:effectLst/>
                <a:latin typeface="Arial" panose="020B0604020202020204" pitchFamily="34" charset="0"/>
                <a:ea typeface="Calibri" panose="020F0502020204030204" pitchFamily="34" charset="0"/>
                <a:cs typeface="Times New Roman" panose="02020603050405020304" pitchFamily="18" charset="0"/>
              </a:rPr>
              <a:t>A FI é uma causa rara de edema cervical em recém nascidos, e ainda mais rara em adultos. A US é o método diagnóstico de escolha, evitando assim a necessidade de outros procedimentos invasivos e intervenções terapêuticas. Na presença de características ultrassonográficas típicas, a PAAF não é necessária. Sendo importante uma diferenciação na malignidade para descartar outros diagnósticos diferenciais na dúvida com o US. Por ser uma condição autolimitada, sendo necessário apenas sintomáticos, fisioterapia e observação.</a:t>
            </a:r>
            <a:endParaRPr lang="pt-BR" sz="1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448CB1C9-BBFE-97AB-7E16-328AAD96C275}"/>
              </a:ext>
            </a:extLst>
          </p:cNvPr>
          <p:cNvSpPr txBox="1"/>
          <p:nvPr/>
        </p:nvSpPr>
        <p:spPr>
          <a:xfrm>
            <a:off x="8196943" y="224680"/>
            <a:ext cx="1744824" cy="456535"/>
          </a:xfrm>
          <a:prstGeom prst="rect">
            <a:avLst/>
          </a:prstGeom>
          <a:noFill/>
        </p:spPr>
        <p:txBody>
          <a:bodyPr wrap="square">
            <a:spAutoFit/>
          </a:bodyPr>
          <a:lstStyle/>
          <a:p>
            <a:pPr>
              <a:lnSpc>
                <a:spcPct val="150000"/>
              </a:lnSpc>
            </a:pPr>
            <a:r>
              <a:rPr lang="pt-BR" b="1" dirty="0">
                <a:latin typeface="Arial" panose="020B0604020202020204" pitchFamily="34" charset="0"/>
                <a:cs typeface="Arial" panose="020B0604020202020204" pitchFamily="34" charset="0"/>
              </a:rPr>
              <a:t>CONCLUSÃO</a:t>
            </a:r>
            <a:endParaRPr lang="pt-BR"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27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EFB4D59-D03C-CEAA-FD91-F3719E495208}"/>
              </a:ext>
            </a:extLst>
          </p:cNvPr>
          <p:cNvSpPr txBox="1"/>
          <p:nvPr/>
        </p:nvSpPr>
        <p:spPr>
          <a:xfrm>
            <a:off x="4276725" y="1428749"/>
            <a:ext cx="7515225" cy="4214615"/>
          </a:xfrm>
          <a:prstGeom prst="rect">
            <a:avLst/>
          </a:prstGeom>
          <a:noFill/>
        </p:spPr>
        <p:txBody>
          <a:bodyPr wrap="square">
            <a:spAutoFit/>
          </a:bodyPr>
          <a:lstStyle/>
          <a:p>
            <a:pPr marL="342900" lvl="0" indent="-342900">
              <a:lnSpc>
                <a:spcPct val="150000"/>
              </a:lnSpc>
              <a:buFont typeface="+mj-lt"/>
              <a:buAutoNum type="arabicPeriod"/>
            </a:pP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Gonzales, J.,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Ljung</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B.-M.,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Guerry</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 &amp;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Schoenrock</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LD (1989). </a:t>
            </a:r>
            <a:r>
              <a:rPr lang="pt-BR" sz="14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Torcicolo Congênito. The </a:t>
            </a:r>
            <a:r>
              <a:rPr lang="pt-BR" sz="1400" i="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Laryngoscope</a:t>
            </a:r>
            <a:r>
              <a:rPr lang="pt-BR" sz="14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99(6), 651???654. </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doi:10.1288/00005537-198906000-00015</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Sauer, 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Selmer</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 &amp;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Freng</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(1997). </a:t>
            </a:r>
            <a:r>
              <a:rPr lang="pt-BR" sz="14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Características citológicas da Fibromatose Colli da Infância. Acta </a:t>
            </a:r>
            <a:r>
              <a:rPr lang="pt-BR" sz="1400" i="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Cytologica</a:t>
            </a:r>
            <a:r>
              <a:rPr lang="pt-BR" sz="14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41(3), 633–635. </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doi:10.1159/000332676 </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Kurihara Y,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Yakushiji</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YK, Matsumoto J, et al. The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ribs</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anatomic</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and</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radiologic</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considerations</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Radiographics</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1999;19:105-19.</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Guttentag</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AR, &amp;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Salwen</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JK (1999). </a:t>
            </a:r>
            <a:r>
              <a:rPr lang="pt-BR" sz="14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Fique de olho nas costelas: o espectro de variantes normais e doenças que envolvem as costelas. </a:t>
            </a:r>
            <a:r>
              <a:rPr lang="pt-BR" sz="1400" i="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RadioGraphics</a:t>
            </a:r>
            <a:r>
              <a:rPr lang="pt-BR" sz="14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19(5), 1125–1142. </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doi:10.1148/radiographics.19.5.g9</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Baumgartner, F. (1989). A primeira costela rudimentar.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Archives</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of</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Surgery</a:t>
            </a:r>
            <a:r>
              <a:rPr lang="pt-BR"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124(9), 1090. doi:10.1001/archsurg.1989.0141009</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t-BR" sz="16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AFF55A78-A2C1-3193-88BB-5D8DB00653D8}"/>
              </a:ext>
            </a:extLst>
          </p:cNvPr>
          <p:cNvSpPr txBox="1"/>
          <p:nvPr/>
        </p:nvSpPr>
        <p:spPr>
          <a:xfrm>
            <a:off x="6555142" y="274392"/>
            <a:ext cx="6372808" cy="456535"/>
          </a:xfrm>
          <a:prstGeom prst="rect">
            <a:avLst/>
          </a:prstGeom>
          <a:noFill/>
        </p:spPr>
        <p:txBody>
          <a:bodyPr wrap="square">
            <a:spAutoFit/>
          </a:bodyPr>
          <a:lstStyle/>
          <a:p>
            <a:pPr>
              <a:lnSpc>
                <a:spcPct val="150000"/>
              </a:lnSpc>
            </a:pPr>
            <a:r>
              <a:rPr lang="pt-BR" b="1" dirty="0">
                <a:latin typeface="Arial" panose="020B0604020202020204" pitchFamily="34" charset="0"/>
                <a:cs typeface="Arial" panose="020B0604020202020204" pitchFamily="34" charset="0"/>
              </a:rPr>
              <a:t>REFERÊNCIAS</a:t>
            </a:r>
            <a:r>
              <a:rPr lang="pt-BR" sz="12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BIBLIOGRÁFICAS</a:t>
            </a:r>
          </a:p>
        </p:txBody>
      </p:sp>
    </p:spTree>
    <p:extLst>
      <p:ext uri="{BB962C8B-B14F-4D97-AF65-F5344CB8AC3E}">
        <p14:creationId xmlns:p14="http://schemas.microsoft.com/office/powerpoint/2010/main" val="136167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94C69DD-45EC-3097-780A-0FBE33DCCB28}"/>
              </a:ext>
            </a:extLst>
          </p:cNvPr>
          <p:cNvSpPr txBox="1"/>
          <p:nvPr/>
        </p:nvSpPr>
        <p:spPr>
          <a:xfrm>
            <a:off x="4286250" y="1408921"/>
            <a:ext cx="7677150" cy="4576702"/>
          </a:xfrm>
          <a:prstGeom prst="rect">
            <a:avLst/>
          </a:prstGeom>
          <a:noFill/>
        </p:spPr>
        <p:txBody>
          <a:bodyPr wrap="square">
            <a:spAutoFit/>
          </a:bodyPr>
          <a:lstStyle/>
          <a:p>
            <a:pPr marL="342900" lvl="0" indent="-342900">
              <a:lnSpc>
                <a:spcPct val="150000"/>
              </a:lnSpc>
              <a:buFont typeface="+mj-lt"/>
              <a:buAutoNum type="arabicPeriod"/>
            </a:pPr>
            <a:r>
              <a:rPr lang="pt-BR" sz="1400" kern="100" dirty="0" err="1">
                <a:effectLst/>
                <a:latin typeface="Arial" panose="020B0604020202020204" pitchFamily="34" charset="0"/>
                <a:ea typeface="Calibri" panose="020F0502020204030204" pitchFamily="34" charset="0"/>
                <a:cs typeface="Arial" panose="020B0604020202020204" pitchFamily="34" charset="0"/>
              </a:rPr>
              <a:t>Nai</a:t>
            </a:r>
            <a:r>
              <a:rPr lang="pt-BR" sz="1400" kern="100" dirty="0">
                <a:effectLst/>
                <a:latin typeface="Arial" panose="020B0604020202020204" pitchFamily="34" charset="0"/>
                <a:ea typeface="Calibri" panose="020F0502020204030204" pitchFamily="34" charset="0"/>
                <a:cs typeface="Arial" panose="020B0604020202020204" pitchFamily="34" charset="0"/>
              </a:rPr>
              <a:t> GA, </a:t>
            </a:r>
            <a:r>
              <a:rPr lang="pt-BR" sz="1400" kern="100" dirty="0" err="1">
                <a:effectLst/>
                <a:latin typeface="Arial" panose="020B0604020202020204" pitchFamily="34" charset="0"/>
                <a:ea typeface="Calibri" panose="020F0502020204030204" pitchFamily="34" charset="0"/>
                <a:cs typeface="Arial" panose="020B0604020202020204" pitchFamily="34" charset="0"/>
              </a:rPr>
              <a:t>del</a:t>
            </a:r>
            <a:r>
              <a:rPr lang="pt-BR" sz="1400" kern="100" dirty="0">
                <a:effectLst/>
                <a:latin typeface="Arial" panose="020B0604020202020204" pitchFamily="34" charset="0"/>
                <a:ea typeface="Calibri" panose="020F0502020204030204" pitchFamily="34" charset="0"/>
                <a:cs typeface="Arial" panose="020B0604020202020204" pitchFamily="34" charset="0"/>
              </a:rPr>
              <a:t> Hoyo MB. Diagnóstico de </a:t>
            </a:r>
            <a:r>
              <a:rPr lang="pt-BR" sz="1400" kern="100" dirty="0" err="1">
                <a:effectLst/>
                <a:latin typeface="Arial" panose="020B0604020202020204" pitchFamily="34" charset="0"/>
                <a:ea typeface="Calibri" panose="020F0502020204030204" pitchFamily="34" charset="0"/>
                <a:cs typeface="Arial" panose="020B0604020202020204" pitchFamily="34" charset="0"/>
              </a:rPr>
              <a:t>fibromatosis</a:t>
            </a:r>
            <a:r>
              <a:rPr lang="pt-BR" sz="1400" kern="100" dirty="0">
                <a:effectLst/>
                <a:latin typeface="Arial" panose="020B0604020202020204" pitchFamily="34" charset="0"/>
                <a:ea typeface="Calibri" panose="020F0502020204030204" pitchFamily="34" charset="0"/>
                <a:cs typeface="Arial" panose="020B0604020202020204" pitchFamily="34" charset="0"/>
              </a:rPr>
              <a:t> colli por punção aspirativa por agulha fina: relato de três casos. J </a:t>
            </a:r>
            <a:r>
              <a:rPr lang="pt-BR" sz="1400" kern="100" dirty="0" err="1">
                <a:effectLst/>
                <a:latin typeface="Arial" panose="020B0604020202020204" pitchFamily="34" charset="0"/>
                <a:ea typeface="Calibri" panose="020F0502020204030204" pitchFamily="34" charset="0"/>
                <a:cs typeface="Arial" panose="020B0604020202020204" pitchFamily="34" charset="0"/>
              </a:rPr>
              <a:t>Bras</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Patol</a:t>
            </a:r>
            <a:r>
              <a:rPr lang="pt-BR" sz="1400" kern="100" dirty="0">
                <a:effectLst/>
                <a:latin typeface="Arial" panose="020B0604020202020204" pitchFamily="34" charset="0"/>
                <a:ea typeface="Calibri" panose="020F0502020204030204" pitchFamily="34" charset="0"/>
                <a:cs typeface="Arial" panose="020B0604020202020204" pitchFamily="34" charset="0"/>
              </a:rPr>
              <a:t> Med </a:t>
            </a:r>
            <a:r>
              <a:rPr lang="pt-BR" sz="1400" kern="100" dirty="0" err="1">
                <a:effectLst/>
                <a:latin typeface="Arial" panose="020B0604020202020204" pitchFamily="34" charset="0"/>
                <a:ea typeface="Calibri" panose="020F0502020204030204" pitchFamily="34" charset="0"/>
                <a:cs typeface="Arial" panose="020B0604020202020204" pitchFamily="34" charset="0"/>
              </a:rPr>
              <a:t>Lab</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200" kern="100" dirty="0">
                <a:effectLst/>
                <a:latin typeface="Arial" panose="020B0604020202020204" pitchFamily="34" charset="0"/>
                <a:ea typeface="Calibri" panose="020F0502020204030204" pitchFamily="34" charset="0"/>
                <a:cs typeface="Arial" panose="020B0604020202020204" pitchFamily="34" charset="0"/>
              </a:rPr>
              <a:t>Internet</a:t>
            </a:r>
            <a:r>
              <a:rPr lang="pt-BR" sz="1400" kern="100" dirty="0">
                <a:effectLst/>
                <a:latin typeface="Arial" panose="020B0604020202020204" pitchFamily="34" charset="0"/>
                <a:ea typeface="Calibri" panose="020F0502020204030204" pitchFamily="34" charset="0"/>
                <a:cs typeface="Arial" panose="020B0604020202020204" pitchFamily="34" charset="0"/>
              </a:rPr>
              <a:t>]. 2005Jun;41(3):205–7. </a:t>
            </a:r>
            <a:r>
              <a:rPr lang="pt-BR" sz="1400" kern="100" dirty="0" err="1">
                <a:effectLst/>
                <a:latin typeface="Arial" panose="020B0604020202020204" pitchFamily="34" charset="0"/>
                <a:ea typeface="Calibri" panose="020F0502020204030204" pitchFamily="34" charset="0"/>
                <a:cs typeface="Arial" panose="020B0604020202020204" pitchFamily="34" charset="0"/>
              </a:rPr>
              <a:t>Available</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from</a:t>
            </a:r>
            <a:r>
              <a:rPr lang="pt-BR" sz="1400" kern="100" dirty="0">
                <a:effectLst/>
                <a:latin typeface="Arial" panose="020B0604020202020204" pitchFamily="34" charset="0"/>
                <a:ea typeface="Calibri" panose="020F0502020204030204" pitchFamily="34" charset="0"/>
                <a:cs typeface="Arial" panose="020B0604020202020204" pitchFamily="34" charset="0"/>
              </a:rPr>
              <a:t>: https://doi.org/10.1590/S1676-24442005000300011</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err="1">
                <a:effectLst/>
                <a:latin typeface="Arial" panose="020B0604020202020204" pitchFamily="34" charset="0"/>
                <a:ea typeface="Calibri" panose="020F0502020204030204" pitchFamily="34" charset="0"/>
                <a:cs typeface="Arial" panose="020B0604020202020204" pitchFamily="34" charset="0"/>
              </a:rPr>
              <a:t>Alrashidi</a:t>
            </a:r>
            <a:r>
              <a:rPr lang="pt-BR" sz="1400" kern="100" dirty="0">
                <a:effectLst/>
                <a:latin typeface="Arial" panose="020B0604020202020204" pitchFamily="34" charset="0"/>
                <a:ea typeface="Calibri" panose="020F0502020204030204" pitchFamily="34" charset="0"/>
                <a:cs typeface="Arial" panose="020B0604020202020204" pitchFamily="34" charset="0"/>
              </a:rPr>
              <a:t> N. </a:t>
            </a:r>
            <a:r>
              <a:rPr lang="pt-BR" sz="1400" kern="100" dirty="0" err="1">
                <a:effectLst/>
                <a:latin typeface="Arial" panose="020B0604020202020204" pitchFamily="34" charset="0"/>
                <a:ea typeface="Calibri" panose="020F0502020204030204" pitchFamily="34" charset="0"/>
                <a:cs typeface="Arial" panose="020B0604020202020204" pitchFamily="34" charset="0"/>
              </a:rPr>
              <a:t>Fibromatosis</a:t>
            </a:r>
            <a:r>
              <a:rPr lang="pt-BR" sz="1400" kern="100" dirty="0">
                <a:effectLst/>
                <a:latin typeface="Arial" panose="020B0604020202020204" pitchFamily="34" charset="0"/>
                <a:ea typeface="Calibri" panose="020F0502020204030204" pitchFamily="34" charset="0"/>
                <a:cs typeface="Arial" panose="020B0604020202020204" pitchFamily="34" charset="0"/>
              </a:rPr>
              <a:t> colli </a:t>
            </a:r>
            <a:r>
              <a:rPr lang="pt-BR" sz="1400" kern="100" dirty="0" err="1">
                <a:effectLst/>
                <a:latin typeface="Arial" panose="020B0604020202020204" pitchFamily="34" charset="0"/>
                <a:ea typeface="Calibri" panose="020F0502020204030204" pitchFamily="34" charset="0"/>
                <a:cs typeface="Arial" panose="020B0604020202020204" pitchFamily="34" charset="0"/>
              </a:rPr>
              <a:t>or</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pseudotumour</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of</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sternocleidomastoid</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muscle</a:t>
            </a:r>
            <a:r>
              <a:rPr lang="pt-BR" sz="1400" kern="100" dirty="0">
                <a:effectLst/>
                <a:latin typeface="Arial" panose="020B0604020202020204" pitchFamily="34" charset="0"/>
                <a:ea typeface="Calibri" panose="020F0502020204030204" pitchFamily="34" charset="0"/>
                <a:cs typeface="Arial" panose="020B0604020202020204" pitchFamily="34" charset="0"/>
              </a:rPr>
              <a:t>, a </a:t>
            </a:r>
            <a:r>
              <a:rPr lang="pt-BR" sz="1400" kern="100" dirty="0" err="1">
                <a:effectLst/>
                <a:latin typeface="Arial" panose="020B0604020202020204" pitchFamily="34" charset="0"/>
                <a:ea typeface="Calibri" panose="020F0502020204030204" pitchFamily="34" charset="0"/>
                <a:cs typeface="Arial" panose="020B0604020202020204" pitchFamily="34" charset="0"/>
              </a:rPr>
              <a:t>rare</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infantile</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neck</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swelling</a:t>
            </a:r>
            <a:r>
              <a:rPr lang="pt-BR" sz="1400" kern="100" dirty="0">
                <a:effectLst/>
                <a:latin typeface="Arial" panose="020B0604020202020204" pitchFamily="34" charset="0"/>
                <a:ea typeface="Calibri" panose="020F0502020204030204" pitchFamily="34" charset="0"/>
                <a:cs typeface="Arial" panose="020B0604020202020204" pitchFamily="34" charset="0"/>
              </a:rPr>
              <a:t>. Braz j </a:t>
            </a:r>
            <a:r>
              <a:rPr lang="pt-BR" sz="1400" kern="100" dirty="0" err="1">
                <a:effectLst/>
                <a:latin typeface="Arial" panose="020B0604020202020204" pitchFamily="34" charset="0"/>
                <a:ea typeface="Calibri" panose="020F0502020204030204" pitchFamily="34" charset="0"/>
                <a:cs typeface="Arial" panose="020B0604020202020204" pitchFamily="34" charset="0"/>
              </a:rPr>
              <a:t>otorhinolaryngol</a:t>
            </a:r>
            <a:r>
              <a:rPr lang="pt-BR" sz="1400" kern="100" dirty="0">
                <a:effectLst/>
                <a:latin typeface="Arial" panose="020B0604020202020204" pitchFamily="34" charset="0"/>
                <a:ea typeface="Calibri" panose="020F0502020204030204" pitchFamily="34" charset="0"/>
                <a:cs typeface="Arial" panose="020B0604020202020204" pitchFamily="34" charset="0"/>
              </a:rPr>
              <a:t> [Internet]. 2022May;88(3):481–3. </a:t>
            </a:r>
            <a:r>
              <a:rPr lang="pt-BR" sz="1400" kern="100" dirty="0" err="1">
                <a:effectLst/>
                <a:latin typeface="Arial" panose="020B0604020202020204" pitchFamily="34" charset="0"/>
                <a:ea typeface="Calibri" panose="020F0502020204030204" pitchFamily="34" charset="0"/>
                <a:cs typeface="Arial" panose="020B0604020202020204" pitchFamily="34" charset="0"/>
              </a:rPr>
              <a:t>Available</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from</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https://doi.org/10.1016/j.bjorl.2020.12.003</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Lowry KC,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Estroff</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JA,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Rahbar</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R. The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presentation</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and</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management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of</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fibromatosis</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colli.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Ear</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Nose</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Throat</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J. 2010 Sep;89(9):E4-8.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doi</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10.1177/014556131008900902. PMID: 20859860.</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Khalid S,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Zaheer</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S,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Wahab</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S,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Siddiqui</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MA,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Redhu</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N, Yusuf F.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Fibromatosis</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Colli: A Case Report. Oman Med J. 2012 Nov;27(6):e011. </a:t>
            </a:r>
            <a:r>
              <a:rPr lang="pt-BR" sz="1400" kern="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doi</a:t>
            </a:r>
            <a:r>
              <a:rPr lang="pt-BR" sz="1400" kern="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10.5001/omj.2012.126. PMID: 28804575; PMCID: PMC5547733.</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pt-BR" sz="1400" kern="100" dirty="0" err="1">
                <a:effectLst/>
                <a:latin typeface="Arial" panose="020B0604020202020204" pitchFamily="34" charset="0"/>
                <a:ea typeface="Calibri" panose="020F0502020204030204" pitchFamily="34" charset="0"/>
                <a:cs typeface="Arial" panose="020B0604020202020204" pitchFamily="34" charset="0"/>
              </a:rPr>
              <a:t>Kulkarni</a:t>
            </a:r>
            <a:r>
              <a:rPr lang="pt-BR" sz="1400" kern="100" dirty="0">
                <a:effectLst/>
                <a:latin typeface="Arial" panose="020B0604020202020204" pitchFamily="34" charset="0"/>
                <a:ea typeface="Calibri" panose="020F0502020204030204" pitchFamily="34" charset="0"/>
                <a:cs typeface="Arial" panose="020B0604020202020204" pitchFamily="34" charset="0"/>
              </a:rPr>
              <a:t> AR, </a:t>
            </a:r>
            <a:r>
              <a:rPr lang="pt-BR" sz="1400" kern="100" dirty="0" err="1">
                <a:effectLst/>
                <a:latin typeface="Arial" panose="020B0604020202020204" pitchFamily="34" charset="0"/>
                <a:ea typeface="Calibri" panose="020F0502020204030204" pitchFamily="34" charset="0"/>
                <a:cs typeface="Arial" panose="020B0604020202020204" pitchFamily="34" charset="0"/>
              </a:rPr>
              <a:t>Tinmaswala</a:t>
            </a:r>
            <a:r>
              <a:rPr lang="pt-BR" sz="1400" kern="100" dirty="0">
                <a:effectLst/>
                <a:latin typeface="Arial" panose="020B0604020202020204" pitchFamily="34" charset="0"/>
                <a:ea typeface="Calibri" panose="020F0502020204030204" pitchFamily="34" charset="0"/>
                <a:cs typeface="Arial" panose="020B0604020202020204" pitchFamily="34" charset="0"/>
              </a:rPr>
              <a:t> MA, </a:t>
            </a:r>
            <a:r>
              <a:rPr lang="pt-BR" sz="1400" kern="100" dirty="0" err="1">
                <a:effectLst/>
                <a:latin typeface="Arial" panose="020B0604020202020204" pitchFamily="34" charset="0"/>
                <a:ea typeface="Calibri" panose="020F0502020204030204" pitchFamily="34" charset="0"/>
                <a:cs typeface="Arial" panose="020B0604020202020204" pitchFamily="34" charset="0"/>
              </a:rPr>
              <a:t>Shetkar</a:t>
            </a:r>
            <a:r>
              <a:rPr lang="pt-BR" sz="1400" kern="100" dirty="0">
                <a:effectLst/>
                <a:latin typeface="Arial" panose="020B0604020202020204" pitchFamily="34" charset="0"/>
                <a:ea typeface="Calibri" panose="020F0502020204030204" pitchFamily="34" charset="0"/>
                <a:cs typeface="Arial" panose="020B0604020202020204" pitchFamily="34" charset="0"/>
              </a:rPr>
              <a:t> SV. </a:t>
            </a:r>
            <a:r>
              <a:rPr lang="pt-BR" sz="1400" kern="100" dirty="0" err="1">
                <a:effectLst/>
                <a:latin typeface="Arial" panose="020B0604020202020204" pitchFamily="34" charset="0"/>
                <a:ea typeface="Calibri" panose="020F0502020204030204" pitchFamily="34" charset="0"/>
                <a:cs typeface="Arial" panose="020B0604020202020204" pitchFamily="34" charset="0"/>
              </a:rPr>
              <a:t>Fibromatosis</a:t>
            </a:r>
            <a:r>
              <a:rPr lang="pt-BR" sz="1400" kern="100" dirty="0">
                <a:effectLst/>
                <a:latin typeface="Arial" panose="020B0604020202020204" pitchFamily="34" charset="0"/>
                <a:ea typeface="Calibri" panose="020F0502020204030204" pitchFamily="34" charset="0"/>
                <a:cs typeface="Arial" panose="020B0604020202020204" pitchFamily="34" charset="0"/>
              </a:rPr>
              <a:t> colli in </a:t>
            </a:r>
            <a:r>
              <a:rPr lang="pt-BR" sz="1400" kern="100" dirty="0" err="1">
                <a:effectLst/>
                <a:latin typeface="Arial" panose="020B0604020202020204" pitchFamily="34" charset="0"/>
                <a:ea typeface="Calibri" panose="020F0502020204030204" pitchFamily="34" charset="0"/>
                <a:cs typeface="Arial" panose="020B0604020202020204" pitchFamily="34" charset="0"/>
              </a:rPr>
              <a:t>neonates</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An</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ultrasound</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study</a:t>
            </a:r>
            <a:r>
              <a:rPr lang="pt-BR" sz="1400" kern="100" dirty="0">
                <a:effectLst/>
                <a:latin typeface="Arial" panose="020B0604020202020204" pitchFamily="34" charset="0"/>
                <a:ea typeface="Calibri" panose="020F0502020204030204" pitchFamily="34" charset="0"/>
                <a:cs typeface="Arial" panose="020B0604020202020204" pitchFamily="34" charset="0"/>
              </a:rPr>
              <a:t> </a:t>
            </a:r>
            <a:r>
              <a:rPr lang="pt-BR" sz="1400" kern="100" dirty="0" err="1">
                <a:effectLst/>
                <a:latin typeface="Arial" panose="020B0604020202020204" pitchFamily="34" charset="0"/>
                <a:ea typeface="Calibri" panose="020F0502020204030204" pitchFamily="34" charset="0"/>
                <a:cs typeface="Arial" panose="020B0604020202020204" pitchFamily="34" charset="0"/>
              </a:rPr>
              <a:t>of</a:t>
            </a:r>
            <a:r>
              <a:rPr lang="pt-BR" sz="1400" kern="100" dirty="0">
                <a:effectLst/>
                <a:latin typeface="Arial" panose="020B0604020202020204" pitchFamily="34" charset="0"/>
                <a:ea typeface="Calibri" panose="020F0502020204030204" pitchFamily="34" charset="0"/>
                <a:cs typeface="Arial" panose="020B0604020202020204" pitchFamily="34" charset="0"/>
              </a:rPr>
              <a:t> four cases. J Clin </a:t>
            </a:r>
            <a:r>
              <a:rPr lang="pt-BR" sz="1400" kern="100" dirty="0" err="1">
                <a:effectLst/>
                <a:latin typeface="Arial" panose="020B0604020202020204" pitchFamily="34" charset="0"/>
                <a:ea typeface="Calibri" panose="020F0502020204030204" pitchFamily="34" charset="0"/>
                <a:cs typeface="Arial" panose="020B0604020202020204" pitchFamily="34" charset="0"/>
              </a:rPr>
              <a:t>Neonatol</a:t>
            </a:r>
            <a:r>
              <a:rPr lang="pt-BR" sz="1400" kern="100" dirty="0">
                <a:effectLst/>
                <a:latin typeface="Arial" panose="020B0604020202020204" pitchFamily="34" charset="0"/>
                <a:ea typeface="Calibri" panose="020F0502020204030204" pitchFamily="34" charset="0"/>
                <a:cs typeface="Arial" panose="020B0604020202020204" pitchFamily="34" charset="0"/>
              </a:rPr>
              <a:t> 2016;5:271-3.</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87F8A38-9CC3-4544-FF17-E111F95456AC}"/>
              </a:ext>
            </a:extLst>
          </p:cNvPr>
          <p:cNvSpPr txBox="1"/>
          <p:nvPr/>
        </p:nvSpPr>
        <p:spPr>
          <a:xfrm>
            <a:off x="6555142" y="274392"/>
            <a:ext cx="6372808" cy="456535"/>
          </a:xfrm>
          <a:prstGeom prst="rect">
            <a:avLst/>
          </a:prstGeom>
          <a:noFill/>
        </p:spPr>
        <p:txBody>
          <a:bodyPr wrap="square">
            <a:spAutoFit/>
          </a:bodyPr>
          <a:lstStyle/>
          <a:p>
            <a:pPr>
              <a:lnSpc>
                <a:spcPct val="150000"/>
              </a:lnSpc>
            </a:pPr>
            <a:r>
              <a:rPr lang="pt-BR" b="1" dirty="0">
                <a:latin typeface="Arial" panose="020B0604020202020204" pitchFamily="34" charset="0"/>
                <a:cs typeface="Arial" panose="020B0604020202020204" pitchFamily="34" charset="0"/>
              </a:rPr>
              <a:t>REFERÊNCIAS</a:t>
            </a:r>
            <a:r>
              <a:rPr lang="pt-BR" sz="12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BIBLIOGRÁFICAS</a:t>
            </a:r>
          </a:p>
        </p:txBody>
      </p:sp>
    </p:spTree>
    <p:extLst>
      <p:ext uri="{BB962C8B-B14F-4D97-AF65-F5344CB8AC3E}">
        <p14:creationId xmlns:p14="http://schemas.microsoft.com/office/powerpoint/2010/main" val="15818727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1263</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vt:i4>
      </vt:variant>
    </vt:vector>
  </HeadingPairs>
  <TitlesOfParts>
    <vt:vector size="13" baseType="lpstr">
      <vt:lpstr>Arial</vt:lpstr>
      <vt:lpstr>Calibri</vt:lpstr>
      <vt:lpstr>Calibri Light</vt:lpstr>
      <vt:lpstr>Tema do Office</vt:lpstr>
      <vt:lpstr>Apresentação do PowerPoint</vt:lpstr>
      <vt:lpstr>INTRODUÇÃO E OBJETIVOS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Yuji Matsui</dc:creator>
  <cp:lastModifiedBy>Camilla S. de Oliveria Gomes</cp:lastModifiedBy>
  <cp:revision>3</cp:revision>
  <dcterms:created xsi:type="dcterms:W3CDTF">2023-08-17T13:36:27Z</dcterms:created>
  <dcterms:modified xsi:type="dcterms:W3CDTF">2023-10-04T02:48:26Z</dcterms:modified>
</cp:coreProperties>
</file>