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5" r:id="rId4"/>
    <p:sldId id="279" r:id="rId5"/>
    <p:sldId id="28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4376E-F7E9-BE39-96C5-5A308880F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FFF216-2AE5-DF84-7A55-E5213C9DF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B35801-9AF4-E120-1E61-43BE1363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EEE9CE-9D59-E5B8-323C-79A57532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6A0FB-B1F3-A7E4-7B2C-CD3E7B59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03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50A0-8A03-DE03-4204-5CEF75B2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94C59-6518-CC8B-AD57-1389FD706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D5E40E-BABC-EF0A-2DD3-0DFED643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77B32F-C5D5-04D5-D835-CD01BA78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79D21-608E-548F-FDFB-24D54C39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EC79E-2D19-C354-B76A-834FE07F0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14FFA9-09D9-E8C0-B9DB-C75B0D51F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50098-D5DA-99EE-116A-E41ECAB7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2CAF8-7D87-70DF-E633-9485998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7E1F37-AD2C-9CFE-4508-9DED4970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8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1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E98EF-5F68-FFCC-4309-B954FAF1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764686-E33C-D831-B418-54B6697B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74978-CD1D-E27B-ACD8-4E8DB01F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7EFBBE-6085-5180-3E24-E416EADC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F79C4-EF97-89C0-F686-7FB4A3D4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8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A1E31-1810-54B1-DA06-B3BE9652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1BDEE8-9EDF-DEC4-14F8-7E54BE52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56CE12-17EA-7E93-B3D5-7C718A83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5F080F-8E72-B678-BA26-B61A6508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BFCC6E-FDEE-A86C-848D-195BFCF2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34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487EC-EC42-7B1F-25CB-B936FFA2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F2F17E-7A0B-E20E-0D81-157560547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D9C33D-4836-817F-7477-B454D506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F39BE0-0924-D349-1400-9515B6A3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35F66-A429-13DB-46A9-D4920019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BB909B-CFA0-E1FA-BD1E-B97640B1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5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B1E62-D95C-9A05-EDDA-1B86BFEF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678AD3-57AE-109F-8D6D-5B88DADB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14E6F9-5FC6-CBAA-7018-376F9525E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BF1A0C-D979-5F68-BD10-949763A6C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D22116-F092-57ED-7013-19065B626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C5AE4E-E011-2794-A4CD-302B8D0E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87132F-8E99-0BC6-AA9E-8D6F109D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F768A2-22D5-7B87-103A-CC5398F1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65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18964-160E-818B-E09F-EEBE112E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4B8D97-617B-634D-2984-4CE10556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37B699-33F4-3DD5-5D97-71F0FD1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66B522-24C7-91B6-BEEF-CA3A17F0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16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A00930-D061-CC14-1E43-F9887A98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B0CEB3-6FDB-5B3B-FBC5-2A67BFB4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7ECEB4-8CA6-D705-10A2-E3D4FAFD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1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CC26E-3C6F-66F7-357B-36640E8D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8022E-E558-07FF-3AD4-4840D566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C74677-9F58-BC6E-97AF-134661EE3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159ED7-66CF-8F2E-8672-814F6EF4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D21B7E-C33B-F4B4-E97E-D546DF3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260AD4-266B-BD4E-BBAF-D0040D19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4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B0070-3A9C-1ECB-2BEC-A9AAF740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7341BE-77CF-ECC5-9D74-167205259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61D517-A9E4-8FFB-F1E0-2590CC253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5C530A-5236-6173-9407-11C053EF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D367DE-A8EA-65EF-5027-A8169BC0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A2CFE4-6871-34C2-3156-38C62B6A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9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A120E85-5A14-671F-6F45-DD94539A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09FD11-3F79-7655-BD29-B4EAC19B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7EC8BD-049E-D9CC-9B34-EA131BB6A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BA0F-9489-4B0F-B752-C8DE65F2E93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CBAEC-10A7-248C-B1CC-83A9F31E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575311-AF4B-B7CB-5DA5-A52FD234C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10B-6B82-4D21-A378-4E712193F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0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88E5DCAE-3A77-B663-9947-2C6DACB9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454142"/>
            <a:ext cx="2798762" cy="6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9846E063-E55B-CDCB-073B-C536B576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821890"/>
            <a:ext cx="2874961" cy="6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0">
            <a:extLst>
              <a:ext uri="{FF2B5EF4-FFF2-40B4-BE49-F238E27FC236}">
                <a16:creationId xmlns:a16="http://schemas.microsoft.com/office/drawing/2014/main" id="{93BBBDA1-4288-B910-9425-56AE07ACB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1525587"/>
            <a:ext cx="155024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  <a:r>
              <a:rPr lang="pt-BR" altLang="pt-BR" sz="2500" b="1" dirty="0">
                <a:solidFill>
                  <a:schemeClr val="bg1"/>
                </a:solidFill>
              </a:rPr>
              <a:t>TÍTULO</a:t>
            </a: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172D992B-195A-43ED-0DE8-104444FCB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2143479"/>
            <a:ext cx="279876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O PAPEL DA TELEMEDICINA NA ULTRASSONOGRAFIA </a:t>
            </a:r>
            <a:endParaRPr lang="pt-BR" altLang="pt-B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12">
            <a:extLst>
              <a:ext uri="{FF2B5EF4-FFF2-40B4-BE49-F238E27FC236}">
                <a16:creationId xmlns:a16="http://schemas.microsoft.com/office/drawing/2014/main" id="{97F4B4F0-8529-5C2A-B545-25B7713E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3906256"/>
            <a:ext cx="185238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 dirty="0">
                <a:solidFill>
                  <a:schemeClr val="bg1"/>
                </a:solidFill>
              </a:rPr>
              <a:t>AUTORES</a:t>
            </a:r>
            <a:endParaRPr lang="pt-BR" altLang="pt-BR" sz="2500" dirty="0">
              <a:solidFill>
                <a:schemeClr val="bg1"/>
              </a:solidFill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id="{0E6AFC97-A575-1C41-4F60-0CBB4E89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4522967"/>
            <a:ext cx="2874961" cy="146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pt-BR" sz="11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Mario Brock Leão</a:t>
            </a:r>
            <a:r>
              <a:rPr lang="pt-BR" sz="1100" kern="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1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1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Waldeide</a:t>
            </a:r>
            <a:r>
              <a:rPr lang="pt-BR" sz="11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Oderilda</a:t>
            </a:r>
            <a:r>
              <a:rPr lang="pt-BR" sz="11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Magalhães dos Santos .</a:t>
            </a:r>
            <a:r>
              <a:rPr lang="pt-BR" sz="11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1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Jorge Roberto Di TommasoLeão</a:t>
            </a:r>
            <a:r>
              <a:rPr lang="pt-BR" sz="11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,2,3</a:t>
            </a:r>
            <a:r>
              <a:rPr lang="pt-BR" sz="11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1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Cleinaldo</a:t>
            </a:r>
            <a:r>
              <a:rPr lang="pt-BR" sz="11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Almeida Costa</a:t>
            </a:r>
            <a:r>
              <a:rPr lang="pt-BR" sz="1100" kern="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2,4</a:t>
            </a:r>
            <a:r>
              <a:rPr lang="pt-BR" sz="11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Marianna Facchinetti Brock. </a:t>
            </a:r>
            <a:r>
              <a:rPr lang="pt-BR" sz="1100" kern="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endParaRPr lang="pt-BR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pt-BR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South Florida</a:t>
            </a:r>
            <a:r>
              <a:rPr lang="pt-BR" sz="1000" kern="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Universidade do Estado do Amazonas </a:t>
            </a:r>
            <a:r>
              <a:rPr lang="pt-BR" sz="10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Faculdade Metropolitana do Amazonas </a:t>
            </a:r>
            <a:r>
              <a:rPr lang="pt-BR" sz="10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sz="1000" kern="1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Ministério da Saúde </a:t>
            </a:r>
            <a:r>
              <a:rPr lang="pt-BR" sz="10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2" descr="UEA- Humaitá | Humaitá AM">
            <a:extLst>
              <a:ext uri="{FF2B5EF4-FFF2-40B4-BE49-F238E27FC236}">
                <a16:creationId xmlns:a16="http://schemas.microsoft.com/office/drawing/2014/main" id="{B2B3666D-5F30-C7B7-506B-EC35E035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11" y="102637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73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2FFA4EA-1D44-41BF-6B73-45147BCCAC2A}"/>
              </a:ext>
            </a:extLst>
          </p:cNvPr>
          <p:cNvSpPr txBox="1"/>
          <p:nvPr/>
        </p:nvSpPr>
        <p:spPr>
          <a:xfrm>
            <a:off x="5803641" y="1091881"/>
            <a:ext cx="5976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800" dirty="0"/>
              <a:t>Revisar a literatura sobre  </a:t>
            </a:r>
            <a:r>
              <a:rPr lang="pt-BR" altLang="pt-BR" sz="1800" dirty="0" err="1"/>
              <a:t>sobre</a:t>
            </a:r>
            <a:r>
              <a:rPr lang="pt-BR" altLang="pt-BR" sz="1800" dirty="0"/>
              <a:t> o uso da telemedicina para realizar ultrassonografia à distância realizando uma revisão narrativa do tema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ADC1F8-59E2-95B6-D876-27A860643553}"/>
              </a:ext>
            </a:extLst>
          </p:cNvPr>
          <p:cNvSpPr txBox="1"/>
          <p:nvPr/>
        </p:nvSpPr>
        <p:spPr>
          <a:xfrm>
            <a:off x="5906277" y="435820"/>
            <a:ext cx="224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A8A9A4-C2AA-2D8A-F7A5-F2CC83330F7E}"/>
              </a:ext>
            </a:extLst>
          </p:cNvPr>
          <p:cNvSpPr txBox="1"/>
          <p:nvPr/>
        </p:nvSpPr>
        <p:spPr>
          <a:xfrm>
            <a:off x="5803641" y="2551837"/>
            <a:ext cx="5635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800" dirty="0"/>
              <a:t>Revisão  dos principais  bancos de dados online. Foram incluídos estudos que avaliaram o </a:t>
            </a:r>
            <a:r>
              <a:rPr lang="pt-BR" altLang="pt-BR" sz="1800" dirty="0" err="1"/>
              <a:t>teleultrassom</a:t>
            </a:r>
            <a:r>
              <a:rPr lang="pt-BR" altLang="pt-BR" sz="1800" dirty="0"/>
              <a:t> em relação à detecção de doenças ou à qualidade das imagens ultrassonográficas, ou para fazer comparações com os procedimentos usuais de ultrassom, independentemente do desenho do estudo.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56FA13-3C43-23EE-A386-23CAAFD847D9}"/>
              </a:ext>
            </a:extLst>
          </p:cNvPr>
          <p:cNvSpPr txBox="1"/>
          <p:nvPr/>
        </p:nvSpPr>
        <p:spPr>
          <a:xfrm>
            <a:off x="5803641" y="2041128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altLang="pt-BR" sz="1800" b="1" dirty="0"/>
              <a:t>:</a:t>
            </a:r>
            <a:r>
              <a:rPr lang="pt-BR" altLang="pt-BR" sz="180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53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BC67AA-4D3D-A0F9-77B0-8B0CEC566B96}"/>
              </a:ext>
            </a:extLst>
          </p:cNvPr>
          <p:cNvSpPr txBox="1"/>
          <p:nvPr/>
        </p:nvSpPr>
        <p:spPr>
          <a:xfrm>
            <a:off x="5561044" y="1028343"/>
            <a:ext cx="65127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800" dirty="0"/>
              <a:t>A </a:t>
            </a:r>
            <a:r>
              <a:rPr lang="pt-BR" altLang="pt-BR" sz="1800" dirty="0" err="1"/>
              <a:t>Telerradiologia</a:t>
            </a:r>
            <a:r>
              <a:rPr lang="pt-BR" altLang="pt-BR" sz="1800" dirty="0"/>
              <a:t> já é uma realidade bem estabelecida dentro da telemedicina, já a </a:t>
            </a:r>
            <a:r>
              <a:rPr lang="pt-BR" altLang="pt-BR" sz="1800" dirty="0" err="1"/>
              <a:t>teleultrassonografia</a:t>
            </a:r>
            <a:r>
              <a:rPr lang="pt-BR" altLang="pt-BR" sz="1800" dirty="0"/>
              <a:t> é uma modalidade relativamente nova  que pode representar uma alternativa viável para enfrentar a ausência de especialistas nos municípios que tem escassez de médicos especializados, diminuindo a disparidade do nível dos serviços médicos evitando deslocamentos desnecessários dos pacientes. Duas modalidades tem sido utilizadas: a forma assíncrona , onde o exame é realizado pelo médico não especialista, as imagens armazenadas e enviadas ao especialista para que sejam analisadas posteriormente e, a avaliação síncrona, na qual ambos os médicos estão presentes ao mesmo tempo e durante a realização da ultrassonografia (figura 1) ou ainda, a ecografia pode ser realizada com orientação da sonda e configuração e função do </a:t>
            </a:r>
            <a:r>
              <a:rPr lang="pt-BR" altLang="pt-BR" sz="1800" dirty="0" err="1"/>
              <a:t>ecógrafo</a:t>
            </a:r>
            <a:r>
              <a:rPr lang="pt-BR" altLang="pt-BR" sz="1800" dirty="0"/>
              <a:t> controladas a distancia permitindo uma investigação mais rápida e imagens de maior qualidade.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0CB0FB-3653-3308-78B3-336947937AFF}"/>
              </a:ext>
            </a:extLst>
          </p:cNvPr>
          <p:cNvSpPr txBox="1"/>
          <p:nvPr/>
        </p:nvSpPr>
        <p:spPr>
          <a:xfrm>
            <a:off x="5887616" y="389166"/>
            <a:ext cx="2037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altLang="pt-BR" sz="2400" b="1" dirty="0"/>
              <a:t>: </a:t>
            </a:r>
            <a:endParaRPr lang="pt-BR" sz="2400" dirty="0"/>
          </a:p>
        </p:txBody>
      </p:sp>
      <p:pic>
        <p:nvPicPr>
          <p:cNvPr id="6" name="Imagem 11" descr="Mulher ao lado de computador&#10;&#10;Descrição gerada automaticamente com confiança baixa">
            <a:extLst>
              <a:ext uri="{FF2B5EF4-FFF2-40B4-BE49-F238E27FC236}">
                <a16:creationId xmlns:a16="http://schemas.microsoft.com/office/drawing/2014/main" id="{E29936B5-5C54-0BD1-CEB8-348EA5AD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7" y="1651520"/>
            <a:ext cx="4740225" cy="36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2">
            <a:extLst>
              <a:ext uri="{FF2B5EF4-FFF2-40B4-BE49-F238E27FC236}">
                <a16:creationId xmlns:a16="http://schemas.microsoft.com/office/drawing/2014/main" id="{5ADEE826-D19B-F494-1B6F-0D8EDD6B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07" y="5275660"/>
            <a:ext cx="1239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000" dirty="0"/>
              <a:t>Figura1</a:t>
            </a:r>
            <a:r>
              <a:rPr lang="pt-BR" alt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4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BC67AA-4D3D-A0F9-77B0-8B0CEC566B96}"/>
              </a:ext>
            </a:extLst>
          </p:cNvPr>
          <p:cNvSpPr txBox="1"/>
          <p:nvPr/>
        </p:nvSpPr>
        <p:spPr>
          <a:xfrm>
            <a:off x="5561044" y="1261609"/>
            <a:ext cx="65127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800" dirty="0"/>
              <a:t>São considerados pontos fortes da </a:t>
            </a:r>
            <a:r>
              <a:rPr lang="pt-BR" altLang="pt-BR" sz="1800" dirty="0" err="1"/>
              <a:t>teleultrassonografia</a:t>
            </a:r>
            <a:r>
              <a:rPr lang="pt-BR" altLang="pt-BR" sz="1800" dirty="0"/>
              <a:t>: acesso a imagens  em áreas com infraestrutura de saúde limitada; atendimento de pacientes acamados em domicilio sem que se desloquem, custo reduzido de deslocamento, múltiplas opiniões de especialistas disponíveis, expansão do ensino de ultrassonografia a distância. Algumas limitações que devem  ser consideradas que incluem alto custo de aquisição dos equipamentos  para implementação do polo, regulamentação e segurança de dados e poucos estudos  que confirmem a eficácia da </a:t>
            </a:r>
            <a:r>
              <a:rPr lang="pt-BR" altLang="pt-BR" sz="1800" dirty="0" err="1"/>
              <a:t>teleultrassonografia</a:t>
            </a:r>
            <a:r>
              <a:rPr lang="pt-BR" altLang="pt-BR" sz="1800"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0CB0FB-3653-3308-78B3-336947937AFF}"/>
              </a:ext>
            </a:extLst>
          </p:cNvPr>
          <p:cNvSpPr txBox="1"/>
          <p:nvPr/>
        </p:nvSpPr>
        <p:spPr>
          <a:xfrm>
            <a:off x="5887616" y="389166"/>
            <a:ext cx="2037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altLang="pt-BR" sz="2400" b="1" dirty="0"/>
              <a:t>: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1681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BC67AA-4D3D-A0F9-77B0-8B0CEC566B96}"/>
              </a:ext>
            </a:extLst>
          </p:cNvPr>
          <p:cNvSpPr txBox="1"/>
          <p:nvPr/>
        </p:nvSpPr>
        <p:spPr>
          <a:xfrm>
            <a:off x="5561044" y="1261609"/>
            <a:ext cx="65127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800" dirty="0"/>
              <a:t>A </a:t>
            </a:r>
            <a:r>
              <a:rPr lang="pt-BR" altLang="pt-BR" sz="1800" dirty="0" err="1"/>
              <a:t>telessonografia</a:t>
            </a:r>
            <a:r>
              <a:rPr lang="pt-BR" altLang="pt-BR" sz="1800" dirty="0"/>
              <a:t>, seja  síncrona ou não, é uma modalidade  promissora na telemedicina, possibilitando a analise dos exames por  especialistas com alto grau de expertise à distancia para regiões remotas seja orientando na obtenção de imagens quanto auxiliando no diagnóstico à distância. No entanto, ainda são necessários estudos com maior rigor metodológico que avaliem a acurácia diagnóstica da metodologia, utilizando múltiplas alternativas de </a:t>
            </a:r>
            <a:r>
              <a:rPr lang="pt-BR" altLang="pt-BR" sz="1800" dirty="0" err="1"/>
              <a:t>telementoria</a:t>
            </a:r>
            <a:r>
              <a:rPr lang="pt-BR" altLang="pt-BR" sz="1800" dirty="0"/>
              <a:t>, ferramentas de fácil acesso e comparações com a metodologia tradicional do procedimento, para se chegar a conclusões definitivas.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0CB0FB-3653-3308-78B3-336947937AFF}"/>
              </a:ext>
            </a:extLst>
          </p:cNvPr>
          <p:cNvSpPr txBox="1"/>
          <p:nvPr/>
        </p:nvSpPr>
        <p:spPr>
          <a:xfrm>
            <a:off x="5887616" y="389166"/>
            <a:ext cx="2037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/>
              <a:t>Conclusão: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4844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Yuji Matsui</dc:creator>
  <cp:lastModifiedBy>Camilla S. de Oliveria Gomes</cp:lastModifiedBy>
  <cp:revision>7</cp:revision>
  <dcterms:created xsi:type="dcterms:W3CDTF">2023-08-09T00:23:38Z</dcterms:created>
  <dcterms:modified xsi:type="dcterms:W3CDTF">2023-10-04T19:53:09Z</dcterms:modified>
</cp:coreProperties>
</file>