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1" charset="1" panose="020B0606030504020204"/>
      <p:regular r:id="rId10"/>
    </p:embeddedFont>
    <p:embeddedFont>
      <p:font typeface="Open Sans 1 Bold" charset="1" panose="020B0806030504020204"/>
      <p:regular r:id="rId11"/>
    </p:embeddedFont>
    <p:embeddedFont>
      <p:font typeface="Open Sans 1 Italics" charset="1" panose="020B0606030504020204"/>
      <p:regular r:id="rId12"/>
    </p:embeddedFont>
    <p:embeddedFont>
      <p:font typeface="Open Sans 1 Bold Italics" charset="1" panose="020B0806030504020204"/>
      <p:regular r:id="rId13"/>
    </p:embeddedFont>
    <p:embeddedFont>
      <p:font typeface="Arial" charset="1" panose="020B0502020202020204"/>
      <p:regular r:id="rId14"/>
    </p:embeddedFont>
    <p:embeddedFont>
      <p:font typeface="Arial Bold" charset="1" panose="020B0802020202020204"/>
      <p:regular r:id="rId15"/>
    </p:embeddedFont>
    <p:embeddedFont>
      <p:font typeface="Arial Italics" charset="1" panose="020B0502020202090204"/>
      <p:regular r:id="rId16"/>
    </p:embeddedFont>
    <p:embeddedFont>
      <p:font typeface="Arial Bold Italics" charset="1" panose="020B0802020202090204"/>
      <p:regular r:id="rId17"/>
    </p:embeddedFont>
    <p:embeddedFont>
      <p:font typeface="Open Sans 2" charset="1" panose="020B0606030504020204"/>
      <p:regular r:id="rId18"/>
    </p:embeddedFont>
    <p:embeddedFont>
      <p:font typeface="Open Sans 2 Bold" charset="1" panose="020B0806030504020204"/>
      <p:regular r:id="rId19"/>
    </p:embeddedFont>
    <p:embeddedFont>
      <p:font typeface="Open Sans 2 Italics" charset="1" panose="020B0606030504020204"/>
      <p:regular r:id="rId20"/>
    </p:embeddedFont>
    <p:embeddedFont>
      <p:font typeface="Open Sans 2 Bold Italics" charset="1" panose="020B0806030504020204"/>
      <p:regular r:id="rId21"/>
    </p:embeddedFont>
    <p:embeddedFont>
      <p:font typeface="Open Sans 2 Light" charset="1" panose="020B0306030504020204"/>
      <p:regular r:id="rId22"/>
    </p:embeddedFont>
    <p:embeddedFont>
      <p:font typeface="Open Sans 2 Light Italics" charset="1" panose="020B0306030504020204"/>
      <p:regular r:id="rId23"/>
    </p:embeddedFont>
    <p:embeddedFont>
      <p:font typeface="Open Sans 2 Ultra-Bold" charset="1" panose="00000000000000000000"/>
      <p:regular r:id="rId24"/>
    </p:embeddedFont>
    <p:embeddedFont>
      <p:font typeface="Open Sans 2 Ultra-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6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32020" y="2874420"/>
            <a:ext cx="4384260" cy="942840"/>
          </a:xfrm>
          <a:custGeom>
            <a:avLst/>
            <a:gdLst/>
            <a:ahLst/>
            <a:cxnLst/>
            <a:rect r="r" b="b" t="t" l="l"/>
            <a:pathLst>
              <a:path h="942840" w="4384260">
                <a:moveTo>
                  <a:pt x="0" y="0"/>
                </a:moveTo>
                <a:lnTo>
                  <a:pt x="4384260" y="0"/>
                </a:lnTo>
                <a:lnTo>
                  <a:pt x="4384260" y="942840"/>
                </a:lnTo>
                <a:lnTo>
                  <a:pt x="0" y="942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0" r="0" b="-6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1060" y="6219720"/>
            <a:ext cx="5119740" cy="1102680"/>
          </a:xfrm>
          <a:custGeom>
            <a:avLst/>
            <a:gdLst/>
            <a:ahLst/>
            <a:cxnLst/>
            <a:rect r="r" b="b" t="t" l="l"/>
            <a:pathLst>
              <a:path h="1102680" w="5119740">
                <a:moveTo>
                  <a:pt x="0" y="0"/>
                </a:moveTo>
                <a:lnTo>
                  <a:pt x="5119740" y="0"/>
                </a:lnTo>
                <a:lnTo>
                  <a:pt x="5119740" y="1102680"/>
                </a:lnTo>
                <a:lnTo>
                  <a:pt x="0" y="110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" t="0" r="-1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539000" y="3025635"/>
            <a:ext cx="2367720" cy="62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750" spc="-150">
                <a:solidFill>
                  <a:srgbClr val="D87300"/>
                </a:solidFill>
                <a:latin typeface="Open Sans 1 Bold"/>
              </a:rPr>
              <a:t> </a:t>
            </a:r>
            <a:r>
              <a:rPr lang="en-US" sz="3750" spc="-150">
                <a:solidFill>
                  <a:srgbClr val="FFFFFF"/>
                </a:solidFill>
                <a:latin typeface="Open Sans 1 Bold"/>
              </a:rPr>
              <a:t>TÍTULO</a:t>
            </a:r>
            <a:r>
              <a:rPr lang="en-US" sz="3750" spc="-150">
                <a:solidFill>
                  <a:srgbClr val="D87300"/>
                </a:solidFill>
                <a:latin typeface="Open Sans 1 Bold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04500" y="6473535"/>
            <a:ext cx="3468240" cy="62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750" spc="-150">
                <a:solidFill>
                  <a:srgbClr val="FFFFFF"/>
                </a:solidFill>
                <a:latin typeface="Open Sans 1 Bold"/>
              </a:rPr>
              <a:t>AUTORES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0717" y="7326045"/>
            <a:ext cx="5910423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1200" spc="-48">
                <a:solidFill>
                  <a:srgbClr val="024471"/>
                </a:solidFill>
                <a:latin typeface="Arial"/>
              </a:rPr>
              <a:t>BROCK,  M.F.; PEREIRA, B.C.N.; SANTOS, V.H.S.; LEÃO, M.B.; LEÃO, J.R.D.; MEDEIROS, B.N.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23360" y="4061271"/>
            <a:ext cx="5320054" cy="179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21"/>
              </a:lnSpc>
            </a:pPr>
            <a:r>
              <a:rPr lang="en-US" sz="2015">
                <a:solidFill>
                  <a:srgbClr val="000000"/>
                </a:solidFill>
                <a:latin typeface="Arial Bold"/>
              </a:rPr>
              <a:t>AVALIAÇÃO DO DOPPLER RENAL NA PRÉ E PÓS NEFROSTOMIA EM PACIENTES COM CÂNCER DE COLO UTERINO APRESENTANDO OBSTRUÇÃO DO TRATO URINÁRIO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06767" y="2216382"/>
            <a:ext cx="5883254" cy="8070618"/>
          </a:xfrm>
          <a:custGeom>
            <a:avLst/>
            <a:gdLst/>
            <a:ahLst/>
            <a:cxnLst/>
            <a:rect r="r" b="b" t="t" l="l"/>
            <a:pathLst>
              <a:path h="8070618" w="5883254">
                <a:moveTo>
                  <a:pt x="0" y="0"/>
                </a:moveTo>
                <a:lnTo>
                  <a:pt x="5883254" y="0"/>
                </a:lnTo>
                <a:lnTo>
                  <a:pt x="5883254" y="8070618"/>
                </a:lnTo>
                <a:lnTo>
                  <a:pt x="0" y="8070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87908"/>
            <a:ext cx="3221038" cy="9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  <a:spcBef>
                <a:spcPct val="0"/>
              </a:spcBef>
            </a:pPr>
            <a:r>
              <a:rPr lang="en-US" sz="4960">
                <a:solidFill>
                  <a:srgbClr val="FF66C4"/>
                </a:solidFill>
                <a:latin typeface="Arial"/>
              </a:rPr>
              <a:t>Referência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734559" y="4270524"/>
            <a:ext cx="4517033" cy="1546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FF66C4"/>
                </a:solidFill>
                <a:latin typeface="Arial"/>
              </a:rPr>
              <a:t>Obrigado!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46013" y="25394"/>
            <a:ext cx="5255148" cy="100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7"/>
              </a:lnSpc>
            </a:pPr>
            <a:r>
              <a:rPr lang="en-US" sz="5862">
                <a:solidFill>
                  <a:srgbClr val="000000"/>
                </a:solidFill>
                <a:latin typeface="Open Sans 2 Bold"/>
              </a:rPr>
              <a:t>INTRODUÇÃO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97186" y="1744689"/>
            <a:ext cx="7195787" cy="548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3160">
                <a:solidFill>
                  <a:srgbClr val="000000"/>
                </a:solidFill>
                <a:latin typeface="Open Sans 2 Bold"/>
              </a:rPr>
              <a:t>INFECÇÃO PERSISTENTE  PELO HPV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97186" y="4033164"/>
            <a:ext cx="7195787" cy="1110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3160">
                <a:solidFill>
                  <a:srgbClr val="000000"/>
                </a:solidFill>
                <a:latin typeface="Open Sans 2 Bold"/>
              </a:rPr>
              <a:t>EVOLUÇÃO PARA</a:t>
            </a:r>
          </a:p>
          <a:p>
            <a:pPr algn="ctr">
              <a:lnSpc>
                <a:spcPts val="4425"/>
              </a:lnSpc>
            </a:pPr>
            <a:r>
              <a:rPr lang="en-US" sz="3160">
                <a:solidFill>
                  <a:srgbClr val="000000"/>
                </a:solidFill>
                <a:latin typeface="Open Sans 2 Bold"/>
              </a:rPr>
              <a:t>CARCINOMAS INVASORES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64761" y="6324600"/>
            <a:ext cx="7195787" cy="1672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3160">
                <a:solidFill>
                  <a:srgbClr val="000000"/>
                </a:solidFill>
                <a:latin typeface="Open Sans 2 Bold"/>
              </a:rPr>
              <a:t>PODE ATINGIR E  OBSTRUIR BEXIGA E</a:t>
            </a:r>
          </a:p>
          <a:p>
            <a:pPr algn="ctr">
              <a:lnSpc>
                <a:spcPts val="4425"/>
              </a:lnSpc>
            </a:pPr>
            <a:r>
              <a:rPr lang="en-US" sz="3160">
                <a:solidFill>
                  <a:srgbClr val="000000"/>
                </a:solidFill>
                <a:latin typeface="Open Sans 2 Bold"/>
              </a:rPr>
              <a:t>URETERES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18796" y="9176664"/>
            <a:ext cx="7195787" cy="1110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5"/>
              </a:lnSpc>
            </a:pPr>
            <a:r>
              <a:rPr lang="en-US" sz="3160">
                <a:solidFill>
                  <a:srgbClr val="FF5757"/>
                </a:solidFill>
                <a:latin typeface="Open Sans 2 Bold"/>
              </a:rPr>
              <a:t>ALÍVIO: NEFROSTOMIA  PERCUTÂNEA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96347">
            <a:off x="14119406" y="8285238"/>
            <a:ext cx="794566" cy="421120"/>
          </a:xfrm>
          <a:custGeom>
            <a:avLst/>
            <a:gdLst/>
            <a:ahLst/>
            <a:cxnLst/>
            <a:rect r="r" b="b" t="t" l="l"/>
            <a:pathLst>
              <a:path h="421120" w="794566">
                <a:moveTo>
                  <a:pt x="0" y="0"/>
                </a:moveTo>
                <a:lnTo>
                  <a:pt x="794566" y="0"/>
                </a:lnTo>
                <a:lnTo>
                  <a:pt x="794566" y="421120"/>
                </a:lnTo>
                <a:lnTo>
                  <a:pt x="0" y="4211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96347">
            <a:off x="14119406" y="5556828"/>
            <a:ext cx="794566" cy="421120"/>
          </a:xfrm>
          <a:custGeom>
            <a:avLst/>
            <a:gdLst/>
            <a:ahLst/>
            <a:cxnLst/>
            <a:rect r="r" b="b" t="t" l="l"/>
            <a:pathLst>
              <a:path h="421120" w="794566">
                <a:moveTo>
                  <a:pt x="0" y="0"/>
                </a:moveTo>
                <a:lnTo>
                  <a:pt x="794566" y="0"/>
                </a:lnTo>
                <a:lnTo>
                  <a:pt x="794566" y="421119"/>
                </a:lnTo>
                <a:lnTo>
                  <a:pt x="0" y="421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96347">
            <a:off x="14119406" y="2828417"/>
            <a:ext cx="794566" cy="421120"/>
          </a:xfrm>
          <a:custGeom>
            <a:avLst/>
            <a:gdLst/>
            <a:ahLst/>
            <a:cxnLst/>
            <a:rect r="r" b="b" t="t" l="l"/>
            <a:pathLst>
              <a:path h="421120" w="794566">
                <a:moveTo>
                  <a:pt x="0" y="0"/>
                </a:moveTo>
                <a:lnTo>
                  <a:pt x="794566" y="0"/>
                </a:lnTo>
                <a:lnTo>
                  <a:pt x="794566" y="421120"/>
                </a:lnTo>
                <a:lnTo>
                  <a:pt x="0" y="4211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0720" y="4476172"/>
            <a:ext cx="7753190" cy="3830207"/>
          </a:xfrm>
          <a:custGeom>
            <a:avLst/>
            <a:gdLst/>
            <a:ahLst/>
            <a:cxnLst/>
            <a:rect r="r" b="b" t="t" l="l"/>
            <a:pathLst>
              <a:path h="3830207" w="7753190">
                <a:moveTo>
                  <a:pt x="0" y="0"/>
                </a:moveTo>
                <a:lnTo>
                  <a:pt x="7753190" y="0"/>
                </a:lnTo>
                <a:lnTo>
                  <a:pt x="7753190" y="3830206"/>
                </a:lnTo>
                <a:lnTo>
                  <a:pt x="0" y="3830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407" r="0" b="-4407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37724" y="2603887"/>
            <a:ext cx="9173036" cy="7683113"/>
          </a:xfrm>
          <a:custGeom>
            <a:avLst/>
            <a:gdLst/>
            <a:ahLst/>
            <a:cxnLst/>
            <a:rect r="r" b="b" t="t" l="l"/>
            <a:pathLst>
              <a:path h="7683113" w="9173036">
                <a:moveTo>
                  <a:pt x="0" y="0"/>
                </a:moveTo>
                <a:lnTo>
                  <a:pt x="9173036" y="0"/>
                </a:lnTo>
                <a:lnTo>
                  <a:pt x="9173036" y="7683113"/>
                </a:lnTo>
                <a:lnTo>
                  <a:pt x="0" y="7683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742190" y="914400"/>
            <a:ext cx="5255148" cy="100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7"/>
              </a:lnSpc>
            </a:pPr>
            <a:r>
              <a:rPr lang="en-US" sz="5862">
                <a:solidFill>
                  <a:srgbClr val="000000"/>
                </a:solidFill>
                <a:latin typeface="Open Sans 2 Bold"/>
              </a:rPr>
              <a:t>INTRODUÇÃO 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407433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60150" y="247378"/>
            <a:ext cx="5463071" cy="1400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37"/>
              </a:lnSpc>
            </a:pPr>
            <a:r>
              <a:rPr lang="en-US" sz="8169">
                <a:solidFill>
                  <a:srgbClr val="000000"/>
                </a:solidFill>
                <a:latin typeface="Open Sans 2 Bold"/>
              </a:rPr>
              <a:t>OBJETIVOS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81499" y="3469425"/>
            <a:ext cx="10706501" cy="449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Italics"/>
              </a:rPr>
              <a:t>GERAL</a:t>
            </a:r>
          </a:p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Italics"/>
              </a:rPr>
              <a:t>Avaliação do doppler renal na pré e pós nefrostomia em pacientes com  câncer de colo uterino apresentando obstrução de trato urinário, na  Fundação Centro de Controle de Oncologia do Estado do Amazonas (FCECON  AM).</a:t>
            </a:r>
          </a:p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Italics"/>
              </a:rPr>
              <a:t>ESPECÍFICOS</a:t>
            </a:r>
          </a:p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Italics"/>
              </a:rPr>
              <a:t>Identificar os principais achados na ultrassonografia renal com doopler  em dois momentos: pré e pós nefrostomia;</a:t>
            </a:r>
          </a:p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Italics"/>
              </a:rPr>
              <a:t>Verificar	o	fluxo	dos	vasos	renais	e	seus	respectivos	índices	de  resistividade (IR) e pulsatilidade (IP);</a:t>
            </a:r>
          </a:p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Italics"/>
              </a:rPr>
              <a:t>Avaliar a presença de alterações anatômicas, estenoses ou metástases  significativas comprometendo a função renal;</a:t>
            </a:r>
          </a:p>
          <a:p>
            <a:pPr algn="just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Italics"/>
              </a:rPr>
              <a:t>Identificar quaisquer limitações na realização do exame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61582" y="0"/>
            <a:ext cx="8626598" cy="10287000"/>
          </a:xfrm>
          <a:custGeom>
            <a:avLst/>
            <a:gdLst/>
            <a:ahLst/>
            <a:cxnLst/>
            <a:rect r="r" b="b" t="t" l="l"/>
            <a:pathLst>
              <a:path h="10287000" w="8626598">
                <a:moveTo>
                  <a:pt x="0" y="0"/>
                </a:moveTo>
                <a:lnTo>
                  <a:pt x="8626598" y="0"/>
                </a:lnTo>
                <a:lnTo>
                  <a:pt x="86265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47063" y="4778671"/>
            <a:ext cx="5921028" cy="3796540"/>
          </a:xfrm>
          <a:custGeom>
            <a:avLst/>
            <a:gdLst/>
            <a:ahLst/>
            <a:cxnLst/>
            <a:rect r="r" b="b" t="t" l="l"/>
            <a:pathLst>
              <a:path h="3796540" w="5921028">
                <a:moveTo>
                  <a:pt x="0" y="0"/>
                </a:moveTo>
                <a:lnTo>
                  <a:pt x="5921028" y="0"/>
                </a:lnTo>
                <a:lnTo>
                  <a:pt x="5921028" y="3796540"/>
                </a:lnTo>
                <a:lnTo>
                  <a:pt x="0" y="3796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47063" y="2018771"/>
            <a:ext cx="8365669" cy="1859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7"/>
              </a:lnSpc>
            </a:pPr>
            <a:r>
              <a:rPr lang="en-US" sz="5027">
                <a:solidFill>
                  <a:srgbClr val="FF5757"/>
                </a:solidFill>
                <a:latin typeface="Arial Bold"/>
              </a:rPr>
              <a:t>Casuística e</a:t>
            </a:r>
          </a:p>
          <a:p>
            <a:pPr algn="ctr">
              <a:lnSpc>
                <a:spcPts val="7037"/>
              </a:lnSpc>
              <a:spcBef>
                <a:spcPct val="0"/>
              </a:spcBef>
            </a:pPr>
            <a:r>
              <a:rPr lang="en-US" sz="5027">
                <a:solidFill>
                  <a:srgbClr val="FF5757"/>
                </a:solidFill>
                <a:latin typeface="Arial Bold"/>
              </a:rPr>
              <a:t> Métodos 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12220" y="2414047"/>
            <a:ext cx="12042603" cy="6666441"/>
          </a:xfrm>
          <a:custGeom>
            <a:avLst/>
            <a:gdLst/>
            <a:ahLst/>
            <a:cxnLst/>
            <a:rect r="r" b="b" t="t" l="l"/>
            <a:pathLst>
              <a:path h="6666441" w="12042603">
                <a:moveTo>
                  <a:pt x="0" y="0"/>
                </a:moveTo>
                <a:lnTo>
                  <a:pt x="12042603" y="0"/>
                </a:lnTo>
                <a:lnTo>
                  <a:pt x="12042603" y="6666441"/>
                </a:lnTo>
                <a:lnTo>
                  <a:pt x="0" y="6666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57243" y="239038"/>
            <a:ext cx="6078240" cy="78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5"/>
              </a:lnSpc>
              <a:spcBef>
                <a:spcPct val="0"/>
              </a:spcBef>
            </a:pPr>
            <a:r>
              <a:rPr lang="en-US" sz="4160">
                <a:solidFill>
                  <a:srgbClr val="FF66C4"/>
                </a:solidFill>
                <a:latin typeface="Arial Bold"/>
              </a:rPr>
              <a:t>Resultado e  Discussão 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6264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4687" y="4305450"/>
            <a:ext cx="8282556" cy="4306614"/>
          </a:xfrm>
          <a:custGeom>
            <a:avLst/>
            <a:gdLst/>
            <a:ahLst/>
            <a:cxnLst/>
            <a:rect r="r" b="b" t="t" l="l"/>
            <a:pathLst>
              <a:path h="4306614" w="8282556">
                <a:moveTo>
                  <a:pt x="0" y="0"/>
                </a:moveTo>
                <a:lnTo>
                  <a:pt x="8282556" y="0"/>
                </a:lnTo>
                <a:lnTo>
                  <a:pt x="8282556" y="4306614"/>
                </a:lnTo>
                <a:lnTo>
                  <a:pt x="0" y="43066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377826" y="239038"/>
            <a:ext cx="6078240" cy="78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5"/>
              </a:lnSpc>
              <a:spcBef>
                <a:spcPct val="0"/>
              </a:spcBef>
            </a:pPr>
            <a:r>
              <a:rPr lang="en-US" sz="4160">
                <a:solidFill>
                  <a:srgbClr val="FF66C4"/>
                </a:solidFill>
                <a:latin typeface="Arial Bold"/>
              </a:rPr>
              <a:t>Resultado e  Discussão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456591" y="4305450"/>
            <a:ext cx="8831589" cy="4952850"/>
          </a:xfrm>
          <a:custGeom>
            <a:avLst/>
            <a:gdLst/>
            <a:ahLst/>
            <a:cxnLst/>
            <a:rect r="r" b="b" t="t" l="l"/>
            <a:pathLst>
              <a:path h="4952850" w="8831589">
                <a:moveTo>
                  <a:pt x="0" y="0"/>
                </a:moveTo>
                <a:lnTo>
                  <a:pt x="8831589" y="0"/>
                </a:lnTo>
                <a:lnTo>
                  <a:pt x="8831589" y="4952850"/>
                </a:lnTo>
                <a:lnTo>
                  <a:pt x="0" y="4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62743" y="2275008"/>
            <a:ext cx="11625437" cy="6477764"/>
          </a:xfrm>
          <a:custGeom>
            <a:avLst/>
            <a:gdLst/>
            <a:ahLst/>
            <a:cxnLst/>
            <a:rect r="r" b="b" t="t" l="l"/>
            <a:pathLst>
              <a:path h="6477764" w="11625437">
                <a:moveTo>
                  <a:pt x="0" y="0"/>
                </a:moveTo>
                <a:lnTo>
                  <a:pt x="11625437" y="0"/>
                </a:lnTo>
                <a:lnTo>
                  <a:pt x="11625437" y="6477764"/>
                </a:lnTo>
                <a:lnTo>
                  <a:pt x="0" y="6477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218" r="0" b="-221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57243" y="239038"/>
            <a:ext cx="6078240" cy="78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5"/>
              </a:lnSpc>
              <a:spcBef>
                <a:spcPct val="0"/>
              </a:spcBef>
            </a:pPr>
            <a:r>
              <a:rPr lang="en-US" sz="4160">
                <a:solidFill>
                  <a:srgbClr val="FF66C4"/>
                </a:solidFill>
                <a:latin typeface="Arial Bold"/>
              </a:rPr>
              <a:t>Resultado e  Discussão 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180" cy="10287000"/>
          </a:xfrm>
          <a:custGeom>
            <a:avLst/>
            <a:gdLst/>
            <a:ahLst/>
            <a:cxnLst/>
            <a:rect r="r" b="b" t="t" l="l"/>
            <a:pathLst>
              <a:path h="10287000" w="1828818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92665" y="2112743"/>
            <a:ext cx="11298764" cy="7145557"/>
          </a:xfrm>
          <a:custGeom>
            <a:avLst/>
            <a:gdLst/>
            <a:ahLst/>
            <a:cxnLst/>
            <a:rect r="r" b="b" t="t" l="l"/>
            <a:pathLst>
              <a:path h="7145557" w="11298764">
                <a:moveTo>
                  <a:pt x="0" y="0"/>
                </a:moveTo>
                <a:lnTo>
                  <a:pt x="11298764" y="0"/>
                </a:lnTo>
                <a:lnTo>
                  <a:pt x="11298764" y="7145557"/>
                </a:lnTo>
                <a:lnTo>
                  <a:pt x="0" y="71455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99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57243" y="239038"/>
            <a:ext cx="6078240" cy="78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5"/>
              </a:lnSpc>
              <a:spcBef>
                <a:spcPct val="0"/>
              </a:spcBef>
            </a:pPr>
            <a:r>
              <a:rPr lang="en-US" sz="4160">
                <a:solidFill>
                  <a:srgbClr val="FF66C4"/>
                </a:solidFill>
                <a:latin typeface="Arial Bold"/>
              </a:rPr>
              <a:t>Resultado e  Discussão 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DAFvGXk3IB0</dc:identifier>
  <dcterms:modified xsi:type="dcterms:W3CDTF">2011-08-01T06:04:30Z</dcterms:modified>
  <cp:revision>1</cp:revision>
  <dc:title>modelo-sbus-2023.ppt</dc:title>
</cp:coreProperties>
</file>