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0" r:id="rId5"/>
    <p:sldId id="261" r:id="rId6"/>
    <p:sldId id="267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6"/>
    <p:restoredTop sz="94705"/>
  </p:normalViewPr>
  <p:slideViewPr>
    <p:cSldViewPr snapToGrid="0">
      <p:cViewPr varScale="1">
        <p:scale>
          <a:sx n="104" d="100"/>
          <a:sy n="104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AE146-EBDD-4A19-BB9D-C2409AB3BFB0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7C9E3-5300-4BD7-8256-6C8B89D9D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51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7C9E3-5300-4BD7-8256-6C8B89D9D47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59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0E607-1339-59A3-24A2-8CFBDFC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B9B0-F77F-804C-AC6D-F132A64F4F88}" type="datetimeFigureOut">
              <a:rPr lang="pt-BR"/>
              <a:pPr>
                <a:defRPr/>
              </a:pPr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0A6AF4-B17F-35D7-E673-497EAB3C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45E613-9BF6-DFFB-B649-6F6485AA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7C4B7-13A0-4947-8AB1-5488ECB876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25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82D520-A223-41C3-8E6E-9444BC8C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D06E-C0A3-CB49-B49D-AEC32B0847A7}" type="datetimeFigureOut">
              <a:rPr lang="pt-BR"/>
              <a:pPr>
                <a:defRPr/>
              </a:pPr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264EBB-91F4-3330-A963-FE927C04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EC6009-2C49-AEC9-F226-10D73ADC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AB192-FB1C-BE45-B892-78D788322E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19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9EE662-1B10-D20C-C878-DCB36986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334B-E25F-A44C-AA35-1B8EA58622DA}" type="datetimeFigureOut">
              <a:rPr lang="pt-BR"/>
              <a:pPr>
                <a:defRPr/>
              </a:pPr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04780D-3738-9A65-4940-6D247C630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989C5C-3F53-D673-712D-709C8632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7766-0458-874A-9DD1-02E16EED92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5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C90DB-2526-906D-50C3-0E422438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D5B9-78ED-634A-B5C2-5E1A50012E5D}" type="datetimeFigureOut">
              <a:rPr lang="pt-BR"/>
              <a:pPr>
                <a:defRPr/>
              </a:pPr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0092CB-B879-BFEF-63DC-83A91D52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047F1D-1C1D-2D71-556C-B1543207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73A2-C36F-824F-AF6A-21A2AC2C7A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27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43074D-47DA-4410-A519-F3AE8F26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EABB-E593-CE4B-8061-531FC490D8A6}" type="datetimeFigureOut">
              <a:rPr lang="pt-BR"/>
              <a:pPr>
                <a:defRPr/>
              </a:pPr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9015C5-40DE-EB7A-A1EF-677F6EF3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656C58-87A7-7731-308E-9A3D9267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8C80-4570-184E-BE8B-1E9903CF08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27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1863272-3BB3-4C44-8D7B-B416D818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3AAF2-C1B6-2747-810F-34B953B1CFEE}" type="datetimeFigureOut">
              <a:rPr lang="pt-BR"/>
              <a:pPr>
                <a:defRPr/>
              </a:pPr>
              <a:t>19/09/2023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DC78246-C2AF-5FF5-E6B5-32B1BEC3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80036E6-E7A2-DAEF-F9B8-E3685660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375F-83CF-C447-A318-6989F2E0B5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76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C7B5CE1-AFE9-41FC-6188-741B9E39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74933-5720-7340-9A6C-4B43DB572042}" type="datetimeFigureOut">
              <a:rPr lang="pt-BR"/>
              <a:pPr>
                <a:defRPr/>
              </a:pPr>
              <a:t>19/09/2023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DFDE4532-712D-CFD0-B885-42D5A759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65FB044-45EC-7BCF-D4F1-886E500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0776-7489-B149-BFB4-208C8F3F9A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99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ADD0466-C651-EE29-697F-59C72FFD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61AD-11EA-B340-8341-62BA1C3003D2}" type="datetimeFigureOut">
              <a:rPr lang="pt-BR"/>
              <a:pPr>
                <a:defRPr/>
              </a:pPr>
              <a:t>19/09/2023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9CCFC72E-7A9F-49D0-E4ED-AA85D34A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B3A92E7-2C1C-C9B4-9192-409D300F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83B94-8512-2049-8816-E59386AFB9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62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C1D70F35-DFE7-A27B-3E4B-6DD4B9F8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2765-A81A-E541-AF50-A580DA9BEB39}" type="datetimeFigureOut">
              <a:rPr lang="pt-BR"/>
              <a:pPr>
                <a:defRPr/>
              </a:pPr>
              <a:t>19/09/2023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3F8E3508-D806-D94C-6B27-A2D857F9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FDCA9287-4AD7-E10C-F495-CB0807E0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73DF-0D7B-914C-8603-80E7233F8E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18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41583E4-0989-C375-FA63-C5FD3EA4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D988-1195-5F41-BD16-ECC7283CEB27}" type="datetimeFigureOut">
              <a:rPr lang="pt-BR"/>
              <a:pPr>
                <a:defRPr/>
              </a:pPr>
              <a:t>19/09/2023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DBF65B1-5AA7-E905-3DE5-8981E1E5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44AD893-DA6A-9252-7A7E-2B041474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C21A0-8645-944F-B5EB-948A1A1857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57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A3FE377-7DCF-2266-A222-69D23833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D4C3-0EF2-3247-BAB5-196C4CBE9F3F}" type="datetimeFigureOut">
              <a:rPr lang="pt-BR"/>
              <a:pPr>
                <a:defRPr/>
              </a:pPr>
              <a:t>19/09/2023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7716BD5-1A95-CCC9-F390-3528ED26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52B0AD0-755E-194A-3D00-02306ACE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3928-C553-3A4A-A665-075DB45880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15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79266E72-EBFF-30C1-DD2E-F97D890C0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18883362-E02C-239F-5AD5-9C436D3FB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3789CF-41EF-6B55-CEE3-AD271A142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3F0FC6-E094-D149-94D9-3603314D786D}" type="datetimeFigureOut">
              <a:rPr lang="pt-BR"/>
              <a:pPr>
                <a:defRPr/>
              </a:pPr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618668-E347-42BD-160D-365B9AC48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FFC2E2-157E-D17B-769A-32CC14B98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A1783D-7DFC-6D41-9E0F-2DBBAB4C34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m 4" descr="Logotipo&#10;&#10;Descrição gerada automaticamente">
            <a:extLst>
              <a:ext uri="{FF2B5EF4-FFF2-40B4-BE49-F238E27FC236}">
                <a16:creationId xmlns:a16="http://schemas.microsoft.com/office/drawing/2014/main" id="{88707583-B668-5C3B-B56C-2F4FB4B7C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E5E5F6E7-6FA1-33CC-8369-9A968381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1916113"/>
            <a:ext cx="29225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m 2" descr="Uma imagem contendo Retângulo&#10;&#10;Descrição gerada automaticamente">
            <a:extLst>
              <a:ext uri="{FF2B5EF4-FFF2-40B4-BE49-F238E27FC236}">
                <a16:creationId xmlns:a16="http://schemas.microsoft.com/office/drawing/2014/main" id="{07A5DF7A-8426-5F8F-D2CD-3F13C519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146550"/>
            <a:ext cx="34131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aixaDeTexto 10">
            <a:extLst>
              <a:ext uri="{FF2B5EF4-FFF2-40B4-BE49-F238E27FC236}">
                <a16:creationId xmlns:a16="http://schemas.microsoft.com/office/drawing/2014/main" id="{DA52AC72-9AB8-C4E3-BAA9-97218E088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1992313"/>
            <a:ext cx="1698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D87300"/>
                </a:solidFill>
              </a:rPr>
              <a:t> </a:t>
            </a:r>
            <a:r>
              <a:rPr lang="pt-BR" altLang="pt-BR" sz="2500" b="1">
                <a:solidFill>
                  <a:schemeClr val="bg1"/>
                </a:solidFill>
              </a:rPr>
              <a:t>TÍTULO</a:t>
            </a:r>
            <a:r>
              <a:rPr lang="pt-BR" altLang="pt-BR" sz="1800" b="1">
                <a:solidFill>
                  <a:srgbClr val="D87300"/>
                </a:solidFill>
              </a:rPr>
              <a:t> </a:t>
            </a:r>
          </a:p>
        </p:txBody>
      </p:sp>
      <p:sp>
        <p:nvSpPr>
          <p:cNvPr id="13317" name="CaixaDeTexto 11">
            <a:extLst>
              <a:ext uri="{FF2B5EF4-FFF2-40B4-BE49-F238E27FC236}">
                <a16:creationId xmlns:a16="http://schemas.microsoft.com/office/drawing/2014/main" id="{6AE94CA9-9FDA-7DA2-AB6B-27F8AEB5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511" y="2946567"/>
            <a:ext cx="5787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ANOMALIAS DE DESENVOLVIMENTO DO TRATO GENITAL: REVISÃO BIBLIOGRÁFICA</a:t>
            </a:r>
            <a:endParaRPr lang="pt-BR" altLang="pt-BR" sz="1800" dirty="0"/>
          </a:p>
        </p:txBody>
      </p:sp>
      <p:sp>
        <p:nvSpPr>
          <p:cNvPr id="13318" name="CaixaDeTexto 12">
            <a:extLst>
              <a:ext uri="{FF2B5EF4-FFF2-40B4-BE49-F238E27FC236}">
                <a16:creationId xmlns:a16="http://schemas.microsoft.com/office/drawing/2014/main" id="{F86671D8-BF4C-3116-9936-AFA3A4AE6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91013"/>
            <a:ext cx="24320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500" b="1">
                <a:solidFill>
                  <a:schemeClr val="bg1"/>
                </a:solidFill>
              </a:rPr>
              <a:t>PALESTRANTE</a:t>
            </a:r>
            <a:endParaRPr lang="pt-BR" altLang="pt-BR" sz="2500">
              <a:solidFill>
                <a:schemeClr val="bg1"/>
              </a:solidFill>
            </a:endParaRPr>
          </a:p>
        </p:txBody>
      </p:sp>
      <p:sp>
        <p:nvSpPr>
          <p:cNvPr id="9" name="CaixaDeTexto 13">
            <a:extLst>
              <a:ext uri="{FF2B5EF4-FFF2-40B4-BE49-F238E27FC236}">
                <a16:creationId xmlns:a16="http://schemas.microsoft.com/office/drawing/2014/main" id="{AD9C925E-DF68-5443-98F3-6FF1F486D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011" y="4624902"/>
            <a:ext cx="42227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24471"/>
                </a:solidFill>
              </a:rPr>
              <a:t>Daiane Lorena Martins Nogueira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24471"/>
                </a:solidFill>
              </a:rPr>
              <a:t>Emanuele Santana Lessa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24471"/>
                </a:solidFill>
              </a:rPr>
              <a:t>Antônio Gualda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24471"/>
                </a:solidFill>
              </a:rPr>
              <a:t>Gustavo Ferreira Cury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24471"/>
                </a:solidFill>
              </a:rPr>
              <a:t>Matheus Beleza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accent1">
                    <a:lumMod val="50000"/>
                  </a:schemeClr>
                </a:solidFill>
              </a:rPr>
              <a:t>Evaldo Trajano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4">
            <a:extLst>
              <a:ext uri="{FF2B5EF4-FFF2-40B4-BE49-F238E27FC236}">
                <a16:creationId xmlns:a16="http://schemas.microsoft.com/office/drawing/2014/main" id="{734837D0-6902-A8C1-8F95-45FB4A0D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F2BBD-33F9-492F-A8A9-E1C42C11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458" y="2066128"/>
            <a:ext cx="7383379" cy="477758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t-B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REFERÊNCIAS: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Grimbizis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GF, Campo R. Congenital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malformations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female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genital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tract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a new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system.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Fertility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Sterility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2010;94(2):401-407. doi:10.1016/j.fertnstert.2010.02.030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Pinhas-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Hamiel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O,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Zalel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Y, Smith E, et al.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Prenatal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sex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differentiation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disorders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role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fetal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ultrasound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Clinical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Endocrinology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Metabolism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2002;87(10):4547-4553. doi:10.1210/jc.2001-011034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Gassner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I,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Geley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TE.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Ultrasound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female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genital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anomalies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Radiology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Supplements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2004;14(4):L107-L122. doi:10.1007/s00330-003-2036-z 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López Soto Á, Bueno González M, Urbano Reyes M, et al. Imaging in fetal genital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anomalies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Obstetrics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Gynecology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Reproductive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Biology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2023;283:13-24. doi:10.1016/j.ejogrb.2023.01.03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5. Fuchs F, Borrego P,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Amouroux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C, et al.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Prenatal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imaging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genital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defects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spectrum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predictive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severe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BJU </a:t>
            </a:r>
            <a:r>
              <a:rPr lang="pt-BR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pt-BR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2019;124(5):876-882. doi:10.1111/bju.14714</a:t>
            </a:r>
          </a:p>
          <a:p>
            <a:pPr marL="0" indent="0">
              <a:lnSpc>
                <a:spcPct val="100000"/>
              </a:lnSpc>
              <a:buNone/>
            </a:pP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AAFF221-DC3F-8B45-91C7-F67976B0BBE1}"/>
              </a:ext>
            </a:extLst>
          </p:cNvPr>
          <p:cNvSpPr txBox="1">
            <a:spLocks/>
          </p:cNvSpPr>
          <p:nvPr/>
        </p:nvSpPr>
        <p:spPr bwMode="auto">
          <a:xfrm>
            <a:off x="4250724" y="0"/>
            <a:ext cx="854675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sz="2400" b="1">
                <a:solidFill>
                  <a:schemeClr val="accent1">
                    <a:lumMod val="50000"/>
                  </a:schemeClr>
                </a:solidFill>
              </a:rPr>
              <a:t>Anomalias de desenvolvimento do trato genital: </a:t>
            </a:r>
            <a:br>
              <a:rPr lang="pt-BR" sz="24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>
                <a:solidFill>
                  <a:schemeClr val="accent1">
                    <a:lumMod val="50000"/>
                  </a:schemeClr>
                </a:solidFill>
              </a:rPr>
              <a:t>revisão bibliográfica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4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4">
            <a:extLst>
              <a:ext uri="{FF2B5EF4-FFF2-40B4-BE49-F238E27FC236}">
                <a16:creationId xmlns:a16="http://schemas.microsoft.com/office/drawing/2014/main" id="{734837D0-6902-A8C1-8F95-45FB4A0D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FFAE9D-95A4-290C-2362-763F19AE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724" y="0"/>
            <a:ext cx="8546757" cy="1325563"/>
          </a:xfrm>
        </p:spPr>
        <p:txBody>
          <a:bodyPr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Anomalias de desenvolvimento do trato genital: </a:t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revisão bibliográfica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F2BBD-33F9-492F-A8A9-E1C42C11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670" y="2496065"/>
            <a:ext cx="9945129" cy="3680897"/>
          </a:xfrm>
        </p:spPr>
        <p:txBody>
          <a:bodyPr/>
          <a:lstStyle/>
          <a:p>
            <a:pPr algn="just"/>
            <a:endParaRPr lang="pt-B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Revisar o aparecimento de anomalias de desenvolvimento do trato genital e apontar as malformações comuns associadas. </a:t>
            </a:r>
            <a:endParaRPr lang="pt-BR" sz="2000" dirty="0"/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AF87697-A218-1847-BBFD-6AAC2A6B5C57}"/>
              </a:ext>
            </a:extLst>
          </p:cNvPr>
          <p:cNvSpPr/>
          <p:nvPr/>
        </p:nvSpPr>
        <p:spPr>
          <a:xfrm>
            <a:off x="6096000" y="2126733"/>
            <a:ext cx="1993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OBJETIVOS: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4">
            <a:extLst>
              <a:ext uri="{FF2B5EF4-FFF2-40B4-BE49-F238E27FC236}">
                <a16:creationId xmlns:a16="http://schemas.microsoft.com/office/drawing/2014/main" id="{734837D0-6902-A8C1-8F95-45FB4A0D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F2BBD-33F9-492F-A8A9-E1C42C11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881" y="2789620"/>
            <a:ext cx="10056339" cy="2857602"/>
          </a:xfrm>
        </p:spPr>
        <p:txBody>
          <a:bodyPr/>
          <a:lstStyle/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Revisão de literatura, com busca nas bases de dados </a:t>
            </a:r>
            <a:r>
              <a:rPr lang="pt-BR" sz="2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pt-B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Scielo</a:t>
            </a:r>
            <a:r>
              <a:rPr lang="pt-B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Os artigos foram avaliados pelo título e resumo e incluídos neste estudo com base em sua relevância estatística. 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5F1469D-B6C2-7542-AC70-40ED4C98AAD3}"/>
              </a:ext>
            </a:extLst>
          </p:cNvPr>
          <p:cNvSpPr/>
          <p:nvPr/>
        </p:nvSpPr>
        <p:spPr>
          <a:xfrm>
            <a:off x="6096000" y="2126733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MÉTODOS: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0FCD514-A9D3-6046-9345-980682D7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724" y="0"/>
            <a:ext cx="8546757" cy="1325563"/>
          </a:xfrm>
        </p:spPr>
        <p:txBody>
          <a:bodyPr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Anomalias de desenvolvimento do trato genital: </a:t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revisão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308606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4">
            <a:extLst>
              <a:ext uri="{FF2B5EF4-FFF2-40B4-BE49-F238E27FC236}">
                <a16:creationId xmlns:a16="http://schemas.microsoft.com/office/drawing/2014/main" id="{734837D0-6902-A8C1-8F95-45FB4A0D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F2BBD-33F9-492F-A8A9-E1C42C11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828" y="2561594"/>
            <a:ext cx="10612394" cy="4348163"/>
          </a:xfrm>
        </p:spPr>
        <p:txBody>
          <a:bodyPr/>
          <a:lstStyle/>
          <a:p>
            <a:pPr algn="just"/>
            <a:endParaRPr lang="pt-B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>
                <a:effectLst/>
                <a:ea typeface="Calibri" panose="020F0502020204030204" pitchFamily="34" charset="0"/>
              </a:rPr>
              <a:t>	As anomalias de desenvolvimento do trato genital são condições que afetam a formação adequada dos órgãos sexuais externos e internos durante o desenvolvimento fetal. Destarte, é importante a avaliação ultrassonográfica precoce para detectar as malformações, favorecendo o prognóstico.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>
                <a:ea typeface="Calibri" panose="020F0502020204030204" pitchFamily="34" charset="0"/>
              </a:rPr>
              <a:t>	</a:t>
            </a:r>
            <a:r>
              <a:rPr lang="pt-BR" sz="1800" dirty="0">
                <a:effectLst/>
                <a:ea typeface="Calibri" panose="020F0502020204030204" pitchFamily="34" charset="0"/>
              </a:rPr>
              <a:t> A genitália pode ser vista em 81% dos casos com 14 semanas e, por volta das 20 semanas, é vista em 98% dos casos. O diagnóstico de genitália fetal ambígua deve ser suspeitado quando ocorre masculinização incompleta da genitália interna, masculinização da genitália externa feminina ou uma discórdia de gênero entre feto externo e interno.</a:t>
            </a:r>
            <a:endParaRPr lang="pt-BR" sz="18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3710DA6-16E7-1B4D-B623-FD47D4D12CCC}"/>
              </a:ext>
            </a:extLst>
          </p:cNvPr>
          <p:cNvSpPr/>
          <p:nvPr/>
        </p:nvSpPr>
        <p:spPr>
          <a:xfrm>
            <a:off x="6096000" y="2101550"/>
            <a:ext cx="1991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DISCUSSÃO: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4DE57D9-2058-2A49-BBE2-79D44E2AA2B8}"/>
              </a:ext>
            </a:extLst>
          </p:cNvPr>
          <p:cNvSpPr txBox="1">
            <a:spLocks/>
          </p:cNvSpPr>
          <p:nvPr/>
        </p:nvSpPr>
        <p:spPr bwMode="auto">
          <a:xfrm>
            <a:off x="4250724" y="0"/>
            <a:ext cx="854675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sz="2400" b="1">
                <a:solidFill>
                  <a:schemeClr val="accent1">
                    <a:lumMod val="50000"/>
                  </a:schemeClr>
                </a:solidFill>
              </a:rPr>
              <a:t>Anomalias de desenvolvimento do trato genital: </a:t>
            </a:r>
            <a:br>
              <a:rPr lang="pt-BR" sz="24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>
                <a:solidFill>
                  <a:schemeClr val="accent1">
                    <a:lumMod val="50000"/>
                  </a:schemeClr>
                </a:solidFill>
              </a:rPr>
              <a:t>revisão bibliográfica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0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4">
            <a:extLst>
              <a:ext uri="{FF2B5EF4-FFF2-40B4-BE49-F238E27FC236}">
                <a16:creationId xmlns:a16="http://schemas.microsoft.com/office/drawing/2014/main" id="{734837D0-6902-A8C1-8F95-45FB4A0D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F2BBD-33F9-492F-A8A9-E1C42C11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877" y="2373984"/>
            <a:ext cx="10229334" cy="4348163"/>
          </a:xfrm>
        </p:spPr>
        <p:txBody>
          <a:bodyPr/>
          <a:lstStyle/>
          <a:p>
            <a:pPr marL="0" indent="0">
              <a:buNone/>
            </a:pPr>
            <a:endParaRPr lang="pt-BR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É possível o diagnóstico</a:t>
            </a:r>
            <a:r>
              <a:rPr lang="pt-BR" sz="1800" dirty="0">
                <a:ea typeface="Calibri" panose="020F0502020204030204" pitchFamily="34" charset="0"/>
              </a:rPr>
              <a:t> de genitália fetal ambígua</a:t>
            </a:r>
            <a:r>
              <a:rPr lang="pt-B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mediante Ultrassonografia fetal a partir de 13-14 semanas de gestação, caso genitália externa esteja desenvolvida completamente e/ou quando há discrepância do sexo fenotípico fetal e cromossômico detectado por </a:t>
            </a:r>
            <a:r>
              <a:rPr lang="pt-B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biópsia de </a:t>
            </a:r>
            <a:r>
              <a:rPr lang="pt-BR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vilo</a:t>
            </a:r>
            <a:r>
              <a:rPr lang="pt-B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corial</a:t>
            </a:r>
            <a:r>
              <a:rPr lang="pt-B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ou amniocentese.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A masculinização incompleta da genitália é suspeitada quando, no exame de imagem pré-natal, há uma estrutura fálica anormal ou escroto com testes ausentes ou não descidos posteriormente na gravidez, ou </a:t>
            </a:r>
            <a:r>
              <a:rPr lang="pt-BR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discordância</a:t>
            </a:r>
            <a:r>
              <a:rPr lang="pt-B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entre a </a:t>
            </a:r>
            <a:r>
              <a:rPr lang="pt-BR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avaliação</a:t>
            </a:r>
            <a:r>
              <a:rPr lang="pt-B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sexo fetal externo e o interno pela </a:t>
            </a:r>
            <a:r>
              <a:rPr lang="pt-BR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avaliação</a:t>
            </a:r>
            <a:r>
              <a:rPr lang="pt-B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dos </a:t>
            </a:r>
            <a:r>
              <a:rPr lang="pt-BR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órgãos</a:t>
            </a:r>
            <a:r>
              <a:rPr lang="pt-B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pélvicos</a:t>
            </a:r>
            <a:r>
              <a:rPr lang="pt-B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a </a:t>
            </a:r>
            <a:r>
              <a:rPr lang="pt-BR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distância</a:t>
            </a:r>
            <a:r>
              <a:rPr lang="pt-B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entre a parede anterior do reto e a parede posterior da bexiga.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t-B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36EEF2C-16F7-4046-9A1C-23A7FB03B344}"/>
              </a:ext>
            </a:extLst>
          </p:cNvPr>
          <p:cNvSpPr/>
          <p:nvPr/>
        </p:nvSpPr>
        <p:spPr>
          <a:xfrm>
            <a:off x="6096000" y="1794203"/>
            <a:ext cx="1991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DISCUSSÃO: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C8AB2C1-374C-4048-8C3E-B60321A30F35}"/>
              </a:ext>
            </a:extLst>
          </p:cNvPr>
          <p:cNvSpPr txBox="1">
            <a:spLocks/>
          </p:cNvSpPr>
          <p:nvPr/>
        </p:nvSpPr>
        <p:spPr bwMode="auto">
          <a:xfrm>
            <a:off x="4250724" y="0"/>
            <a:ext cx="854675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sz="2400" b="1">
                <a:solidFill>
                  <a:schemeClr val="accent1">
                    <a:lumMod val="50000"/>
                  </a:schemeClr>
                </a:solidFill>
              </a:rPr>
              <a:t>Anomalias de desenvolvimento do trato genital: </a:t>
            </a:r>
            <a:br>
              <a:rPr lang="pt-BR" sz="24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>
                <a:solidFill>
                  <a:schemeClr val="accent1">
                    <a:lumMod val="50000"/>
                  </a:schemeClr>
                </a:solidFill>
              </a:rPr>
              <a:t>revisão bibliográfica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9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4">
            <a:extLst>
              <a:ext uri="{FF2B5EF4-FFF2-40B4-BE49-F238E27FC236}">
                <a16:creationId xmlns:a16="http://schemas.microsoft.com/office/drawing/2014/main" id="{734837D0-6902-A8C1-8F95-45FB4A0D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F2BBD-33F9-492F-A8A9-E1C42C11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877" y="2373984"/>
            <a:ext cx="10229334" cy="4348163"/>
          </a:xfrm>
        </p:spPr>
        <p:txBody>
          <a:bodyPr/>
          <a:lstStyle/>
          <a:p>
            <a:pPr marL="0" indent="0">
              <a:buNone/>
            </a:pPr>
            <a:endParaRPr lang="pt-BR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Já a masculinização da genitália feminina externa deve ser suspeitada quando imagem fetal mostrar estrutura fálica aumentada e lábios anormais/fundidos em vez de um escroto, com útero identificável ou uma distância retovesical relativamente grande. Uma vez identificadas as anormalidades genitais fetais, é importante procurar outras anormalidades para determinar se a anormalidade genital é isolada. </a:t>
            </a:r>
            <a:endParaRPr lang="pt-B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36EEF2C-16F7-4046-9A1C-23A7FB03B344}"/>
              </a:ext>
            </a:extLst>
          </p:cNvPr>
          <p:cNvSpPr/>
          <p:nvPr/>
        </p:nvSpPr>
        <p:spPr>
          <a:xfrm>
            <a:off x="6096000" y="1794203"/>
            <a:ext cx="1991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DISCUSSÃO: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A83A605-8131-A84A-8CBC-57146263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724" y="0"/>
            <a:ext cx="8546757" cy="1325563"/>
          </a:xfrm>
        </p:spPr>
        <p:txBody>
          <a:bodyPr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Anomalias de desenvolvimento do trato genital: </a:t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revisão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117953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4">
            <a:extLst>
              <a:ext uri="{FF2B5EF4-FFF2-40B4-BE49-F238E27FC236}">
                <a16:creationId xmlns:a16="http://schemas.microsoft.com/office/drawing/2014/main" id="{734837D0-6902-A8C1-8F95-45FB4A0D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F2BBD-33F9-492F-A8A9-E1C42C11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420" y="1828799"/>
            <a:ext cx="7383379" cy="4348163"/>
          </a:xfrm>
        </p:spPr>
        <p:txBody>
          <a:bodyPr/>
          <a:lstStyle/>
          <a:p>
            <a:pPr marL="0" indent="0">
              <a:buNone/>
            </a:pPr>
            <a:endParaRPr lang="pt-BR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8F6B0E9-114E-C16A-70AE-780560842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t="11979" r="22365" b="13363"/>
          <a:stretch/>
        </p:blipFill>
        <p:spPr bwMode="auto">
          <a:xfrm>
            <a:off x="3790198" y="2965138"/>
            <a:ext cx="3871911" cy="28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9A0FE0A-027A-4A1F-33A3-A945CD0CD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t="17007" r="26893" b="13902"/>
          <a:stretch/>
        </p:blipFill>
        <p:spPr bwMode="auto">
          <a:xfrm>
            <a:off x="8149799" y="2965138"/>
            <a:ext cx="3511468" cy="28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99448B8D-8C0B-FA47-8480-E25FDE2D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724" y="0"/>
            <a:ext cx="8546757" cy="1325563"/>
          </a:xfrm>
        </p:spPr>
        <p:txBody>
          <a:bodyPr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Anomalias de desenvolvimento do trato genital: </a:t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revisão bibliográfica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F29D0E8-7E57-C549-A202-80D6DB52A77A}"/>
              </a:ext>
            </a:extLst>
          </p:cNvPr>
          <p:cNvSpPr/>
          <p:nvPr/>
        </p:nvSpPr>
        <p:spPr>
          <a:xfrm>
            <a:off x="3827241" y="5795820"/>
            <a:ext cx="78340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+mn-lt"/>
              </a:rPr>
              <a:t>Figura 1 e 2 :  Ultrassonografia de Genitália feminina. </a:t>
            </a:r>
          </a:p>
          <a:p>
            <a:r>
              <a:rPr lang="pt-BR" sz="1100" dirty="0">
                <a:latin typeface="+mn-lt"/>
              </a:rPr>
              <a:t>Disponível em : &lt;</a:t>
            </a:r>
            <a:r>
              <a:rPr lang="pt-BR" sz="1100" dirty="0" err="1">
                <a:latin typeface="+mn-lt"/>
              </a:rPr>
              <a:t>http</a:t>
            </a:r>
            <a:r>
              <a:rPr lang="pt-BR" sz="1100" dirty="0">
                <a:latin typeface="+mn-lt"/>
              </a:rPr>
              <a:t>://</a:t>
            </a:r>
            <a:r>
              <a:rPr lang="pt-BR" sz="1100" dirty="0" err="1">
                <a:latin typeface="+mn-lt"/>
              </a:rPr>
              <a:t>wlustosajr.blogspot.com</a:t>
            </a:r>
            <a:r>
              <a:rPr lang="pt-BR" sz="1100" dirty="0">
                <a:latin typeface="+mn-lt"/>
              </a:rPr>
              <a:t>/2012/02/</a:t>
            </a:r>
            <a:r>
              <a:rPr lang="pt-BR" sz="1100" dirty="0" err="1">
                <a:latin typeface="+mn-lt"/>
              </a:rPr>
              <a:t>genitalia</a:t>
            </a:r>
            <a:r>
              <a:rPr lang="pt-BR" sz="1100" dirty="0">
                <a:latin typeface="+mn-lt"/>
              </a:rPr>
              <a:t>-feminina-</a:t>
            </a:r>
            <a:r>
              <a:rPr lang="pt-BR" sz="1100" dirty="0" err="1">
                <a:latin typeface="+mn-lt"/>
              </a:rPr>
              <a:t>fetal.html</a:t>
            </a:r>
            <a:r>
              <a:rPr lang="pt-BR" sz="1100" dirty="0">
                <a:latin typeface="+mn-lt"/>
              </a:rPr>
              <a:t>&gt;</a:t>
            </a:r>
            <a:endParaRPr lang="pt-BR" sz="11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703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4">
            <a:extLst>
              <a:ext uri="{FF2B5EF4-FFF2-40B4-BE49-F238E27FC236}">
                <a16:creationId xmlns:a16="http://schemas.microsoft.com/office/drawing/2014/main" id="{734837D0-6902-A8C1-8F95-45FB4A0D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3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F2BBD-33F9-492F-A8A9-E1C42C11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1496" y="3633536"/>
            <a:ext cx="4159182" cy="2186739"/>
          </a:xfrm>
        </p:spPr>
        <p:txBody>
          <a:bodyPr/>
          <a:lstStyle/>
          <a:p>
            <a:pPr marL="0" indent="0">
              <a:buNone/>
            </a:pPr>
            <a:endParaRPr lang="pt-BR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C578D7BF-D14E-91C3-6919-04FF8337647F}"/>
              </a:ext>
            </a:extLst>
          </p:cNvPr>
          <p:cNvPicPr/>
          <p:nvPr/>
        </p:nvPicPr>
        <p:blipFill rotWithShape="1">
          <a:blip r:embed="rId3"/>
          <a:srcRect l="6461" t="51224" r="68882"/>
          <a:stretch/>
        </p:blipFill>
        <p:spPr>
          <a:xfrm>
            <a:off x="1361126" y="2619233"/>
            <a:ext cx="3343609" cy="283191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48C82708-ED97-2835-1EBD-C092769CCBA5}"/>
              </a:ext>
            </a:extLst>
          </p:cNvPr>
          <p:cNvPicPr/>
          <p:nvPr/>
        </p:nvPicPr>
        <p:blipFill rotWithShape="1">
          <a:blip r:embed="rId3"/>
          <a:srcRect l="36429" t="51703" r="26811"/>
          <a:stretch/>
        </p:blipFill>
        <p:spPr>
          <a:xfrm>
            <a:off x="5007152" y="2619233"/>
            <a:ext cx="3289532" cy="283191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Picture 2" descr="Clínica Materno - Para esclarecimentos: (Os exames de... | Facebook">
            <a:extLst>
              <a:ext uri="{FF2B5EF4-FFF2-40B4-BE49-F238E27FC236}">
                <a16:creationId xmlns:a16="http://schemas.microsoft.com/office/drawing/2014/main" id="{B5F28227-1684-D8CB-50C1-9B1A33301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10580" r="13541"/>
          <a:stretch/>
        </p:blipFill>
        <p:spPr bwMode="auto">
          <a:xfrm>
            <a:off x="8689974" y="2619234"/>
            <a:ext cx="3108736" cy="283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EF52B96-B551-0345-80E1-662D0993BEB1}"/>
              </a:ext>
            </a:extLst>
          </p:cNvPr>
          <p:cNvSpPr txBox="1">
            <a:spLocks/>
          </p:cNvSpPr>
          <p:nvPr/>
        </p:nvSpPr>
        <p:spPr bwMode="auto">
          <a:xfrm>
            <a:off x="4250724" y="0"/>
            <a:ext cx="854675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sz="2400" b="1">
                <a:solidFill>
                  <a:schemeClr val="accent1">
                    <a:lumMod val="50000"/>
                  </a:schemeClr>
                </a:solidFill>
              </a:rPr>
              <a:t>Anomalias de desenvolvimento do trato genital: </a:t>
            </a:r>
            <a:br>
              <a:rPr lang="pt-BR" sz="24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>
                <a:solidFill>
                  <a:schemeClr val="accent1">
                    <a:lumMod val="50000"/>
                  </a:schemeClr>
                </a:solidFill>
              </a:rPr>
              <a:t>revisão bibliográfica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38AE162-01BF-164A-90BF-6DEA8D5F27D6}"/>
              </a:ext>
            </a:extLst>
          </p:cNvPr>
          <p:cNvSpPr/>
          <p:nvPr/>
        </p:nvSpPr>
        <p:spPr>
          <a:xfrm>
            <a:off x="1361126" y="5463504"/>
            <a:ext cx="7165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+mn-lt"/>
              </a:rPr>
              <a:t>Figura 3 e 4 :Genitália masculina . Fonte: </a:t>
            </a:r>
            <a:r>
              <a:rPr lang="pt-BR" sz="1100" dirty="0" err="1">
                <a:latin typeface="+mn-lt"/>
              </a:rPr>
              <a:t>Chitayat</a:t>
            </a:r>
            <a:r>
              <a:rPr lang="pt-BR" sz="1100" dirty="0">
                <a:latin typeface="+mn-lt"/>
              </a:rPr>
              <a:t> </a:t>
            </a:r>
            <a:r>
              <a:rPr lang="pt-BR" sz="1100" dirty="0" err="1">
                <a:latin typeface="+mn-lt"/>
              </a:rPr>
              <a:t>D</a:t>
            </a:r>
            <a:r>
              <a:rPr lang="pt-BR" sz="1100" dirty="0">
                <a:latin typeface="+mn-lt"/>
              </a:rPr>
              <a:t>, </a:t>
            </a:r>
            <a:r>
              <a:rPr lang="pt-BR" sz="1100" dirty="0" err="1">
                <a:latin typeface="+mn-lt"/>
              </a:rPr>
              <a:t>Glanc</a:t>
            </a:r>
            <a:r>
              <a:rPr lang="pt-BR" sz="1100" dirty="0">
                <a:latin typeface="+mn-lt"/>
              </a:rPr>
              <a:t> P. </a:t>
            </a:r>
            <a:r>
              <a:rPr lang="pt-BR" sz="1100" dirty="0" err="1">
                <a:latin typeface="+mn-lt"/>
              </a:rPr>
              <a:t>Diagnostic</a:t>
            </a:r>
            <a:r>
              <a:rPr lang="pt-BR" sz="1100" dirty="0">
                <a:latin typeface="+mn-lt"/>
              </a:rPr>
              <a:t> approach in </a:t>
            </a:r>
            <a:r>
              <a:rPr lang="pt-BR" sz="1100" dirty="0" err="1">
                <a:latin typeface="+mn-lt"/>
              </a:rPr>
              <a:t>prenatally</a:t>
            </a:r>
            <a:r>
              <a:rPr lang="pt-BR" sz="1100" dirty="0">
                <a:latin typeface="+mn-lt"/>
              </a:rPr>
              <a:t> </a:t>
            </a:r>
            <a:r>
              <a:rPr lang="pt-BR" sz="1100" dirty="0" err="1">
                <a:latin typeface="+mn-lt"/>
              </a:rPr>
              <a:t>detected</a:t>
            </a:r>
            <a:r>
              <a:rPr lang="pt-BR" sz="1100" dirty="0">
                <a:latin typeface="+mn-lt"/>
              </a:rPr>
              <a:t> genital </a:t>
            </a:r>
            <a:r>
              <a:rPr lang="pt-BR" sz="1100" dirty="0" err="1">
                <a:latin typeface="+mn-lt"/>
              </a:rPr>
              <a:t>abnormalities</a:t>
            </a:r>
            <a:r>
              <a:rPr lang="pt-BR" sz="1100" dirty="0">
                <a:latin typeface="+mn-lt"/>
              </a:rPr>
              <a:t>. </a:t>
            </a:r>
            <a:r>
              <a:rPr lang="pt-BR" sz="1100" dirty="0" err="1">
                <a:latin typeface="+mn-lt"/>
              </a:rPr>
              <a:t>Ultrasound</a:t>
            </a:r>
            <a:r>
              <a:rPr lang="pt-BR" sz="1100" dirty="0">
                <a:latin typeface="+mn-lt"/>
              </a:rPr>
              <a:t> in </a:t>
            </a:r>
            <a:r>
              <a:rPr lang="pt-BR" sz="1100" dirty="0" err="1">
                <a:latin typeface="+mn-lt"/>
              </a:rPr>
              <a:t>Obstetrics</a:t>
            </a:r>
            <a:r>
              <a:rPr lang="pt-BR" sz="1100" dirty="0">
                <a:latin typeface="+mn-lt"/>
              </a:rPr>
              <a:t> </a:t>
            </a:r>
            <a:r>
              <a:rPr lang="pt-BR" sz="1100" dirty="0" err="1">
                <a:latin typeface="+mn-lt"/>
              </a:rPr>
              <a:t>and</a:t>
            </a:r>
            <a:r>
              <a:rPr lang="pt-BR" sz="1100" dirty="0">
                <a:latin typeface="+mn-lt"/>
              </a:rPr>
              <a:t> </a:t>
            </a:r>
            <a:r>
              <a:rPr lang="pt-BR" sz="1100" dirty="0" err="1">
                <a:latin typeface="+mn-lt"/>
              </a:rPr>
              <a:t>Gynecology</a:t>
            </a:r>
            <a:r>
              <a:rPr lang="pt-BR" sz="1100" dirty="0">
                <a:latin typeface="+mn-lt"/>
              </a:rPr>
              <a:t>. 2010 Jun;35(6):637–46.</a:t>
            </a:r>
            <a:endParaRPr lang="pt-BR" sz="1100" dirty="0">
              <a:effectLst/>
              <a:latin typeface="+mn-l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6E4E1BC-C55F-CC41-95FC-5A1DF67EE792}"/>
              </a:ext>
            </a:extLst>
          </p:cNvPr>
          <p:cNvSpPr/>
          <p:nvPr/>
        </p:nvSpPr>
        <p:spPr>
          <a:xfrm>
            <a:off x="8620428" y="5463504"/>
            <a:ext cx="18533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Figura 5 :Genitália masculina </a:t>
            </a:r>
          </a:p>
        </p:txBody>
      </p:sp>
    </p:spTree>
    <p:extLst>
      <p:ext uri="{BB962C8B-B14F-4D97-AF65-F5344CB8AC3E}">
        <p14:creationId xmlns:p14="http://schemas.microsoft.com/office/powerpoint/2010/main" val="124465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4">
            <a:extLst>
              <a:ext uri="{FF2B5EF4-FFF2-40B4-BE49-F238E27FC236}">
                <a16:creationId xmlns:a16="http://schemas.microsoft.com/office/drawing/2014/main" id="{734837D0-6902-A8C1-8F95-45FB4A0D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F2BBD-33F9-492F-A8A9-E1C42C11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41" y="2317423"/>
            <a:ext cx="10340545" cy="434816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pt-BR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Durante o pré-natal, as avaliações ultrassonográficas devem ser detalhadas para identificar anomalias o mais precoce possível, e complementada se necessário com exames clínicos e testes genéticos para diagnóstico preciso, permitindo o informe da doença aos familiares, e favorecendo prognóstico, permitindo que a equipe médica faça os cuidados e intervenções adequados.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Palavras-chave:  Anormalidades congênitas; Genitália; Ultrassonografia, Sexo, Crescimento e Desenvolvimento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1829410-80D2-6845-832B-AEC2EA8ECEBA}"/>
              </a:ext>
            </a:extLst>
          </p:cNvPr>
          <p:cNvSpPr/>
          <p:nvPr/>
        </p:nvSpPr>
        <p:spPr>
          <a:xfrm>
            <a:off x="6096000" y="1794203"/>
            <a:ext cx="214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CONCLUSÃO: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247B9C9-C6B0-5D49-BBD1-50EE6743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724" y="0"/>
            <a:ext cx="8546757" cy="1325563"/>
          </a:xfrm>
        </p:spPr>
        <p:txBody>
          <a:bodyPr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Anomalias de desenvolvimento do trato genital: </a:t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revisão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3339782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823</Words>
  <Application>Microsoft Macintosh PowerPoint</Application>
  <PresentationFormat>Widescreen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Anomalias de desenvolvimento do trato genital:  revisão bibliográfica</vt:lpstr>
      <vt:lpstr>Anomalias de desenvolvimento do trato genital:  revisão bibliográfica</vt:lpstr>
      <vt:lpstr>Apresentação do PowerPoint</vt:lpstr>
      <vt:lpstr>Apresentação do PowerPoint</vt:lpstr>
      <vt:lpstr>Anomalias de desenvolvimento do trato genital:  revisão bibliográfica</vt:lpstr>
      <vt:lpstr>Anomalias de desenvolvimento do trato genital:  revisão bibliográfica</vt:lpstr>
      <vt:lpstr>Apresentação do PowerPoint</vt:lpstr>
      <vt:lpstr>Anomalias de desenvolvimento do trato genital:  revisão bibliográfica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 W</dc:creator>
  <cp:lastModifiedBy>Emanuele Lessa</cp:lastModifiedBy>
  <cp:revision>37</cp:revision>
  <dcterms:created xsi:type="dcterms:W3CDTF">2023-08-01T17:59:45Z</dcterms:created>
  <dcterms:modified xsi:type="dcterms:W3CDTF">2023-09-20T01:13:05Z</dcterms:modified>
</cp:coreProperties>
</file>