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1" r:id="rId2"/>
    <p:sldId id="263" r:id="rId3"/>
    <p:sldId id="262" r:id="rId4"/>
    <p:sldId id="302" r:id="rId5"/>
    <p:sldId id="279" r:id="rId6"/>
    <p:sldId id="304" r:id="rId7"/>
    <p:sldId id="285" r:id="rId8"/>
    <p:sldId id="305" r:id="rId9"/>
    <p:sldId id="284" r:id="rId10"/>
    <p:sldId id="296" r:id="rId11"/>
    <p:sldId id="299" r:id="rId12"/>
    <p:sldId id="295" r:id="rId13"/>
    <p:sldId id="301" r:id="rId14"/>
    <p:sldId id="298" r:id="rId15"/>
    <p:sldId id="275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4471"/>
    <a:srgbClr val="D87300"/>
    <a:srgbClr val="FCC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37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100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3089C-24EB-2B42-87D8-972FF3D68A6F}" type="datetimeFigureOut">
              <a:rPr lang="pt-PT" smtClean="0"/>
              <a:t>20/08/22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66903-A1A4-9248-A867-4A91E582C5E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2768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27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4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84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69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2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72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BFBBF-2E3B-8C48-9E0D-D57E86671B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22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115F041-476D-F646-893F-9B6CC28B4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5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517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C37-7784-EA49-A714-9BC0D4A75422}" type="datetimeFigureOut">
              <a:rPr lang="en-US" smtClean="0"/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C82F-81E1-9C47-AF60-9F38B13AF7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15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C37-7784-EA49-A714-9BC0D4A75422}" type="datetimeFigureOut">
              <a:rPr lang="en-US" smtClean="0"/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C82F-81E1-9C47-AF60-9F38B13AF7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5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6B1F4DC0-D0E6-9740-BE5E-D6A876C064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7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mail.google.com/mail/u/0?ui=2&amp;ik=e98f1a3e59&amp;attid=0.1&amp;permmsgid=msg-a:r-2379110509809205257&amp;th=17a6ee3a2c708ab1&amp;view=att&amp;disp=safe&amp;realattid=f_kqog7sa5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mail.google.com/mail/u/0?ui=2&amp;ik=e98f1a3e59&amp;attid=0.1&amp;permmsgid=msg-a:r-2379110509809205257&amp;th=17a6ee3a2c708ab1&amp;view=att&amp;disp=safe&amp;realattid=f_kqog7sa5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mail.google.com/mail/u/0?ui=2&amp;ik=e98f1a3e59&amp;attid=0.1&amp;permmsgid=msg-a:r-2379110509809205257&amp;th=17a6ee3a2c708ab1&amp;view=att&amp;disp=safe&amp;realattid=f_kqog7sa5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hyperlink" Target="https://mail.google.com/mail/u/0?ui=2&amp;ik=e98f1a3e59&amp;attid=0.1&amp;permmsgid=msg-a:r-2379110509809205257&amp;th=17a6ee3a2c708ab1&amp;view=att&amp;disp=safe&amp;realattid=f_kqog7sa5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mail.google.com/mail/u/0?ui=2&amp;ik=e98f1a3e59&amp;attid=0.1&amp;permmsgid=msg-a:r-2379110509809205257&amp;th=17a6ee3a2c708ab1&amp;view=att&amp;disp=safe&amp;realattid=f_kqog7sa5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mail.google.com/mail/u/0?ui=2&amp;ik=e98f1a3e59&amp;attid=0.1&amp;permmsgid=msg-a:r-2379110509809205257&amp;th=17a6ee3a2c708ab1&amp;view=att&amp;disp=safe&amp;realattid=f_kqog7sa5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mail.google.com/mail/u/0?ui=2&amp;ik=e98f1a3e59&amp;attid=0.1&amp;permmsgid=msg-a:r-2379110509809205257&amp;th=17a6ee3a2c708ab1&amp;view=att&amp;disp=safe&amp;realattid=f_kqog7sa5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849DA43-2EFD-9343-B0CA-E9E0F47FED88}"/>
              </a:ext>
            </a:extLst>
          </p:cNvPr>
          <p:cNvSpPr txBox="1"/>
          <p:nvPr/>
        </p:nvSpPr>
        <p:spPr>
          <a:xfrm>
            <a:off x="4734826" y="2351664"/>
            <a:ext cx="386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D87300"/>
                </a:solidFill>
              </a:rPr>
              <a:t> TÍTULO DO TRABALHO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1E4424-EF66-6549-B948-A6D18551B3DA}"/>
              </a:ext>
            </a:extLst>
          </p:cNvPr>
          <p:cNvSpPr txBox="1"/>
          <p:nvPr/>
        </p:nvSpPr>
        <p:spPr>
          <a:xfrm>
            <a:off x="4734826" y="2863774"/>
            <a:ext cx="6672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INFILTRAÇÃO DE HIALURONIDASE GUIADA POR ULTRASSOM PARA CORREÇÃO DE ETIP E EFEITO TYNDAL POR MIGRAÇÃO DE PREENCHEDOR NA PÁLPEBRA INFERIOR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DCC8BF5-BB69-6849-8533-6F9CA2D2E30B}"/>
              </a:ext>
            </a:extLst>
          </p:cNvPr>
          <p:cNvSpPr txBox="1"/>
          <p:nvPr/>
        </p:nvSpPr>
        <p:spPr>
          <a:xfrm>
            <a:off x="4883674" y="3856532"/>
            <a:ext cx="108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D87300"/>
                </a:solidFill>
              </a:rPr>
              <a:t>AUTORES</a:t>
            </a:r>
            <a:endParaRPr lang="pt-BR" dirty="0">
              <a:solidFill>
                <a:srgbClr val="D873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72E3642-118E-F14B-9909-3BC3D71FFC01}"/>
              </a:ext>
            </a:extLst>
          </p:cNvPr>
          <p:cNvSpPr txBox="1"/>
          <p:nvPr/>
        </p:nvSpPr>
        <p:spPr>
          <a:xfrm>
            <a:off x="4598096" y="4393188"/>
            <a:ext cx="757290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700" b="1" dirty="0"/>
              <a:t>RODRIGUES, E.F., FERRARI, M.L., BRANCO, C.F.,SIMIÃO, A.L., LAGE, R., COLPAS, P.T.</a:t>
            </a:r>
            <a:endParaRPr lang="pt-PT" sz="1700" dirty="0"/>
          </a:p>
        </p:txBody>
      </p:sp>
    </p:spTree>
    <p:extLst>
      <p:ext uri="{BB962C8B-B14F-4D97-AF65-F5344CB8AC3E}">
        <p14:creationId xmlns:p14="http://schemas.microsoft.com/office/powerpoint/2010/main" val="2189646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176" y="2071063"/>
            <a:ext cx="6456556" cy="4460488"/>
          </a:xfrm>
        </p:spPr>
        <p:txBody>
          <a:bodyPr>
            <a:noAutofit/>
          </a:bodyPr>
          <a:lstStyle/>
          <a:p>
            <a:pPr algn="just"/>
            <a:r>
              <a:rPr lang="pt-PT" sz="1400" dirty="0"/>
              <a:t>Enzima que existe naturalmente na derme 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/>
              <a:t>Ácido </a:t>
            </a:r>
            <a:r>
              <a:rPr lang="pt-PT" sz="1400" dirty="0" err="1"/>
              <a:t>hialurônico</a:t>
            </a:r>
            <a:r>
              <a:rPr lang="pt-PT" sz="1400" dirty="0"/>
              <a:t> (AH): </a:t>
            </a:r>
            <a:r>
              <a:rPr lang="pt-PT" sz="1400" dirty="0" err="1"/>
              <a:t>mucopolissacarídeo</a:t>
            </a:r>
            <a:r>
              <a:rPr lang="pt-PT" sz="1400" dirty="0"/>
              <a:t> viscoso, componente essencial da matriz extracelular e </a:t>
            </a:r>
            <a:r>
              <a:rPr lang="pt-PT" sz="1400" dirty="0" err="1"/>
              <a:t>responsável</a:t>
            </a:r>
            <a:r>
              <a:rPr lang="pt-PT" sz="1400" dirty="0"/>
              <a:t> por manter a </a:t>
            </a:r>
            <a:r>
              <a:rPr lang="pt-PT" sz="1400" dirty="0" err="1"/>
              <a:t>adesão</a:t>
            </a:r>
            <a:r>
              <a:rPr lang="pt-PT" sz="1400" dirty="0"/>
              <a:t> celular, funcionando como “cimento”.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/>
              <a:t>Ação:  </a:t>
            </a:r>
            <a:r>
              <a:rPr lang="pt-PT" sz="1400" dirty="0" err="1"/>
              <a:t>despolimerização</a:t>
            </a:r>
            <a:r>
              <a:rPr lang="pt-PT" sz="1400" dirty="0"/>
              <a:t> - diminui a viscosidade intercelular e aumenta temporariamente a permeabilidade e </a:t>
            </a:r>
            <a:r>
              <a:rPr lang="pt-PT" sz="1400" dirty="0" err="1"/>
              <a:t>absorção</a:t>
            </a:r>
            <a:r>
              <a:rPr lang="pt-PT" sz="1400" dirty="0"/>
              <a:t> dos tecidos.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 err="1"/>
              <a:t>Indicações</a:t>
            </a:r>
            <a:r>
              <a:rPr lang="pt-PT" sz="1400" dirty="0"/>
              <a:t> aprovadas pelo U.S. Food </a:t>
            </a:r>
            <a:r>
              <a:rPr lang="pt-PT" sz="1400" dirty="0" err="1"/>
              <a:t>and</a:t>
            </a:r>
            <a:r>
              <a:rPr lang="pt-PT" sz="1400" dirty="0"/>
              <a:t> </a:t>
            </a:r>
            <a:r>
              <a:rPr lang="pt-PT" sz="1400" dirty="0" err="1"/>
              <a:t>Drug</a:t>
            </a:r>
            <a:r>
              <a:rPr lang="pt-PT" sz="1400" dirty="0"/>
              <a:t> </a:t>
            </a:r>
            <a:r>
              <a:rPr lang="pt-PT" sz="1400" dirty="0" err="1"/>
              <a:t>Administration</a:t>
            </a:r>
            <a:r>
              <a:rPr lang="pt-PT" sz="1400" dirty="0"/>
              <a:t> (FDA) para o uso </a:t>
            </a:r>
            <a:r>
              <a:rPr lang="pt-PT" sz="1400" dirty="0" err="1"/>
              <a:t>médico</a:t>
            </a:r>
            <a:r>
              <a:rPr lang="pt-PT" sz="1400" dirty="0"/>
              <a:t> da </a:t>
            </a:r>
            <a:r>
              <a:rPr lang="pt-PT" sz="1400" dirty="0" err="1"/>
              <a:t>hialuronidase</a:t>
            </a:r>
            <a:r>
              <a:rPr lang="pt-PT" sz="1400" dirty="0"/>
              <a:t>: 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/>
              <a:t>1. Adjuvante para aumentar a </a:t>
            </a:r>
            <a:r>
              <a:rPr lang="pt-PT" sz="1400" dirty="0" err="1"/>
              <a:t>absorção</a:t>
            </a:r>
            <a:r>
              <a:rPr lang="pt-PT" sz="1400" dirty="0"/>
              <a:t> e </a:t>
            </a:r>
            <a:r>
              <a:rPr lang="pt-PT" sz="1400" dirty="0" err="1"/>
              <a:t>difusão</a:t>
            </a:r>
            <a:r>
              <a:rPr lang="pt-PT" sz="1400" dirty="0"/>
              <a:t> de outras drogas </a:t>
            </a:r>
            <a:r>
              <a:rPr lang="pt-PT" sz="1400" dirty="0" err="1"/>
              <a:t>injetáveis</a:t>
            </a:r>
            <a:r>
              <a:rPr lang="pt-PT" sz="1400" dirty="0"/>
              <a:t>, na </a:t>
            </a:r>
            <a:r>
              <a:rPr lang="pt-PT" sz="1400" dirty="0" err="1"/>
              <a:t>prática</a:t>
            </a:r>
            <a:r>
              <a:rPr lang="pt-PT" sz="1400" dirty="0"/>
              <a:t> </a:t>
            </a:r>
            <a:r>
              <a:rPr lang="pt-PT" sz="1400" dirty="0" err="1"/>
              <a:t>clínica</a:t>
            </a:r>
            <a:r>
              <a:rPr lang="pt-PT" sz="1400" dirty="0"/>
              <a:t> comumente usada no bloqueio </a:t>
            </a:r>
            <a:r>
              <a:rPr lang="pt-PT" sz="1400" dirty="0" err="1"/>
              <a:t>anestésico</a:t>
            </a:r>
            <a:r>
              <a:rPr lang="pt-PT" sz="1400" dirty="0"/>
              <a:t> </a:t>
            </a:r>
            <a:r>
              <a:rPr lang="pt-PT" sz="1400" dirty="0" err="1"/>
              <a:t>retrobulbar</a:t>
            </a:r>
            <a:r>
              <a:rPr lang="pt-PT" sz="1400" dirty="0"/>
              <a:t> nas cirurgias </a:t>
            </a:r>
            <a:r>
              <a:rPr lang="pt-PT" sz="1400" dirty="0" err="1"/>
              <a:t>oftálmicas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/>
              <a:t>2. Para </a:t>
            </a:r>
            <a:r>
              <a:rPr lang="pt-PT" sz="1400" dirty="0" err="1"/>
              <a:t>hipodermóclise</a:t>
            </a:r>
            <a:r>
              <a:rPr lang="pt-PT" sz="1400" dirty="0"/>
              <a:t>: consiste na </a:t>
            </a:r>
            <a:r>
              <a:rPr lang="pt-PT" sz="1400" dirty="0" err="1"/>
              <a:t>administração</a:t>
            </a:r>
            <a:r>
              <a:rPr lang="pt-PT" sz="1400" dirty="0"/>
              <a:t> de fluidos e/ou </a:t>
            </a:r>
            <a:r>
              <a:rPr lang="pt-PT" sz="1400" dirty="0" err="1"/>
              <a:t>fármacos</a:t>
            </a:r>
            <a:r>
              <a:rPr lang="pt-PT" sz="1400" dirty="0"/>
              <a:t> pela via </a:t>
            </a:r>
            <a:r>
              <a:rPr lang="pt-PT" sz="1400" dirty="0" err="1"/>
              <a:t>subcutânea</a:t>
            </a:r>
            <a:r>
              <a:rPr lang="pt-PT" sz="1400" dirty="0"/>
              <a:t>, via alternativa em casos de </a:t>
            </a:r>
            <a:r>
              <a:rPr lang="pt-PT" sz="1400" dirty="0" err="1"/>
              <a:t>desidratação</a:t>
            </a:r>
            <a:r>
              <a:rPr lang="pt-PT" sz="1400" dirty="0"/>
              <a:t> leve a moderada principalmente de pacientes idosos sob cuidados domiciliares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/>
              <a:t>3. Aumentar a </a:t>
            </a:r>
            <a:r>
              <a:rPr lang="pt-PT" sz="1400" dirty="0" err="1"/>
              <a:t>reabsorção</a:t>
            </a:r>
            <a:r>
              <a:rPr lang="pt-PT" sz="1400" dirty="0"/>
              <a:t> de agentes radiopacos na urografia </a:t>
            </a:r>
            <a:r>
              <a:rPr lang="pt-PT" sz="1400" dirty="0" err="1"/>
              <a:t>subcutânea</a:t>
            </a:r>
            <a:r>
              <a:rPr lang="pt-PT" sz="1400" dirty="0"/>
              <a:t>, especialmente em crianças e adultos jovens, quando a administração intravenosa </a:t>
            </a:r>
            <a:r>
              <a:rPr lang="pt-PT" sz="1400" dirty="0" err="1"/>
              <a:t>não</a:t>
            </a:r>
            <a:r>
              <a:rPr lang="pt-PT" sz="1400" dirty="0"/>
              <a:t> pode ser realizada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/>
              <a:t>Uso </a:t>
            </a:r>
            <a:r>
              <a:rPr lang="pt-PT" sz="1400" dirty="0" err="1"/>
              <a:t>off-label</a:t>
            </a:r>
            <a:r>
              <a:rPr lang="pt-PT" sz="1400" dirty="0"/>
              <a:t> na dermatologia para dissolver o AH</a:t>
            </a:r>
            <a:endParaRPr lang="pt-BR" sz="14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647061E-5B3B-DF93-96CA-413287B50539}"/>
              </a:ext>
            </a:extLst>
          </p:cNvPr>
          <p:cNvSpPr txBox="1"/>
          <p:nvPr/>
        </p:nvSpPr>
        <p:spPr>
          <a:xfrm>
            <a:off x="4825880" y="1323063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/>
              <a:t>Uso da </a:t>
            </a:r>
            <a:r>
              <a:rPr lang="pt-PT" sz="2400" b="1" dirty="0" err="1"/>
              <a:t>hialuronidase</a:t>
            </a:r>
            <a:endParaRPr lang="pt-PT" sz="24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28F6812-8688-FC54-A05E-CFC396C9DF5F}"/>
              </a:ext>
            </a:extLst>
          </p:cNvPr>
          <p:cNvSpPr txBox="1"/>
          <p:nvPr/>
        </p:nvSpPr>
        <p:spPr>
          <a:xfrm>
            <a:off x="329457" y="6642556"/>
            <a:ext cx="118625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800" dirty="0" err="1"/>
              <a:t>Balassiano</a:t>
            </a:r>
            <a:r>
              <a:rPr lang="pt-PT" sz="800" dirty="0"/>
              <a:t> LK de A, Bravo BSF. </a:t>
            </a:r>
            <a:r>
              <a:rPr lang="pt-PT" sz="800" dirty="0" err="1"/>
              <a:t>Hialuronidase</a:t>
            </a:r>
            <a:r>
              <a:rPr lang="pt-PT" sz="800" dirty="0"/>
              <a:t>: uma necessidade de todo dermatologista que aplica ácido </a:t>
            </a:r>
            <a:r>
              <a:rPr lang="pt-PT" sz="800" dirty="0" err="1"/>
              <a:t>hialurônico</a:t>
            </a:r>
            <a:r>
              <a:rPr lang="pt-PT" sz="800" dirty="0"/>
              <a:t> injetável. </a:t>
            </a:r>
            <a:r>
              <a:rPr lang="pt-PT" sz="800" dirty="0" err="1"/>
              <a:t>Surgical</a:t>
            </a:r>
            <a:r>
              <a:rPr lang="pt-PT" sz="800" dirty="0"/>
              <a:t> &amp; </a:t>
            </a:r>
            <a:r>
              <a:rPr lang="pt-PT" sz="800" dirty="0" err="1"/>
              <a:t>Cosmetic</a:t>
            </a:r>
            <a:r>
              <a:rPr lang="pt-PT" sz="800" dirty="0"/>
              <a:t> </a:t>
            </a:r>
            <a:r>
              <a:rPr lang="pt-PT" sz="800" dirty="0" err="1"/>
              <a:t>Dermatology</a:t>
            </a:r>
            <a:r>
              <a:rPr lang="pt-PT" sz="800" dirty="0"/>
              <a:t> [Internet]. 2014 [</a:t>
            </a:r>
            <a:r>
              <a:rPr lang="pt-PT" sz="800" dirty="0" err="1"/>
              <a:t>cited</a:t>
            </a:r>
            <a:r>
              <a:rPr lang="pt-PT" sz="800" dirty="0"/>
              <a:t> 2022 </a:t>
            </a:r>
            <a:r>
              <a:rPr lang="pt-PT" sz="800" dirty="0" err="1"/>
              <a:t>Aug</a:t>
            </a:r>
            <a:r>
              <a:rPr lang="pt-PT" sz="800" dirty="0"/>
              <a:t> 16];6(4):338–43. </a:t>
            </a:r>
            <a:r>
              <a:rPr lang="pt-PT" sz="800" dirty="0" err="1"/>
              <a:t>Available</a:t>
            </a:r>
            <a:r>
              <a:rPr lang="pt-PT" sz="800" dirty="0"/>
              <a:t> </a:t>
            </a:r>
            <a:r>
              <a:rPr lang="pt-PT" sz="800" dirty="0" err="1"/>
              <a:t>from</a:t>
            </a:r>
            <a:r>
              <a:rPr lang="pt-PT" sz="800" dirty="0"/>
              <a:t>: </a:t>
            </a:r>
            <a:r>
              <a:rPr lang="pt-PT" sz="800" dirty="0" err="1"/>
              <a:t>http</a:t>
            </a:r>
            <a:r>
              <a:rPr lang="pt-PT" sz="800" dirty="0"/>
              <a:t>://</a:t>
            </a:r>
            <a:r>
              <a:rPr lang="pt-PT" sz="800" dirty="0" err="1"/>
              <a:t>www.surgicalcosmetic.org.br</a:t>
            </a:r>
            <a:r>
              <a:rPr lang="pt-PT" sz="800" dirty="0"/>
              <a:t>/</a:t>
            </a:r>
            <a:r>
              <a:rPr lang="pt-PT" sz="800" dirty="0" err="1"/>
              <a:t>details</a:t>
            </a:r>
            <a:r>
              <a:rPr lang="pt-PT" sz="800" dirty="0"/>
              <a:t>/358/</a:t>
            </a:r>
            <a:r>
              <a:rPr lang="pt-PT" sz="800" dirty="0" err="1"/>
              <a:t>pt</a:t>
            </a:r>
            <a:r>
              <a:rPr lang="pt-PT" sz="800" dirty="0"/>
              <a:t>-BR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8A1E122-D6DE-E5B6-64E5-AE2D03F1F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74" t="18056" r="30799" b="32352"/>
          <a:stretch/>
        </p:blipFill>
        <p:spPr>
          <a:xfrm>
            <a:off x="7451998" y="1914304"/>
            <a:ext cx="3980073" cy="393143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4C287513-850C-D0D4-89AA-A909F38FA347}"/>
              </a:ext>
            </a:extLst>
          </p:cNvPr>
          <p:cNvSpPr txBox="1">
            <a:spLocks/>
          </p:cNvSpPr>
          <p:nvPr/>
        </p:nvSpPr>
        <p:spPr>
          <a:xfrm>
            <a:off x="7549376" y="5373038"/>
            <a:ext cx="3233853" cy="12451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8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983AB2B-24AA-E6D1-0670-5654AE22902F}"/>
              </a:ext>
            </a:extLst>
          </p:cNvPr>
          <p:cNvSpPr txBox="1"/>
          <p:nvPr/>
        </p:nvSpPr>
        <p:spPr>
          <a:xfrm>
            <a:off x="7356306" y="5845743"/>
            <a:ext cx="3980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800" dirty="0" err="1"/>
              <a:t>Wortsman</a:t>
            </a:r>
            <a:r>
              <a:rPr lang="pt-PT" sz="800" dirty="0"/>
              <a:t> X. </a:t>
            </a:r>
            <a:r>
              <a:rPr lang="pt-PT" sz="800" dirty="0" err="1"/>
              <a:t>Identification</a:t>
            </a:r>
            <a:r>
              <a:rPr lang="pt-PT" sz="800" dirty="0"/>
              <a:t> </a:t>
            </a:r>
            <a:r>
              <a:rPr lang="pt-PT" sz="800" dirty="0" err="1"/>
              <a:t>and</a:t>
            </a:r>
            <a:r>
              <a:rPr lang="pt-PT" sz="800" dirty="0"/>
              <a:t> </a:t>
            </a:r>
            <a:r>
              <a:rPr lang="pt-PT" sz="800" dirty="0" err="1"/>
              <a:t>Complications</a:t>
            </a:r>
            <a:r>
              <a:rPr lang="pt-PT" sz="800" dirty="0"/>
              <a:t> </a:t>
            </a:r>
            <a:r>
              <a:rPr lang="pt-PT" sz="800" dirty="0" err="1"/>
              <a:t>of</a:t>
            </a:r>
            <a:r>
              <a:rPr lang="pt-PT" sz="800" dirty="0"/>
              <a:t> </a:t>
            </a:r>
            <a:r>
              <a:rPr lang="pt-PT" sz="800" dirty="0" err="1"/>
              <a:t>Cosmetic</a:t>
            </a:r>
            <a:r>
              <a:rPr lang="pt-PT" sz="800" dirty="0"/>
              <a:t> Fillers. </a:t>
            </a:r>
            <a:r>
              <a:rPr lang="pt-PT" sz="800" dirty="0" err="1"/>
              <a:t>Journal</a:t>
            </a:r>
            <a:r>
              <a:rPr lang="pt-PT" sz="800" dirty="0"/>
              <a:t> </a:t>
            </a:r>
            <a:r>
              <a:rPr lang="pt-PT" sz="800" dirty="0" err="1"/>
              <a:t>of</a:t>
            </a:r>
            <a:r>
              <a:rPr lang="pt-PT" sz="800" dirty="0"/>
              <a:t> </a:t>
            </a:r>
            <a:r>
              <a:rPr lang="pt-PT" sz="800" dirty="0" err="1"/>
              <a:t>Ultrasound</a:t>
            </a:r>
            <a:r>
              <a:rPr lang="pt-PT" sz="800" dirty="0"/>
              <a:t> in Medicine. 2015 Jul;34(7):1163–72.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1163253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435" y="2254211"/>
            <a:ext cx="5750256" cy="3550709"/>
          </a:xfrm>
        </p:spPr>
        <p:txBody>
          <a:bodyPr>
            <a:noAutofit/>
          </a:bodyPr>
          <a:lstStyle/>
          <a:p>
            <a:pPr algn="just"/>
            <a:r>
              <a:rPr lang="pt-PT" sz="1400" dirty="0"/>
              <a:t>Complicação comum na área </a:t>
            </a:r>
            <a:r>
              <a:rPr lang="pt-PT" sz="1400" dirty="0" err="1"/>
              <a:t>periocular</a:t>
            </a:r>
            <a:r>
              <a:rPr lang="pt-PT" sz="1400" dirty="0"/>
              <a:t> 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/>
              <a:t>A luz azul é espalhada em maior extensão do que comprimentos de onda mais longos ao passar por pequenas partículas 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/>
              <a:t>Luz que passa por um </a:t>
            </a:r>
            <a:r>
              <a:rPr lang="pt-PT" sz="1400" dirty="0" err="1"/>
              <a:t>colóide</a:t>
            </a:r>
            <a:r>
              <a:rPr lang="pt-PT" sz="1400" dirty="0"/>
              <a:t> </a:t>
            </a:r>
            <a:r>
              <a:rPr lang="pt-PT" sz="1400" dirty="0">
                <a:sym typeface="Wingdings" pitchFamily="2" charset="2"/>
              </a:rPr>
              <a:t> </a:t>
            </a:r>
            <a:r>
              <a:rPr lang="pt-PT" sz="1400" dirty="0"/>
              <a:t>tom azulado 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/>
              <a:t>A colocação muito superficial do preenchedor de ácido </a:t>
            </a:r>
            <a:r>
              <a:rPr lang="pt-PT" sz="1400" dirty="0" err="1"/>
              <a:t>hialurônico</a:t>
            </a:r>
            <a:r>
              <a:rPr lang="pt-PT" sz="1400" dirty="0"/>
              <a:t> com um volume muito grande, ou um produto muito viscoso, resulta no aparecimento de grumos de aparência azul-acinzentada. 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/>
              <a:t>Particularmente propensa a se formar no canal lacrimal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/>
              <a:t>Pode ser observada precocemente (semanas) ou tardiamente (meses ou anos) após injeções de AH periorbital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/>
              <a:t>CD: maquiagem de cobertura, tratamentos de pele para engrossar a derme ou dispersão com </a:t>
            </a:r>
            <a:r>
              <a:rPr lang="pt-PT" sz="1400" dirty="0" err="1"/>
              <a:t>hialuronidase</a:t>
            </a:r>
            <a:r>
              <a:rPr lang="pt-PT" sz="1400" dirty="0"/>
              <a:t>.</a:t>
            </a:r>
            <a:br>
              <a:rPr lang="pt-PT" sz="1600" dirty="0"/>
            </a:br>
            <a:endParaRPr lang="pt-BR" sz="16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647061E-5B3B-DF93-96CA-413287B50539}"/>
              </a:ext>
            </a:extLst>
          </p:cNvPr>
          <p:cNvSpPr txBox="1"/>
          <p:nvPr/>
        </p:nvSpPr>
        <p:spPr>
          <a:xfrm>
            <a:off x="3374229" y="1290427"/>
            <a:ext cx="5443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/>
              <a:t>Discromia cinza-azulada ou efeito </a:t>
            </a:r>
            <a:r>
              <a:rPr lang="pt-PT" sz="2400" b="1" dirty="0" err="1"/>
              <a:t>Tyndall</a:t>
            </a:r>
            <a:endParaRPr lang="pt-PT" sz="24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28F6812-8688-FC54-A05E-CFC396C9DF5F}"/>
              </a:ext>
            </a:extLst>
          </p:cNvPr>
          <p:cNvSpPr txBox="1"/>
          <p:nvPr/>
        </p:nvSpPr>
        <p:spPr>
          <a:xfrm>
            <a:off x="2005446" y="6613427"/>
            <a:ext cx="81811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 err="1"/>
              <a:t>Murthy</a:t>
            </a:r>
            <a:r>
              <a:rPr lang="pt-PT" sz="800" dirty="0"/>
              <a:t> R, </a:t>
            </a:r>
            <a:r>
              <a:rPr lang="pt-PT" sz="800" dirty="0" err="1"/>
              <a:t>Roos</a:t>
            </a:r>
            <a:r>
              <a:rPr lang="pt-PT" sz="800" dirty="0"/>
              <a:t> JCP, </a:t>
            </a:r>
            <a:r>
              <a:rPr lang="pt-PT" sz="800" dirty="0" err="1"/>
              <a:t>Goldberg</a:t>
            </a:r>
            <a:r>
              <a:rPr lang="pt-PT" sz="800" dirty="0"/>
              <a:t> RA. </a:t>
            </a:r>
            <a:r>
              <a:rPr lang="pt-PT" sz="800" dirty="0" err="1"/>
              <a:t>Periocular</a:t>
            </a:r>
            <a:r>
              <a:rPr lang="pt-PT" sz="800" dirty="0"/>
              <a:t> </a:t>
            </a:r>
            <a:r>
              <a:rPr lang="pt-PT" sz="800" dirty="0" err="1"/>
              <a:t>hyaluronic</a:t>
            </a:r>
            <a:r>
              <a:rPr lang="pt-PT" sz="800" dirty="0"/>
              <a:t> </a:t>
            </a:r>
            <a:r>
              <a:rPr lang="pt-PT" sz="800" dirty="0" err="1"/>
              <a:t>acid</a:t>
            </a:r>
            <a:r>
              <a:rPr lang="pt-PT" sz="800" dirty="0"/>
              <a:t> fillers. </a:t>
            </a:r>
            <a:r>
              <a:rPr lang="pt-PT" sz="800" dirty="0" err="1"/>
              <a:t>Current</a:t>
            </a:r>
            <a:r>
              <a:rPr lang="pt-PT" sz="800" dirty="0"/>
              <a:t> </a:t>
            </a:r>
            <a:r>
              <a:rPr lang="pt-PT" sz="800" dirty="0" err="1"/>
              <a:t>Opinion</a:t>
            </a:r>
            <a:r>
              <a:rPr lang="pt-PT" sz="800" dirty="0"/>
              <a:t> in </a:t>
            </a:r>
            <a:r>
              <a:rPr lang="pt-PT" sz="800" dirty="0" err="1"/>
              <a:t>Ophthalmology</a:t>
            </a:r>
            <a:r>
              <a:rPr lang="pt-PT" sz="800" dirty="0"/>
              <a:t>. 2019 Sep;30(5):395–400.</a:t>
            </a:r>
            <a:endParaRPr lang="pt-PT" sz="800" i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7338A6-397B-2937-31E5-77F582582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892" y="2247803"/>
            <a:ext cx="3971218" cy="321021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5A5ECEB-E33B-9E0F-DC10-7DE85EBB908F}"/>
              </a:ext>
            </a:extLst>
          </p:cNvPr>
          <p:cNvSpPr txBox="1"/>
          <p:nvPr/>
        </p:nvSpPr>
        <p:spPr>
          <a:xfrm>
            <a:off x="7436983" y="5513438"/>
            <a:ext cx="347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800" dirty="0" err="1"/>
              <a:t>Balassiano</a:t>
            </a:r>
            <a:r>
              <a:rPr lang="pt-PT" sz="800" dirty="0"/>
              <a:t> LK de A, Bravo BSF. </a:t>
            </a:r>
            <a:r>
              <a:rPr lang="pt-PT" sz="800" dirty="0" err="1"/>
              <a:t>Hialuronidase</a:t>
            </a:r>
            <a:r>
              <a:rPr lang="pt-PT" sz="800" dirty="0"/>
              <a:t>: uma necessidade de todo dermatologista que aplica ácido </a:t>
            </a:r>
            <a:r>
              <a:rPr lang="pt-PT" sz="800" dirty="0" err="1"/>
              <a:t>hialurônico</a:t>
            </a:r>
            <a:r>
              <a:rPr lang="pt-PT" sz="800" dirty="0"/>
              <a:t> injetável. </a:t>
            </a:r>
            <a:r>
              <a:rPr lang="pt-PT" sz="800" dirty="0" err="1"/>
              <a:t>Surgical</a:t>
            </a:r>
            <a:r>
              <a:rPr lang="pt-PT" sz="800" dirty="0"/>
              <a:t> &amp; </a:t>
            </a:r>
            <a:r>
              <a:rPr lang="pt-PT" sz="800" dirty="0" err="1"/>
              <a:t>Cosmetic</a:t>
            </a:r>
            <a:r>
              <a:rPr lang="pt-PT" sz="800" dirty="0"/>
              <a:t> </a:t>
            </a:r>
            <a:r>
              <a:rPr lang="pt-PT" sz="800" dirty="0" err="1"/>
              <a:t>Dermatology</a:t>
            </a:r>
            <a:r>
              <a:rPr lang="pt-PT" sz="800" dirty="0"/>
              <a:t> [Internet]. 2014 [</a:t>
            </a:r>
            <a:r>
              <a:rPr lang="pt-PT" sz="800" dirty="0" err="1"/>
              <a:t>cited</a:t>
            </a:r>
            <a:r>
              <a:rPr lang="pt-PT" sz="800" dirty="0"/>
              <a:t> 2022 </a:t>
            </a:r>
            <a:r>
              <a:rPr lang="pt-PT" sz="800" dirty="0" err="1"/>
              <a:t>Aug</a:t>
            </a:r>
            <a:r>
              <a:rPr lang="pt-PT" sz="800" dirty="0"/>
              <a:t> 16];6(4):338–43. </a:t>
            </a:r>
            <a:r>
              <a:rPr lang="pt-PT" sz="800" dirty="0" err="1"/>
              <a:t>Available</a:t>
            </a:r>
            <a:r>
              <a:rPr lang="pt-PT" sz="800" dirty="0"/>
              <a:t> </a:t>
            </a:r>
            <a:r>
              <a:rPr lang="pt-PT" sz="800" dirty="0" err="1"/>
              <a:t>from</a:t>
            </a:r>
            <a:r>
              <a:rPr lang="pt-PT" sz="800" dirty="0"/>
              <a:t>: </a:t>
            </a:r>
            <a:r>
              <a:rPr lang="pt-PT" sz="800" dirty="0" err="1"/>
              <a:t>http</a:t>
            </a:r>
            <a:r>
              <a:rPr lang="pt-PT" sz="800" dirty="0"/>
              <a:t>://</a:t>
            </a:r>
            <a:r>
              <a:rPr lang="pt-PT" sz="800" dirty="0" err="1"/>
              <a:t>www.surgicalcosmetic.org.br</a:t>
            </a:r>
            <a:r>
              <a:rPr lang="pt-PT" sz="800" dirty="0"/>
              <a:t>/</a:t>
            </a:r>
            <a:r>
              <a:rPr lang="pt-PT" sz="800" dirty="0" err="1"/>
              <a:t>details</a:t>
            </a:r>
            <a:r>
              <a:rPr lang="pt-PT" sz="800" dirty="0"/>
              <a:t>/358/</a:t>
            </a:r>
            <a:r>
              <a:rPr lang="pt-PT" sz="800" dirty="0" err="1"/>
              <a:t>pt</a:t>
            </a:r>
            <a:r>
              <a:rPr lang="pt-PT" sz="800" dirty="0"/>
              <a:t>-BR</a:t>
            </a:r>
          </a:p>
        </p:txBody>
      </p:sp>
    </p:spTree>
    <p:extLst>
      <p:ext uri="{BB962C8B-B14F-4D97-AF65-F5344CB8AC3E}">
        <p14:creationId xmlns:p14="http://schemas.microsoft.com/office/powerpoint/2010/main" val="112432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044" y="1654709"/>
            <a:ext cx="5084955" cy="4038565"/>
          </a:xfrm>
        </p:spPr>
        <p:txBody>
          <a:bodyPr>
            <a:noAutofit/>
          </a:bodyPr>
          <a:lstStyle/>
          <a:p>
            <a:pPr algn="just"/>
            <a:r>
              <a:rPr lang="pt-PT" sz="1200" dirty="0"/>
              <a:t>Relatados com todos os produtos de ácido </a:t>
            </a:r>
            <a:r>
              <a:rPr lang="pt-PT" sz="1200" dirty="0" err="1"/>
              <a:t>hialurônico</a:t>
            </a:r>
            <a:br>
              <a:rPr lang="pt-PT" sz="1200" dirty="0"/>
            </a:br>
            <a:br>
              <a:rPr lang="pt-PT" sz="1200" dirty="0"/>
            </a:br>
            <a:r>
              <a:rPr lang="pt-PT" sz="1200" dirty="0"/>
              <a:t>Podem aparecer anos após o tratamento na área </a:t>
            </a:r>
            <a:r>
              <a:rPr lang="pt-PT" sz="1200" dirty="0" err="1"/>
              <a:t>periocular</a:t>
            </a:r>
            <a:r>
              <a:rPr lang="pt-PT" sz="1200" dirty="0"/>
              <a:t> devido à longevidade dos produtos nesta localização anatômica. </a:t>
            </a:r>
            <a:br>
              <a:rPr lang="pt-PT" sz="1200" dirty="0"/>
            </a:br>
            <a:br>
              <a:rPr lang="pt-PT" sz="1200" dirty="0"/>
            </a:br>
            <a:r>
              <a:rPr lang="pt-PT" sz="1200" dirty="0"/>
              <a:t>A história geralmente será notada por um gatilho </a:t>
            </a:r>
            <a:r>
              <a:rPr lang="pt-PT" sz="1200" dirty="0" err="1"/>
              <a:t>infeccioso</a:t>
            </a:r>
            <a:r>
              <a:rPr lang="pt-PT" sz="1200" dirty="0"/>
              <a:t> ou imunológico sistêmico ou local anterior, como trauma local</a:t>
            </a:r>
            <a:br>
              <a:rPr lang="pt-PT" sz="1200" dirty="0"/>
            </a:br>
            <a:br>
              <a:rPr lang="pt-PT" sz="1200" dirty="0"/>
            </a:br>
            <a:r>
              <a:rPr lang="pt-PT" sz="1200" dirty="0"/>
              <a:t>Observa-se uma variação sazonal, com aumento da incidência durante os meses de inverno, coincidindo com </a:t>
            </a:r>
            <a:r>
              <a:rPr lang="pt-PT" sz="1200" dirty="0" err="1"/>
              <a:t>infecções</a:t>
            </a:r>
            <a:r>
              <a:rPr lang="pt-PT" sz="1200" dirty="0"/>
              <a:t> do trato respiratório</a:t>
            </a:r>
            <a:br>
              <a:rPr lang="pt-PT" sz="1200" dirty="0"/>
            </a:br>
            <a:br>
              <a:rPr lang="pt-PT" sz="1200" dirty="0"/>
            </a:br>
            <a:r>
              <a:rPr lang="pt-PT" sz="1200" dirty="0"/>
              <a:t>Possíveis causas:</a:t>
            </a:r>
            <a:br>
              <a:rPr lang="pt-PT" sz="1200" dirty="0"/>
            </a:br>
            <a:r>
              <a:rPr lang="pt-PT" sz="1200" dirty="0"/>
              <a:t>- Ácido </a:t>
            </a:r>
            <a:r>
              <a:rPr lang="pt-PT" sz="1200" dirty="0" err="1"/>
              <a:t>hialurônico</a:t>
            </a:r>
            <a:r>
              <a:rPr lang="pt-PT" sz="1200" dirty="0"/>
              <a:t> de alto peso molecular (anti-inflamatório) x ácido </a:t>
            </a:r>
            <a:r>
              <a:rPr lang="pt-PT" sz="1200" dirty="0" err="1"/>
              <a:t>hialurônico</a:t>
            </a:r>
            <a:r>
              <a:rPr lang="pt-PT" sz="1200" dirty="0"/>
              <a:t> de baixo peso molecular (pró-inflamatório)</a:t>
            </a:r>
            <a:br>
              <a:rPr lang="pt-PT" sz="1200" dirty="0"/>
            </a:br>
            <a:r>
              <a:rPr lang="pt-PT" sz="1200" dirty="0"/>
              <a:t>- Introdução da flora comensal da pele com tratamentos estéticos posteriores pode desencadear a formação de nódulos inflamatórios; </a:t>
            </a:r>
            <a:br>
              <a:rPr lang="pt-PT" sz="1200" dirty="0"/>
            </a:br>
            <a:r>
              <a:rPr lang="pt-PT" sz="1200" dirty="0"/>
              <a:t>- Impurezas antigênicas na produção do produto.</a:t>
            </a:r>
            <a:br>
              <a:rPr lang="pt-PT" sz="1200" dirty="0"/>
            </a:br>
            <a:r>
              <a:rPr lang="pt-PT" sz="1200" dirty="0"/>
              <a:t>- Biofilmes (porém, geralmente, cultura negativa)</a:t>
            </a:r>
            <a:br>
              <a:rPr lang="pt-PT" sz="1200" dirty="0"/>
            </a:br>
            <a:br>
              <a:rPr lang="pt-PT" sz="1200" dirty="0"/>
            </a:br>
            <a:r>
              <a:rPr lang="pt-PT" sz="1200" dirty="0"/>
              <a:t>CD: </a:t>
            </a:r>
            <a:br>
              <a:rPr lang="pt-PT" sz="1200" dirty="0"/>
            </a:br>
            <a:r>
              <a:rPr lang="pt-PT" sz="1200" dirty="0"/>
              <a:t>- Antibióticos; </a:t>
            </a:r>
            <a:r>
              <a:rPr lang="pt-PT" sz="1200" dirty="0" err="1"/>
              <a:t>macrolídeos</a:t>
            </a:r>
            <a:r>
              <a:rPr lang="pt-PT" sz="1200" dirty="0"/>
              <a:t> e tetraciclinas têm propriedades anti-inflamatórias adicionais e podem, portanto, ser particularmente vantajosos nesta situação.</a:t>
            </a:r>
            <a:br>
              <a:rPr lang="pt-PT" sz="1200" dirty="0"/>
            </a:br>
            <a:r>
              <a:rPr lang="pt-PT" sz="1200" dirty="0"/>
              <a:t>- </a:t>
            </a:r>
            <a:r>
              <a:rPr lang="pt-PT" sz="1200" dirty="0" err="1"/>
              <a:t>Hialuronidase</a:t>
            </a:r>
            <a:r>
              <a:rPr lang="pt-PT" sz="1200" dirty="0"/>
              <a:t> em casos refratários</a:t>
            </a:r>
            <a:br>
              <a:rPr lang="pt-PT" sz="1200" dirty="0"/>
            </a:br>
            <a:r>
              <a:rPr lang="pt-PT" sz="1200" dirty="0"/>
              <a:t>- Curso curto de esteroide sistêmico, esteroide </a:t>
            </a:r>
            <a:r>
              <a:rPr lang="pt-PT" sz="1200" dirty="0" err="1"/>
              <a:t>intralesional</a:t>
            </a:r>
            <a:r>
              <a:rPr lang="pt-PT" sz="1200" dirty="0"/>
              <a:t> ou 5-Fluorouracil também pode ser útil (EC: atrofia focal)</a:t>
            </a:r>
            <a:br>
              <a:rPr lang="pt-PT" sz="1200" dirty="0"/>
            </a:br>
            <a:br>
              <a:rPr lang="pt-PT" sz="1200" dirty="0"/>
            </a:br>
            <a:r>
              <a:rPr lang="pt-PT" sz="1200" dirty="0"/>
              <a:t>A migração de preenchimento é uma entidade separada e reconhecida na área </a:t>
            </a:r>
            <a:r>
              <a:rPr lang="pt-PT" sz="1200" dirty="0" err="1"/>
              <a:t>periocular</a:t>
            </a:r>
            <a:r>
              <a:rPr lang="pt-PT" sz="1200" dirty="0"/>
              <a:t>. Os pacientes podem apresentar meses a anos após o tratamento com massas não inflamatórias devido ao ácido </a:t>
            </a:r>
            <a:r>
              <a:rPr lang="pt-PT" sz="1200" dirty="0" err="1"/>
              <a:t>hialurônico</a:t>
            </a:r>
            <a:r>
              <a:rPr lang="pt-PT" sz="1200" dirty="0"/>
              <a:t> de locais distantes de injeção.</a:t>
            </a:r>
            <a:br>
              <a:rPr lang="pt-PT" sz="1600" dirty="0"/>
            </a:br>
            <a:endParaRPr lang="pt-BR" sz="16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647061E-5B3B-DF93-96CA-413287B50539}"/>
              </a:ext>
            </a:extLst>
          </p:cNvPr>
          <p:cNvSpPr txBox="1"/>
          <p:nvPr/>
        </p:nvSpPr>
        <p:spPr>
          <a:xfrm>
            <a:off x="4483410" y="1178885"/>
            <a:ext cx="3225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/>
              <a:t>Nódulos de início tardio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28F6812-8688-FC54-A05E-CFC396C9DF5F}"/>
              </a:ext>
            </a:extLst>
          </p:cNvPr>
          <p:cNvSpPr txBox="1"/>
          <p:nvPr/>
        </p:nvSpPr>
        <p:spPr>
          <a:xfrm>
            <a:off x="2005446" y="6613427"/>
            <a:ext cx="81811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 err="1"/>
              <a:t>Murthy</a:t>
            </a:r>
            <a:r>
              <a:rPr lang="pt-PT" sz="800" dirty="0"/>
              <a:t> R, </a:t>
            </a:r>
            <a:r>
              <a:rPr lang="pt-PT" sz="800" dirty="0" err="1"/>
              <a:t>Roos</a:t>
            </a:r>
            <a:r>
              <a:rPr lang="pt-PT" sz="800" dirty="0"/>
              <a:t> JCP, </a:t>
            </a:r>
            <a:r>
              <a:rPr lang="pt-PT" sz="800" dirty="0" err="1"/>
              <a:t>Goldberg</a:t>
            </a:r>
            <a:r>
              <a:rPr lang="pt-PT" sz="800" dirty="0"/>
              <a:t> RA. </a:t>
            </a:r>
            <a:r>
              <a:rPr lang="pt-PT" sz="800" dirty="0" err="1"/>
              <a:t>Periocular</a:t>
            </a:r>
            <a:r>
              <a:rPr lang="pt-PT" sz="800" dirty="0"/>
              <a:t> </a:t>
            </a:r>
            <a:r>
              <a:rPr lang="pt-PT" sz="800" dirty="0" err="1"/>
              <a:t>hyaluronic</a:t>
            </a:r>
            <a:r>
              <a:rPr lang="pt-PT" sz="800" dirty="0"/>
              <a:t> </a:t>
            </a:r>
            <a:r>
              <a:rPr lang="pt-PT" sz="800" dirty="0" err="1"/>
              <a:t>acid</a:t>
            </a:r>
            <a:r>
              <a:rPr lang="pt-PT" sz="800" dirty="0"/>
              <a:t> fillers. </a:t>
            </a:r>
            <a:r>
              <a:rPr lang="pt-PT" sz="800" dirty="0" err="1"/>
              <a:t>Current</a:t>
            </a:r>
            <a:r>
              <a:rPr lang="pt-PT" sz="800" dirty="0"/>
              <a:t> </a:t>
            </a:r>
            <a:r>
              <a:rPr lang="pt-PT" sz="800" dirty="0" err="1"/>
              <a:t>Opinion</a:t>
            </a:r>
            <a:r>
              <a:rPr lang="pt-PT" sz="800" dirty="0"/>
              <a:t> in </a:t>
            </a:r>
            <a:r>
              <a:rPr lang="pt-PT" sz="800" dirty="0" err="1"/>
              <a:t>Ophthalmology</a:t>
            </a:r>
            <a:r>
              <a:rPr lang="pt-PT" sz="800" dirty="0"/>
              <a:t>. 2019 Sep;30(5):395–400.</a:t>
            </a:r>
            <a:endParaRPr lang="pt-PT" sz="800" i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ECF8B72-F631-792A-2AD8-37F428602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787" y="1764900"/>
            <a:ext cx="3884999" cy="382536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B837727-5DA9-5B77-194F-9239E488255A}"/>
              </a:ext>
            </a:extLst>
          </p:cNvPr>
          <p:cNvSpPr txBox="1"/>
          <p:nvPr/>
        </p:nvSpPr>
        <p:spPr>
          <a:xfrm>
            <a:off x="6496787" y="5659815"/>
            <a:ext cx="3884998" cy="593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800" dirty="0" err="1"/>
              <a:t>Balassiano</a:t>
            </a:r>
            <a:r>
              <a:rPr lang="pt-PT" sz="800" dirty="0"/>
              <a:t> LK de A, Bravo BSF. </a:t>
            </a:r>
            <a:r>
              <a:rPr lang="pt-PT" sz="800" dirty="0" err="1"/>
              <a:t>Hialuronidase</a:t>
            </a:r>
            <a:r>
              <a:rPr lang="pt-PT" sz="800" dirty="0"/>
              <a:t>: uma necessidade de todo dermatologista que aplica ácido </a:t>
            </a:r>
            <a:r>
              <a:rPr lang="pt-PT" sz="800" dirty="0" err="1"/>
              <a:t>hialurônico</a:t>
            </a:r>
            <a:r>
              <a:rPr lang="pt-PT" sz="800" dirty="0"/>
              <a:t> injetável. </a:t>
            </a:r>
            <a:r>
              <a:rPr lang="pt-PT" sz="800" dirty="0" err="1"/>
              <a:t>Surgical</a:t>
            </a:r>
            <a:r>
              <a:rPr lang="pt-PT" sz="800" dirty="0"/>
              <a:t> &amp; </a:t>
            </a:r>
            <a:r>
              <a:rPr lang="pt-PT" sz="800" dirty="0" err="1"/>
              <a:t>Cosmetic</a:t>
            </a:r>
            <a:r>
              <a:rPr lang="pt-PT" sz="800" dirty="0"/>
              <a:t> </a:t>
            </a:r>
            <a:r>
              <a:rPr lang="pt-PT" sz="800" dirty="0" err="1"/>
              <a:t>Dermatology</a:t>
            </a:r>
            <a:r>
              <a:rPr lang="pt-PT" sz="800" dirty="0"/>
              <a:t> [Internet]. 2014 [</a:t>
            </a:r>
            <a:r>
              <a:rPr lang="pt-PT" sz="800" dirty="0" err="1"/>
              <a:t>cited</a:t>
            </a:r>
            <a:r>
              <a:rPr lang="pt-PT" sz="800" dirty="0"/>
              <a:t> 2022 </a:t>
            </a:r>
            <a:r>
              <a:rPr lang="pt-PT" sz="800" dirty="0" err="1"/>
              <a:t>Aug</a:t>
            </a:r>
            <a:r>
              <a:rPr lang="pt-PT" sz="800" dirty="0"/>
              <a:t> 16];6(4):338–43. </a:t>
            </a:r>
            <a:r>
              <a:rPr lang="pt-PT" sz="800" dirty="0" err="1"/>
              <a:t>Available</a:t>
            </a:r>
            <a:r>
              <a:rPr lang="pt-PT" sz="800" dirty="0"/>
              <a:t> </a:t>
            </a:r>
            <a:r>
              <a:rPr lang="pt-PT" sz="800" dirty="0" err="1"/>
              <a:t>from</a:t>
            </a:r>
            <a:r>
              <a:rPr lang="pt-PT" sz="800" dirty="0"/>
              <a:t>: </a:t>
            </a:r>
            <a:r>
              <a:rPr lang="pt-PT" sz="800" dirty="0" err="1"/>
              <a:t>http</a:t>
            </a:r>
            <a:r>
              <a:rPr lang="pt-PT" sz="800" dirty="0"/>
              <a:t>://</a:t>
            </a:r>
            <a:r>
              <a:rPr lang="pt-PT" sz="800" dirty="0" err="1"/>
              <a:t>www.surgicalcosmetic.org.br</a:t>
            </a:r>
            <a:r>
              <a:rPr lang="pt-PT" sz="800" dirty="0"/>
              <a:t>/</a:t>
            </a:r>
            <a:r>
              <a:rPr lang="pt-PT" sz="800" dirty="0" err="1"/>
              <a:t>details</a:t>
            </a:r>
            <a:r>
              <a:rPr lang="pt-PT" sz="800" dirty="0"/>
              <a:t>/358/</a:t>
            </a:r>
            <a:r>
              <a:rPr lang="pt-PT" sz="800" dirty="0" err="1"/>
              <a:t>pt</a:t>
            </a:r>
            <a:r>
              <a:rPr lang="pt-PT" sz="800" dirty="0"/>
              <a:t>-BR</a:t>
            </a:r>
          </a:p>
        </p:txBody>
      </p:sp>
    </p:spTree>
    <p:extLst>
      <p:ext uri="{BB962C8B-B14F-4D97-AF65-F5344CB8AC3E}">
        <p14:creationId xmlns:p14="http://schemas.microsoft.com/office/powerpoint/2010/main" val="2854485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647061E-5B3B-DF93-96CA-413287B50539}"/>
              </a:ext>
            </a:extLst>
          </p:cNvPr>
          <p:cNvSpPr txBox="1"/>
          <p:nvPr/>
        </p:nvSpPr>
        <p:spPr>
          <a:xfrm>
            <a:off x="4483411" y="1272360"/>
            <a:ext cx="3225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/>
              <a:t>Nódulos de início tardio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1362EC1-F4DD-2EC8-7A7F-61363540A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798637"/>
            <a:ext cx="8382000" cy="2133600"/>
          </a:xfrm>
          <a:prstGeom prst="rect">
            <a:avLst/>
          </a:prstGeom>
        </p:spPr>
      </p:pic>
      <p:pic>
        <p:nvPicPr>
          <p:cNvPr id="10" name="Imagem 9" descr="Uma imagem com texto&#10;&#10;Descrição gerada automaticamente">
            <a:extLst>
              <a:ext uri="{FF2B5EF4-FFF2-40B4-BE49-F238E27FC236}">
                <a16:creationId xmlns:a16="http://schemas.microsoft.com/office/drawing/2014/main" id="{EC6D5706-7FA4-023F-C5D2-164B5D8CF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50" y="4264025"/>
            <a:ext cx="8242300" cy="17907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F0E2A5D-18DC-ED7F-52C4-055647A4A502}"/>
              </a:ext>
            </a:extLst>
          </p:cNvPr>
          <p:cNvSpPr txBox="1"/>
          <p:nvPr/>
        </p:nvSpPr>
        <p:spPr>
          <a:xfrm>
            <a:off x="1677866" y="6581002"/>
            <a:ext cx="8836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 err="1"/>
              <a:t>Schelke</a:t>
            </a:r>
            <a:r>
              <a:rPr lang="pt-PT" sz="800" dirty="0"/>
              <a:t> LW, </a:t>
            </a:r>
            <a:r>
              <a:rPr lang="pt-PT" sz="800" dirty="0" err="1"/>
              <a:t>Velthuis</a:t>
            </a:r>
            <a:r>
              <a:rPr lang="pt-PT" sz="800" dirty="0"/>
              <a:t> PJ, </a:t>
            </a:r>
            <a:r>
              <a:rPr lang="pt-PT" sz="800" dirty="0" err="1"/>
              <a:t>Decates</a:t>
            </a:r>
            <a:r>
              <a:rPr lang="pt-PT" sz="800" dirty="0"/>
              <a:t> T, </a:t>
            </a:r>
            <a:r>
              <a:rPr lang="pt-PT" sz="800" dirty="0" err="1"/>
              <a:t>Kadouch</a:t>
            </a:r>
            <a:r>
              <a:rPr lang="pt-PT" sz="800" dirty="0"/>
              <a:t> J, </a:t>
            </a:r>
            <a:r>
              <a:rPr lang="pt-PT" sz="800" dirty="0" err="1"/>
              <a:t>Alfertshofer</a:t>
            </a:r>
            <a:r>
              <a:rPr lang="pt-PT" sz="800" dirty="0"/>
              <a:t> M, Frank K, </a:t>
            </a:r>
            <a:r>
              <a:rPr lang="pt-PT" sz="800" dirty="0" err="1"/>
              <a:t>et</a:t>
            </a:r>
            <a:r>
              <a:rPr lang="pt-PT" sz="800" dirty="0"/>
              <a:t> al. </a:t>
            </a:r>
            <a:r>
              <a:rPr lang="pt-PT" sz="800" dirty="0" err="1"/>
              <a:t>Ultrasound-guided</a:t>
            </a:r>
            <a:r>
              <a:rPr lang="pt-PT" sz="800" dirty="0"/>
              <a:t> </a:t>
            </a:r>
            <a:r>
              <a:rPr lang="pt-PT" sz="800" dirty="0" err="1"/>
              <a:t>Targeted</a:t>
            </a:r>
            <a:r>
              <a:rPr lang="pt-PT" sz="800" dirty="0"/>
              <a:t> vs. Regional </a:t>
            </a:r>
            <a:r>
              <a:rPr lang="pt-PT" sz="800" dirty="0" err="1"/>
              <a:t>Flooding</a:t>
            </a:r>
            <a:r>
              <a:rPr lang="pt-PT" sz="800" dirty="0"/>
              <a:t>: A </a:t>
            </a:r>
            <a:r>
              <a:rPr lang="pt-PT" sz="800" dirty="0" err="1"/>
              <a:t>Comparative</a:t>
            </a:r>
            <a:r>
              <a:rPr lang="pt-PT" sz="800" dirty="0"/>
              <a:t> </a:t>
            </a:r>
            <a:r>
              <a:rPr lang="pt-PT" sz="800" dirty="0" err="1"/>
              <a:t>Study</a:t>
            </a:r>
            <a:r>
              <a:rPr lang="pt-PT" sz="800" dirty="0"/>
              <a:t> for </a:t>
            </a:r>
            <a:r>
              <a:rPr lang="pt-PT" sz="800" dirty="0" err="1"/>
              <a:t>Improving</a:t>
            </a:r>
            <a:r>
              <a:rPr lang="pt-PT" sz="800" dirty="0"/>
              <a:t> </a:t>
            </a:r>
            <a:r>
              <a:rPr lang="pt-PT" sz="800" dirty="0" err="1"/>
              <a:t>the</a:t>
            </a:r>
            <a:r>
              <a:rPr lang="pt-PT" sz="800" dirty="0"/>
              <a:t> </a:t>
            </a:r>
            <a:r>
              <a:rPr lang="pt-PT" sz="800" dirty="0" err="1"/>
              <a:t>Clinical</a:t>
            </a:r>
            <a:r>
              <a:rPr lang="pt-PT" sz="800" dirty="0"/>
              <a:t> </a:t>
            </a:r>
            <a:r>
              <a:rPr lang="pt-PT" sz="800" dirty="0" err="1"/>
              <a:t>Outcome</a:t>
            </a:r>
            <a:r>
              <a:rPr lang="pt-PT" sz="800" dirty="0"/>
              <a:t> in Soft </a:t>
            </a:r>
            <a:r>
              <a:rPr lang="pt-PT" sz="800" dirty="0" err="1"/>
              <a:t>Tissue</a:t>
            </a:r>
            <a:r>
              <a:rPr lang="pt-PT" sz="800" dirty="0"/>
              <a:t> Filler Vascular Adverse </a:t>
            </a:r>
            <a:r>
              <a:rPr lang="pt-PT" sz="800" dirty="0" err="1"/>
              <a:t>Event</a:t>
            </a:r>
            <a:r>
              <a:rPr lang="pt-PT" sz="800" dirty="0"/>
              <a:t> Management. </a:t>
            </a:r>
            <a:r>
              <a:rPr lang="pt-PT" sz="800" dirty="0" err="1"/>
              <a:t>Aesthetic</a:t>
            </a:r>
            <a:r>
              <a:rPr lang="pt-PT" sz="800" dirty="0"/>
              <a:t> </a:t>
            </a:r>
            <a:r>
              <a:rPr lang="pt-PT" sz="800" dirty="0" err="1"/>
              <a:t>Surgery</a:t>
            </a:r>
            <a:r>
              <a:rPr lang="pt-PT" sz="800" dirty="0"/>
              <a:t> </a:t>
            </a:r>
            <a:r>
              <a:rPr lang="pt-PT" sz="800" dirty="0" err="1"/>
              <a:t>Journal</a:t>
            </a:r>
            <a:r>
              <a:rPr lang="pt-PT" sz="800" dirty="0"/>
              <a:t> [Internet]. 2022 </a:t>
            </a:r>
            <a:r>
              <a:rPr lang="pt-PT" sz="800" dirty="0" err="1"/>
              <a:t>Aug</a:t>
            </a:r>
            <a:r>
              <a:rPr lang="pt-PT" sz="800" dirty="0"/>
              <a:t> 11;sjac227. </a:t>
            </a:r>
            <a:r>
              <a:rPr lang="pt-PT" sz="800" dirty="0" err="1"/>
              <a:t>Available</a:t>
            </a:r>
            <a:r>
              <a:rPr lang="pt-PT" sz="800" dirty="0"/>
              <a:t> </a:t>
            </a:r>
            <a:r>
              <a:rPr lang="pt-PT" sz="800" dirty="0" err="1"/>
              <a:t>from</a:t>
            </a:r>
            <a:r>
              <a:rPr lang="pt-PT" sz="800" dirty="0"/>
              <a:t>: </a:t>
            </a:r>
            <a:r>
              <a:rPr lang="pt-PT" sz="800" dirty="0" err="1"/>
              <a:t>https</a:t>
            </a:r>
            <a:r>
              <a:rPr lang="pt-PT" sz="800" dirty="0"/>
              <a:t>://</a:t>
            </a:r>
            <a:r>
              <a:rPr lang="pt-PT" sz="800" dirty="0" err="1"/>
              <a:t>pubmed.ncbi.nlm.nih.gov</a:t>
            </a:r>
            <a:r>
              <a:rPr lang="pt-PT" sz="800" dirty="0"/>
              <a:t>/35951759/</a:t>
            </a:r>
          </a:p>
        </p:txBody>
      </p:sp>
    </p:spTree>
    <p:extLst>
      <p:ext uri="{BB962C8B-B14F-4D97-AF65-F5344CB8AC3E}">
        <p14:creationId xmlns:p14="http://schemas.microsoft.com/office/powerpoint/2010/main" val="342050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805" y="1798255"/>
            <a:ext cx="5270922" cy="3745489"/>
          </a:xfrm>
        </p:spPr>
        <p:txBody>
          <a:bodyPr>
            <a:noAutofit/>
          </a:bodyPr>
          <a:lstStyle/>
          <a:p>
            <a:pPr algn="l"/>
            <a:r>
              <a:rPr lang="pt-PT" sz="1400" dirty="0"/>
              <a:t>Consiste em episódios recidivantes de edema no local da injeção do AH que apresentam períodos curtos ou longos de remissão, </a:t>
            </a:r>
            <a:r>
              <a:rPr lang="pt-PT" sz="1400" b="1" i="1" dirty="0"/>
              <a:t>sem evidência </a:t>
            </a:r>
            <a:r>
              <a:rPr lang="pt-PT" sz="1400" dirty="0"/>
              <a:t>de nódulos palpáveis definidos. 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/>
              <a:t>Pode surgir em semanas a anos após a aplicação do AH, de duração transitória e intermitente e principalmente, que persiste enquanto houver AH no tecido.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/>
              <a:t>Gatilhos: </a:t>
            </a:r>
            <a:r>
              <a:rPr lang="pt-PT" sz="1400" dirty="0" err="1"/>
              <a:t>infecções</a:t>
            </a:r>
            <a:r>
              <a:rPr lang="pt-PT" sz="1400" dirty="0"/>
              <a:t> do trato respiratório, procedimentos dentários, </a:t>
            </a:r>
            <a:r>
              <a:rPr lang="pt-PT" sz="1400" dirty="0" err="1"/>
              <a:t>infecções</a:t>
            </a:r>
            <a:r>
              <a:rPr lang="pt-PT" sz="1400" dirty="0"/>
              <a:t> sistêmicas bacterianas ou virais, vacinação e traumas na face podem desencadear um processo inflamatório em correspondência à área injetada, dada a característica </a:t>
            </a:r>
            <a:r>
              <a:rPr lang="pt-PT" sz="1400" dirty="0" err="1"/>
              <a:t>imunogênica</a:t>
            </a:r>
            <a:r>
              <a:rPr lang="pt-PT" sz="1400" dirty="0"/>
              <a:t> do preenchedor, bem como sua capacidade de reter água, configurando assim o edema local.</a:t>
            </a:r>
            <a:br>
              <a:rPr lang="pt-PT" sz="1400" dirty="0"/>
            </a:br>
            <a:br>
              <a:rPr lang="pt-PT" sz="1400" dirty="0"/>
            </a:br>
            <a:r>
              <a:rPr lang="pt-PT" sz="1400" dirty="0"/>
              <a:t>Ao USG: presença do AH em correspondência à área edemaciada, associada a aumento difuso da espessura e da </a:t>
            </a:r>
            <a:r>
              <a:rPr lang="pt-PT" sz="1400" dirty="0" err="1"/>
              <a:t>ecogenicidade</a:t>
            </a:r>
            <a:r>
              <a:rPr lang="pt-PT" sz="1400" dirty="0"/>
              <a:t> do tecido celular subcutâneo (paniculite).</a:t>
            </a:r>
            <a:endParaRPr lang="pt-BR" sz="14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647061E-5B3B-DF93-96CA-413287B50539}"/>
              </a:ext>
            </a:extLst>
          </p:cNvPr>
          <p:cNvSpPr txBox="1"/>
          <p:nvPr/>
        </p:nvSpPr>
        <p:spPr>
          <a:xfrm>
            <a:off x="2884864" y="1265806"/>
            <a:ext cx="6625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/>
              <a:t>ETIP – edema transitório intermitente persistente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28F6812-8688-FC54-A05E-CFC396C9DF5F}"/>
              </a:ext>
            </a:extLst>
          </p:cNvPr>
          <p:cNvSpPr txBox="1"/>
          <p:nvPr/>
        </p:nvSpPr>
        <p:spPr>
          <a:xfrm>
            <a:off x="600420" y="6618839"/>
            <a:ext cx="103446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 err="1"/>
              <a:t>Cavallieri</a:t>
            </a:r>
            <a:r>
              <a:rPr lang="pt-PT" sz="800" dirty="0"/>
              <a:t> FA, </a:t>
            </a:r>
            <a:r>
              <a:rPr lang="pt-PT" sz="800" dirty="0" err="1"/>
              <a:t>Balassiano</a:t>
            </a:r>
            <a:r>
              <a:rPr lang="pt-PT" sz="800" dirty="0"/>
              <a:t> LK de A, Bastos JT de, Fontoura GHM da, Almeida AT de. </a:t>
            </a:r>
            <a:r>
              <a:rPr lang="pt-PT" sz="800" dirty="0" err="1"/>
              <a:t>Persistent</a:t>
            </a:r>
            <a:r>
              <a:rPr lang="pt-PT" sz="800" dirty="0"/>
              <a:t>, </a:t>
            </a:r>
            <a:r>
              <a:rPr lang="pt-PT" sz="800" dirty="0" err="1"/>
              <a:t>Intermitent</a:t>
            </a:r>
            <a:r>
              <a:rPr lang="pt-PT" sz="800" dirty="0"/>
              <a:t> </a:t>
            </a:r>
            <a:r>
              <a:rPr lang="pt-PT" sz="800" dirty="0" err="1"/>
              <a:t>Delayed</a:t>
            </a:r>
            <a:r>
              <a:rPr lang="pt-PT" sz="800" dirty="0"/>
              <a:t> </a:t>
            </a:r>
            <a:r>
              <a:rPr lang="pt-PT" sz="800" dirty="0" err="1"/>
              <a:t>Swelling</a:t>
            </a:r>
            <a:r>
              <a:rPr lang="pt-PT" sz="800" dirty="0"/>
              <a:t> PIDS </a:t>
            </a:r>
            <a:r>
              <a:rPr lang="pt-PT" sz="800" dirty="0" err="1"/>
              <a:t>intermitent</a:t>
            </a:r>
            <a:r>
              <a:rPr lang="pt-PT" sz="800" dirty="0"/>
              <a:t> </a:t>
            </a:r>
            <a:r>
              <a:rPr lang="pt-PT" sz="800" dirty="0" err="1"/>
              <a:t>swelling</a:t>
            </a:r>
            <a:r>
              <a:rPr lang="pt-PT" sz="800" dirty="0"/>
              <a:t>: late adverse </a:t>
            </a:r>
            <a:r>
              <a:rPr lang="pt-PT" sz="800" dirty="0" err="1"/>
              <a:t>reaction</a:t>
            </a:r>
            <a:r>
              <a:rPr lang="pt-PT" sz="800" dirty="0"/>
              <a:t> to </a:t>
            </a:r>
            <a:r>
              <a:rPr lang="pt-PT" sz="800" dirty="0" err="1"/>
              <a:t>Hyaluronic</a:t>
            </a:r>
            <a:r>
              <a:rPr lang="pt-PT" sz="800" dirty="0"/>
              <a:t> </a:t>
            </a:r>
            <a:r>
              <a:rPr lang="pt-PT" sz="800" dirty="0" err="1"/>
              <a:t>Acid</a:t>
            </a:r>
            <a:r>
              <a:rPr lang="pt-PT" sz="800" dirty="0"/>
              <a:t> fillers. </a:t>
            </a:r>
            <a:r>
              <a:rPr lang="pt-PT" sz="800" dirty="0" err="1"/>
              <a:t>Surgical</a:t>
            </a:r>
            <a:r>
              <a:rPr lang="pt-PT" sz="800" dirty="0"/>
              <a:t> &amp; </a:t>
            </a:r>
            <a:r>
              <a:rPr lang="pt-PT" sz="800" dirty="0" err="1"/>
              <a:t>Cosmetic</a:t>
            </a:r>
            <a:r>
              <a:rPr lang="pt-PT" sz="800" dirty="0"/>
              <a:t> </a:t>
            </a:r>
            <a:r>
              <a:rPr lang="pt-PT" sz="800" dirty="0" err="1"/>
              <a:t>Dermatology</a:t>
            </a:r>
            <a:r>
              <a:rPr lang="pt-PT" sz="800" dirty="0"/>
              <a:t>. 2017;9(3).</a:t>
            </a:r>
            <a:endParaRPr lang="pt-PT" sz="800" i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F63558F-070E-E3BC-FB66-169874E4E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413" y="1798255"/>
            <a:ext cx="43688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10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105" y="1936875"/>
            <a:ext cx="8735785" cy="4351451"/>
          </a:xfrm>
        </p:spPr>
        <p:txBody>
          <a:bodyPr>
            <a:noAutofit/>
          </a:bodyPr>
          <a:lstStyle/>
          <a:p>
            <a:pPr algn="l"/>
            <a:r>
              <a:rPr lang="pt-PT" sz="1100" dirty="0"/>
              <a:t>1. </a:t>
            </a:r>
            <a:r>
              <a:rPr lang="pt-PT" sz="1100" dirty="0" err="1"/>
              <a:t>Balassiano</a:t>
            </a:r>
            <a:r>
              <a:rPr lang="pt-PT" sz="1100" dirty="0"/>
              <a:t> LK de A, Bravo BSF. </a:t>
            </a:r>
            <a:r>
              <a:rPr lang="pt-PT" sz="1100" dirty="0" err="1"/>
              <a:t>Hialuronidase</a:t>
            </a:r>
            <a:r>
              <a:rPr lang="pt-PT" sz="1100" dirty="0"/>
              <a:t>: uma necessidade de todo dermatologista que aplica ácido </a:t>
            </a:r>
            <a:r>
              <a:rPr lang="pt-PT" sz="1100" dirty="0" err="1"/>
              <a:t>hialurônico</a:t>
            </a:r>
            <a:r>
              <a:rPr lang="pt-PT" sz="1100" dirty="0"/>
              <a:t> injetável. </a:t>
            </a:r>
            <a:r>
              <a:rPr lang="pt-PT" sz="1100" dirty="0" err="1"/>
              <a:t>Surgical</a:t>
            </a:r>
            <a:r>
              <a:rPr lang="pt-PT" sz="1100" dirty="0"/>
              <a:t> &amp; </a:t>
            </a:r>
            <a:r>
              <a:rPr lang="pt-PT" sz="1100" dirty="0" err="1"/>
              <a:t>Cosmetic</a:t>
            </a:r>
            <a:r>
              <a:rPr lang="pt-PT" sz="1100" dirty="0"/>
              <a:t> </a:t>
            </a:r>
            <a:r>
              <a:rPr lang="pt-PT" sz="1100" dirty="0" err="1"/>
              <a:t>Dermatology</a:t>
            </a:r>
            <a:r>
              <a:rPr lang="pt-PT" sz="1100" dirty="0"/>
              <a:t> [Internet]. 2014 [</a:t>
            </a:r>
            <a:r>
              <a:rPr lang="pt-PT" sz="1100" dirty="0" err="1"/>
              <a:t>cited</a:t>
            </a:r>
            <a:r>
              <a:rPr lang="pt-PT" sz="1100" dirty="0"/>
              <a:t> 2022 </a:t>
            </a:r>
            <a:r>
              <a:rPr lang="pt-PT" sz="1100" dirty="0" err="1"/>
              <a:t>Aug</a:t>
            </a:r>
            <a:r>
              <a:rPr lang="pt-PT" sz="1100" dirty="0"/>
              <a:t> 16];6(4):338–43. </a:t>
            </a:r>
            <a:r>
              <a:rPr lang="pt-PT" sz="1100" dirty="0" err="1"/>
              <a:t>Available</a:t>
            </a:r>
            <a:r>
              <a:rPr lang="pt-PT" sz="1100" dirty="0"/>
              <a:t> </a:t>
            </a:r>
            <a:r>
              <a:rPr lang="pt-PT" sz="1100" dirty="0" err="1"/>
              <a:t>from</a:t>
            </a:r>
            <a:r>
              <a:rPr lang="pt-PT" sz="1100" dirty="0"/>
              <a:t>: </a:t>
            </a:r>
            <a:r>
              <a:rPr lang="pt-PT" sz="1100" dirty="0" err="1"/>
              <a:t>http</a:t>
            </a:r>
            <a:r>
              <a:rPr lang="pt-PT" sz="1100" dirty="0"/>
              <a:t>://</a:t>
            </a:r>
            <a:r>
              <a:rPr lang="pt-PT" sz="1100" dirty="0" err="1"/>
              <a:t>www.surgicalcosmetic.org.br</a:t>
            </a:r>
            <a:r>
              <a:rPr lang="pt-PT" sz="1100" dirty="0"/>
              <a:t>/</a:t>
            </a:r>
            <a:r>
              <a:rPr lang="pt-PT" sz="1100" dirty="0" err="1"/>
              <a:t>details</a:t>
            </a:r>
            <a:r>
              <a:rPr lang="pt-PT" sz="1100" dirty="0"/>
              <a:t>/358/</a:t>
            </a:r>
            <a:r>
              <a:rPr lang="pt-PT" sz="1100" dirty="0" err="1"/>
              <a:t>pt</a:t>
            </a:r>
            <a:r>
              <a:rPr lang="pt-PT" sz="1100" dirty="0"/>
              <a:t>-BR</a:t>
            </a:r>
            <a:br>
              <a:rPr lang="pt-PT" sz="1100" dirty="0"/>
            </a:br>
            <a:br>
              <a:rPr lang="pt-PT" sz="1100" dirty="0"/>
            </a:br>
            <a:r>
              <a:rPr lang="pt-PT" sz="1100" dirty="0"/>
              <a:t>2. </a:t>
            </a:r>
            <a:r>
              <a:rPr lang="pt-PT" sz="1100" dirty="0" err="1"/>
              <a:t>Murthy</a:t>
            </a:r>
            <a:r>
              <a:rPr lang="pt-PT" sz="1100" dirty="0"/>
              <a:t> R, </a:t>
            </a:r>
            <a:r>
              <a:rPr lang="pt-PT" sz="1100" dirty="0" err="1"/>
              <a:t>Roos</a:t>
            </a:r>
            <a:r>
              <a:rPr lang="pt-PT" sz="1100" dirty="0"/>
              <a:t> JCP, </a:t>
            </a:r>
            <a:r>
              <a:rPr lang="pt-PT" sz="1100" dirty="0" err="1"/>
              <a:t>Goldberg</a:t>
            </a:r>
            <a:r>
              <a:rPr lang="pt-PT" sz="1100" dirty="0"/>
              <a:t> RA. </a:t>
            </a:r>
            <a:r>
              <a:rPr lang="pt-PT" sz="1100" dirty="0" err="1"/>
              <a:t>Periocular</a:t>
            </a:r>
            <a:r>
              <a:rPr lang="pt-PT" sz="1100" dirty="0"/>
              <a:t> </a:t>
            </a:r>
            <a:r>
              <a:rPr lang="pt-PT" sz="1100" dirty="0" err="1"/>
              <a:t>hyaluronic</a:t>
            </a:r>
            <a:r>
              <a:rPr lang="pt-PT" sz="1100" dirty="0"/>
              <a:t> </a:t>
            </a:r>
            <a:r>
              <a:rPr lang="pt-PT" sz="1100" dirty="0" err="1"/>
              <a:t>acid</a:t>
            </a:r>
            <a:r>
              <a:rPr lang="pt-PT" sz="1100" dirty="0"/>
              <a:t> fillers. </a:t>
            </a:r>
            <a:r>
              <a:rPr lang="pt-PT" sz="1100" dirty="0" err="1"/>
              <a:t>Current</a:t>
            </a:r>
            <a:r>
              <a:rPr lang="pt-PT" sz="1100" dirty="0"/>
              <a:t> </a:t>
            </a:r>
            <a:r>
              <a:rPr lang="pt-PT" sz="1100" dirty="0" err="1"/>
              <a:t>Opinion</a:t>
            </a:r>
            <a:r>
              <a:rPr lang="pt-PT" sz="1100" dirty="0"/>
              <a:t> in </a:t>
            </a:r>
            <a:r>
              <a:rPr lang="pt-PT" sz="1100" dirty="0" err="1"/>
              <a:t>Ophthalmology</a:t>
            </a:r>
            <a:r>
              <a:rPr lang="pt-PT" sz="1100" dirty="0"/>
              <a:t>. 2019 Sep;30(5):395–400.</a:t>
            </a:r>
            <a:br>
              <a:rPr lang="pt-PT" sz="1100" dirty="0"/>
            </a:br>
            <a:br>
              <a:rPr lang="pt-PT" sz="1100" dirty="0"/>
            </a:br>
            <a:r>
              <a:rPr lang="pt-PT" sz="1100" dirty="0"/>
              <a:t>3. </a:t>
            </a:r>
            <a:r>
              <a:rPr lang="pt-PT" sz="1100" dirty="0" err="1"/>
              <a:t>Cavallieri</a:t>
            </a:r>
            <a:r>
              <a:rPr lang="pt-PT" sz="1100" dirty="0"/>
              <a:t> FA, </a:t>
            </a:r>
            <a:r>
              <a:rPr lang="pt-PT" sz="1100" dirty="0" err="1"/>
              <a:t>Balassiano</a:t>
            </a:r>
            <a:r>
              <a:rPr lang="pt-PT" sz="1100" dirty="0"/>
              <a:t> LK de A, Bastos JT de, Fontoura GHM da, Almeida AT de. </a:t>
            </a:r>
            <a:r>
              <a:rPr lang="pt-PT" sz="1100" dirty="0" err="1"/>
              <a:t>Persistent</a:t>
            </a:r>
            <a:r>
              <a:rPr lang="pt-PT" sz="1100" dirty="0"/>
              <a:t>, </a:t>
            </a:r>
            <a:r>
              <a:rPr lang="pt-PT" sz="1100" dirty="0" err="1"/>
              <a:t>Intermitent</a:t>
            </a:r>
            <a:r>
              <a:rPr lang="pt-PT" sz="1100" dirty="0"/>
              <a:t> </a:t>
            </a:r>
            <a:r>
              <a:rPr lang="pt-PT" sz="1100" dirty="0" err="1"/>
              <a:t>Delayed</a:t>
            </a:r>
            <a:r>
              <a:rPr lang="pt-PT" sz="1100" dirty="0"/>
              <a:t> </a:t>
            </a:r>
            <a:r>
              <a:rPr lang="pt-PT" sz="1100" dirty="0" err="1"/>
              <a:t>Swelling</a:t>
            </a:r>
            <a:r>
              <a:rPr lang="pt-PT" sz="1100" dirty="0"/>
              <a:t> PIDS </a:t>
            </a:r>
            <a:r>
              <a:rPr lang="pt-PT" sz="1100" dirty="0" err="1"/>
              <a:t>intermitent</a:t>
            </a:r>
            <a:r>
              <a:rPr lang="pt-PT" sz="1100" dirty="0"/>
              <a:t> </a:t>
            </a:r>
            <a:r>
              <a:rPr lang="pt-PT" sz="1100" dirty="0" err="1"/>
              <a:t>swelling</a:t>
            </a:r>
            <a:r>
              <a:rPr lang="pt-PT" sz="1100" dirty="0"/>
              <a:t>: late adverse </a:t>
            </a:r>
            <a:r>
              <a:rPr lang="pt-PT" sz="1100" dirty="0" err="1"/>
              <a:t>reaction</a:t>
            </a:r>
            <a:r>
              <a:rPr lang="pt-PT" sz="1100" dirty="0"/>
              <a:t> to </a:t>
            </a:r>
            <a:r>
              <a:rPr lang="pt-PT" sz="1100" dirty="0" err="1"/>
              <a:t>Hyaluronic</a:t>
            </a:r>
            <a:r>
              <a:rPr lang="pt-PT" sz="1100" dirty="0"/>
              <a:t> </a:t>
            </a:r>
            <a:r>
              <a:rPr lang="pt-PT" sz="1100" dirty="0" err="1"/>
              <a:t>Acid</a:t>
            </a:r>
            <a:r>
              <a:rPr lang="pt-PT" sz="1100" dirty="0"/>
              <a:t> fillers. </a:t>
            </a:r>
            <a:r>
              <a:rPr lang="pt-PT" sz="1100" dirty="0" err="1"/>
              <a:t>Surgical</a:t>
            </a:r>
            <a:r>
              <a:rPr lang="pt-PT" sz="1100" dirty="0"/>
              <a:t> &amp; </a:t>
            </a:r>
            <a:r>
              <a:rPr lang="pt-PT" sz="1100" dirty="0" err="1"/>
              <a:t>Cosmetic</a:t>
            </a:r>
            <a:r>
              <a:rPr lang="pt-PT" sz="1100" dirty="0"/>
              <a:t> </a:t>
            </a:r>
            <a:r>
              <a:rPr lang="pt-PT" sz="1100" dirty="0" err="1"/>
              <a:t>Dermatology</a:t>
            </a:r>
            <a:r>
              <a:rPr lang="pt-PT" sz="1100" dirty="0"/>
              <a:t>. 2017;9(3).</a:t>
            </a:r>
            <a:br>
              <a:rPr lang="pt-PT" sz="1100" dirty="0"/>
            </a:br>
            <a:br>
              <a:rPr lang="pt-PT" sz="1100" dirty="0"/>
            </a:br>
            <a:r>
              <a:rPr lang="pt-PT" sz="1100" dirty="0"/>
              <a:t>4. </a:t>
            </a:r>
            <a:r>
              <a:rPr lang="pt-PT" sz="1100" dirty="0" err="1"/>
              <a:t>Schelke</a:t>
            </a:r>
            <a:r>
              <a:rPr lang="pt-PT" sz="1100" dirty="0"/>
              <a:t> LW, </a:t>
            </a:r>
            <a:r>
              <a:rPr lang="pt-PT" sz="1100" dirty="0" err="1"/>
              <a:t>Velthuis</a:t>
            </a:r>
            <a:r>
              <a:rPr lang="pt-PT" sz="1100" dirty="0"/>
              <a:t> PJ, </a:t>
            </a:r>
            <a:r>
              <a:rPr lang="pt-PT" sz="1100" dirty="0" err="1"/>
              <a:t>Decates</a:t>
            </a:r>
            <a:r>
              <a:rPr lang="pt-PT" sz="1100" dirty="0"/>
              <a:t> T, </a:t>
            </a:r>
            <a:r>
              <a:rPr lang="pt-PT" sz="1100" dirty="0" err="1"/>
              <a:t>Kadouch</a:t>
            </a:r>
            <a:r>
              <a:rPr lang="pt-PT" sz="1100" dirty="0"/>
              <a:t> J, </a:t>
            </a:r>
            <a:r>
              <a:rPr lang="pt-PT" sz="1100" dirty="0" err="1"/>
              <a:t>Alfertshofer</a:t>
            </a:r>
            <a:r>
              <a:rPr lang="pt-PT" sz="1100" dirty="0"/>
              <a:t> M, Frank K, </a:t>
            </a:r>
            <a:r>
              <a:rPr lang="pt-PT" sz="1100" dirty="0" err="1"/>
              <a:t>et</a:t>
            </a:r>
            <a:r>
              <a:rPr lang="pt-PT" sz="1100" dirty="0"/>
              <a:t> al. </a:t>
            </a:r>
            <a:r>
              <a:rPr lang="pt-PT" sz="1100" dirty="0" err="1"/>
              <a:t>Ultrasound-guided</a:t>
            </a:r>
            <a:r>
              <a:rPr lang="pt-PT" sz="1100" dirty="0"/>
              <a:t> </a:t>
            </a:r>
            <a:r>
              <a:rPr lang="pt-PT" sz="1100" dirty="0" err="1"/>
              <a:t>Targeted</a:t>
            </a:r>
            <a:r>
              <a:rPr lang="pt-PT" sz="1100" dirty="0"/>
              <a:t> vs. Regional </a:t>
            </a:r>
            <a:r>
              <a:rPr lang="pt-PT" sz="1100" dirty="0" err="1"/>
              <a:t>Flooding</a:t>
            </a:r>
            <a:r>
              <a:rPr lang="pt-PT" sz="1100" dirty="0"/>
              <a:t>: A </a:t>
            </a:r>
            <a:r>
              <a:rPr lang="pt-PT" sz="1100" dirty="0" err="1"/>
              <a:t>Comparative</a:t>
            </a:r>
            <a:r>
              <a:rPr lang="pt-PT" sz="1100" dirty="0"/>
              <a:t> </a:t>
            </a:r>
            <a:r>
              <a:rPr lang="pt-PT" sz="1100" dirty="0" err="1"/>
              <a:t>Study</a:t>
            </a:r>
            <a:r>
              <a:rPr lang="pt-PT" sz="1100" dirty="0"/>
              <a:t> for </a:t>
            </a:r>
            <a:r>
              <a:rPr lang="pt-PT" sz="1100" dirty="0" err="1"/>
              <a:t>Improving</a:t>
            </a:r>
            <a:r>
              <a:rPr lang="pt-PT" sz="1100" dirty="0"/>
              <a:t> </a:t>
            </a:r>
            <a:r>
              <a:rPr lang="pt-PT" sz="1100" dirty="0" err="1"/>
              <a:t>the</a:t>
            </a:r>
            <a:r>
              <a:rPr lang="pt-PT" sz="1100" dirty="0"/>
              <a:t> </a:t>
            </a:r>
            <a:r>
              <a:rPr lang="pt-PT" sz="1100" dirty="0" err="1"/>
              <a:t>Clinical</a:t>
            </a:r>
            <a:r>
              <a:rPr lang="pt-PT" sz="1100" dirty="0"/>
              <a:t> </a:t>
            </a:r>
            <a:r>
              <a:rPr lang="pt-PT" sz="1100" dirty="0" err="1"/>
              <a:t>Outcome</a:t>
            </a:r>
            <a:r>
              <a:rPr lang="pt-PT" sz="1100" dirty="0"/>
              <a:t> in Soft </a:t>
            </a:r>
            <a:r>
              <a:rPr lang="pt-PT" sz="1100" dirty="0" err="1"/>
              <a:t>Tissue</a:t>
            </a:r>
            <a:r>
              <a:rPr lang="pt-PT" sz="1100" dirty="0"/>
              <a:t> Filler Vascular Adverse </a:t>
            </a:r>
            <a:r>
              <a:rPr lang="pt-PT" sz="1100" dirty="0" err="1"/>
              <a:t>Event</a:t>
            </a:r>
            <a:r>
              <a:rPr lang="pt-PT" sz="1100" dirty="0"/>
              <a:t> Management. </a:t>
            </a:r>
            <a:r>
              <a:rPr lang="pt-PT" sz="1100" dirty="0" err="1"/>
              <a:t>Aesthetic</a:t>
            </a:r>
            <a:r>
              <a:rPr lang="pt-PT" sz="1100" dirty="0"/>
              <a:t> </a:t>
            </a:r>
            <a:r>
              <a:rPr lang="pt-PT" sz="1100" dirty="0" err="1"/>
              <a:t>Surgery</a:t>
            </a:r>
            <a:r>
              <a:rPr lang="pt-PT" sz="1100" dirty="0"/>
              <a:t> </a:t>
            </a:r>
            <a:r>
              <a:rPr lang="pt-PT" sz="1100" dirty="0" err="1"/>
              <a:t>Journal</a:t>
            </a:r>
            <a:r>
              <a:rPr lang="pt-PT" sz="1100" dirty="0"/>
              <a:t> [Internet]. 2022 </a:t>
            </a:r>
            <a:r>
              <a:rPr lang="pt-PT" sz="1100" dirty="0" err="1"/>
              <a:t>Aug</a:t>
            </a:r>
            <a:r>
              <a:rPr lang="pt-PT" sz="1100" dirty="0"/>
              <a:t> 11;sjac227. </a:t>
            </a:r>
            <a:r>
              <a:rPr lang="pt-PT" sz="1100" dirty="0" err="1"/>
              <a:t>Available</a:t>
            </a:r>
            <a:r>
              <a:rPr lang="pt-PT" sz="1100" dirty="0"/>
              <a:t> </a:t>
            </a:r>
            <a:r>
              <a:rPr lang="pt-PT" sz="1100" dirty="0" err="1"/>
              <a:t>from</a:t>
            </a:r>
            <a:r>
              <a:rPr lang="pt-PT" sz="1100" dirty="0"/>
              <a:t>: </a:t>
            </a:r>
            <a:r>
              <a:rPr lang="pt-PT" sz="1100" dirty="0" err="1"/>
              <a:t>https</a:t>
            </a:r>
            <a:r>
              <a:rPr lang="pt-PT" sz="1100" dirty="0"/>
              <a:t>://</a:t>
            </a:r>
            <a:r>
              <a:rPr lang="pt-PT" sz="1100" dirty="0" err="1"/>
              <a:t>pubmed.ncbi.nlm.nih.gov</a:t>
            </a:r>
            <a:r>
              <a:rPr lang="pt-PT" sz="1100" dirty="0"/>
              <a:t>/35951759/</a:t>
            </a:r>
            <a:br>
              <a:rPr lang="pt-PT" sz="1100" dirty="0"/>
            </a:br>
            <a:br>
              <a:rPr lang="pt-PT" sz="1100" dirty="0"/>
            </a:br>
            <a:r>
              <a:rPr lang="pt-PT" sz="1100" dirty="0"/>
              <a:t>5. </a:t>
            </a:r>
            <a:r>
              <a:rPr lang="pt-PT" sz="1100" dirty="0" err="1"/>
              <a:t>Wortsman</a:t>
            </a:r>
            <a:r>
              <a:rPr lang="pt-PT" sz="1100" dirty="0"/>
              <a:t> X. </a:t>
            </a:r>
            <a:r>
              <a:rPr lang="pt-PT" sz="1100" dirty="0" err="1"/>
              <a:t>Identification</a:t>
            </a:r>
            <a:r>
              <a:rPr lang="pt-PT" sz="1100" dirty="0"/>
              <a:t> </a:t>
            </a:r>
            <a:r>
              <a:rPr lang="pt-PT" sz="1100" dirty="0" err="1"/>
              <a:t>and</a:t>
            </a:r>
            <a:r>
              <a:rPr lang="pt-PT" sz="1100" dirty="0"/>
              <a:t> </a:t>
            </a:r>
            <a:r>
              <a:rPr lang="pt-PT" sz="1100" dirty="0" err="1"/>
              <a:t>Complications</a:t>
            </a:r>
            <a:r>
              <a:rPr lang="pt-PT" sz="1100" dirty="0"/>
              <a:t> </a:t>
            </a:r>
            <a:r>
              <a:rPr lang="pt-PT" sz="1100" dirty="0" err="1"/>
              <a:t>of</a:t>
            </a:r>
            <a:r>
              <a:rPr lang="pt-PT" sz="1100" dirty="0"/>
              <a:t> </a:t>
            </a:r>
            <a:r>
              <a:rPr lang="pt-PT" sz="1100" dirty="0" err="1"/>
              <a:t>Cosmetic</a:t>
            </a:r>
            <a:r>
              <a:rPr lang="pt-PT" sz="1100" dirty="0"/>
              <a:t> Fillers. </a:t>
            </a:r>
            <a:r>
              <a:rPr lang="pt-PT" sz="1100" dirty="0" err="1"/>
              <a:t>Journal</a:t>
            </a:r>
            <a:r>
              <a:rPr lang="pt-PT" sz="1100" dirty="0"/>
              <a:t> </a:t>
            </a:r>
            <a:r>
              <a:rPr lang="pt-PT" sz="1100" dirty="0" err="1"/>
              <a:t>of</a:t>
            </a:r>
            <a:r>
              <a:rPr lang="pt-PT" sz="1100" dirty="0"/>
              <a:t> </a:t>
            </a:r>
            <a:r>
              <a:rPr lang="pt-PT" sz="1100" dirty="0" err="1"/>
              <a:t>Ultrasound</a:t>
            </a:r>
            <a:r>
              <a:rPr lang="pt-PT" sz="1100" dirty="0"/>
              <a:t> in Medicine. 2015 Jul;34(7):1163–72.</a:t>
            </a:r>
            <a:br>
              <a:rPr lang="pt-PT" sz="1600" b="1" strike="sngStrike" dirty="0"/>
            </a:br>
            <a:endParaRPr lang="pt-BR" sz="1600" b="1" strike="sngStrik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59BF46-2BEE-F842-880B-171A6F5688D1}"/>
              </a:ext>
            </a:extLst>
          </p:cNvPr>
          <p:cNvSpPr txBox="1">
            <a:spLocks/>
          </p:cNvSpPr>
          <p:nvPr/>
        </p:nvSpPr>
        <p:spPr>
          <a:xfrm>
            <a:off x="3458934" y="1348819"/>
            <a:ext cx="5274129" cy="588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/>
              <a:t>Referências</a:t>
            </a:r>
            <a:r>
              <a:rPr lang="en-US" sz="2000" b="1" dirty="0"/>
              <a:t> </a:t>
            </a:r>
            <a:r>
              <a:rPr lang="en-US" sz="2000" b="1" dirty="0" err="1"/>
              <a:t>Bibliográficas</a:t>
            </a:r>
            <a:endParaRPr lang="en-US" sz="2000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B298FA3-F46C-664A-8178-D25FD56002DF}"/>
              </a:ext>
            </a:extLst>
          </p:cNvPr>
          <p:cNvSpPr txBox="1"/>
          <p:nvPr/>
        </p:nvSpPr>
        <p:spPr>
          <a:xfrm>
            <a:off x="13563600" y="15675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5307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8C95E-A1BD-C241-AF74-54B55B851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408" y="1526078"/>
            <a:ext cx="11562490" cy="2454908"/>
          </a:xfrm>
        </p:spPr>
        <p:txBody>
          <a:bodyPr>
            <a:normAutofit/>
          </a:bodyPr>
          <a:lstStyle/>
          <a:p>
            <a:pPr algn="just"/>
            <a:r>
              <a:rPr lang="pt-PT" sz="1400" dirty="0"/>
              <a:t>Mulher, 27 anos, </a:t>
            </a:r>
            <a:r>
              <a:rPr lang="pt-BR" sz="1400" dirty="0"/>
              <a:t>fez preenchimento de olheiras com profissional não médica em 2021, com produto </a:t>
            </a:r>
            <a:r>
              <a:rPr lang="pt-BR" sz="1400" dirty="0" err="1"/>
              <a:t>Rennova</a:t>
            </a:r>
            <a:r>
              <a:rPr lang="pt-BR" sz="1400" dirty="0"/>
              <a:t> </a:t>
            </a:r>
            <a:r>
              <a:rPr lang="pt-BR" sz="1400" dirty="0" err="1"/>
              <a:t>Fill</a:t>
            </a:r>
            <a:r>
              <a:rPr lang="pt-BR" sz="1400" dirty="0"/>
              <a:t> (ácido hialurônico – AH) e aplicação com agulha. Após alguns meses, notou nódulos palpáveis nos sulcos </a:t>
            </a:r>
            <a:r>
              <a:rPr lang="pt-BR" sz="1400" dirty="0" err="1"/>
              <a:t>nasojugais</a:t>
            </a:r>
            <a:r>
              <a:rPr lang="pt-BR" sz="1400" dirty="0"/>
              <a:t> e pigmentação azul-acastanhada nas lesões.</a:t>
            </a:r>
            <a:br>
              <a:rPr lang="pt-BR" sz="1400" dirty="0"/>
            </a:br>
            <a:br>
              <a:rPr lang="pt-BR" sz="1400" dirty="0"/>
            </a:br>
            <a:r>
              <a:rPr lang="pt-BR" sz="1400" dirty="0"/>
              <a:t>Em 3 episódios de gastroenterite aguda, após o procedimento, teve dor e edema nas pálpebras inferiores e lábios (locais de preenchimentos prévios com AH). Realizada administração de hialuronidase com cânula 27G guiada por USG dermatológico, com resultado satisfatório após 3 meses.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57BEF-601A-AF5E-3CD2-969AF9132E9B}"/>
              </a:ext>
            </a:extLst>
          </p:cNvPr>
          <p:cNvSpPr txBox="1"/>
          <p:nvPr/>
        </p:nvSpPr>
        <p:spPr>
          <a:xfrm>
            <a:off x="2877212" y="2611684"/>
            <a:ext cx="20168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/>
              <a:t>Pré</a:t>
            </a:r>
            <a:r>
              <a:rPr lang="en-US" sz="1100" b="1" dirty="0"/>
              <a:t> </a:t>
            </a:r>
            <a:r>
              <a:rPr lang="en-US" sz="1100" b="1" dirty="0" err="1"/>
              <a:t>infiltração</a:t>
            </a:r>
            <a:r>
              <a:rPr lang="en-US" sz="1100" b="1" dirty="0"/>
              <a:t> de </a:t>
            </a:r>
            <a:r>
              <a:rPr lang="en-US" sz="1100" b="1" dirty="0" err="1"/>
              <a:t>hialuronidase</a:t>
            </a:r>
            <a:endParaRPr lang="en-US" sz="1100" b="1" dirty="0"/>
          </a:p>
        </p:txBody>
      </p:sp>
      <p:pic>
        <p:nvPicPr>
          <p:cNvPr id="3" name="Imagem 2" descr="Uma imagem com interior, deitado, cama, pessoa&#10;&#10;Descrição gerada automaticamente">
            <a:extLst>
              <a:ext uri="{FF2B5EF4-FFF2-40B4-BE49-F238E27FC236}">
                <a16:creationId xmlns:a16="http://schemas.microsoft.com/office/drawing/2014/main" id="{8A47466C-CEEE-9536-96FE-5D04F3534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01" t="19671" r="16158" b="3660"/>
          <a:stretch/>
        </p:blipFill>
        <p:spPr>
          <a:xfrm rot="5400000">
            <a:off x="6043528" y="3133060"/>
            <a:ext cx="3674236" cy="37756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35B338B-0C93-661A-F665-D122B42CBC03}"/>
              </a:ext>
            </a:extLst>
          </p:cNvPr>
          <p:cNvSpPr txBox="1"/>
          <p:nvPr/>
        </p:nvSpPr>
        <p:spPr>
          <a:xfrm>
            <a:off x="6581496" y="2753532"/>
            <a:ext cx="25875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b="1" dirty="0"/>
              <a:t>2021: durante episódio de gastroenterite</a:t>
            </a:r>
          </a:p>
          <a:p>
            <a:pPr algn="ctr"/>
            <a:r>
              <a:rPr lang="pt-PT" sz="1100" b="1" i="1" dirty="0"/>
              <a:t>*Foto cedida pela paciente</a:t>
            </a:r>
          </a:p>
        </p:txBody>
      </p:sp>
      <p:pic>
        <p:nvPicPr>
          <p:cNvPr id="6" name="Imagem 5" descr="Uma imagem com pessoa, parede, interior, sorriso&#10;&#10;Descrição gerada automaticamente">
            <a:extLst>
              <a:ext uri="{FF2B5EF4-FFF2-40B4-BE49-F238E27FC236}">
                <a16:creationId xmlns:a16="http://schemas.microsoft.com/office/drawing/2014/main" id="{F9586E1D-E52F-5EF7-894C-F57859E53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8" y="2873294"/>
            <a:ext cx="2988530" cy="398470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2434013-4BC4-06C9-0257-DE2886619F53}"/>
              </a:ext>
            </a:extLst>
          </p:cNvPr>
          <p:cNvSpPr/>
          <p:nvPr/>
        </p:nvSpPr>
        <p:spPr>
          <a:xfrm>
            <a:off x="3318923" y="4273248"/>
            <a:ext cx="399385" cy="21686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216F32-30CE-F573-21AA-6E4DCBDA2759}"/>
              </a:ext>
            </a:extLst>
          </p:cNvPr>
          <p:cNvSpPr/>
          <p:nvPr/>
        </p:nvSpPr>
        <p:spPr>
          <a:xfrm>
            <a:off x="4118203" y="4285087"/>
            <a:ext cx="399385" cy="204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0FF163-20E8-D407-E7EE-D75120F7A1C2}"/>
              </a:ext>
            </a:extLst>
          </p:cNvPr>
          <p:cNvSpPr/>
          <p:nvPr/>
        </p:nvSpPr>
        <p:spPr>
          <a:xfrm rot="21105758">
            <a:off x="7010574" y="4843384"/>
            <a:ext cx="399385" cy="204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2C85BA-7735-6D13-4145-6A50EFD83E78}"/>
              </a:ext>
            </a:extLst>
          </p:cNvPr>
          <p:cNvSpPr/>
          <p:nvPr/>
        </p:nvSpPr>
        <p:spPr>
          <a:xfrm>
            <a:off x="7919896" y="4782374"/>
            <a:ext cx="399385" cy="204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169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3224" y="177849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Maio/2022</a:t>
            </a:r>
          </a:p>
        </p:txBody>
      </p:sp>
      <p:sp>
        <p:nvSpPr>
          <p:cNvPr id="9" name="Rectangle 8"/>
          <p:cNvSpPr/>
          <p:nvPr/>
        </p:nvSpPr>
        <p:spPr>
          <a:xfrm>
            <a:off x="3372897" y="1012725"/>
            <a:ext cx="659172" cy="1125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2">
            <a:hlinkClick r:id="rId2"/>
            <a:extLst>
              <a:ext uri="{FF2B5EF4-FFF2-40B4-BE49-F238E27FC236}">
                <a16:creationId xmlns:a16="http://schemas.microsoft.com/office/drawing/2014/main" id="{F86B8397-5BA2-C444-946F-DD6859E7CD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51000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6" name="Imagem 15" descr="Uma imagem com pessoa, parede, interior, sorriso&#10;&#10;Descrição gerada automaticamente">
            <a:extLst>
              <a:ext uri="{FF2B5EF4-FFF2-40B4-BE49-F238E27FC236}">
                <a16:creationId xmlns:a16="http://schemas.microsoft.com/office/drawing/2014/main" id="{6E13864F-8E2B-F529-516B-168480BDB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58" b="3341"/>
          <a:stretch/>
        </p:blipFill>
        <p:spPr>
          <a:xfrm>
            <a:off x="135958" y="1932609"/>
            <a:ext cx="3861022" cy="46645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47663F1-1AF5-EF8E-D46D-33658851F474}"/>
              </a:ext>
            </a:extLst>
          </p:cNvPr>
          <p:cNvSpPr/>
          <p:nvPr/>
        </p:nvSpPr>
        <p:spPr>
          <a:xfrm>
            <a:off x="1325222" y="3406698"/>
            <a:ext cx="459590" cy="24593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9CA59D-55B8-6B48-B1F2-DE5157067352}"/>
              </a:ext>
            </a:extLst>
          </p:cNvPr>
          <p:cNvSpPr/>
          <p:nvPr/>
        </p:nvSpPr>
        <p:spPr>
          <a:xfrm>
            <a:off x="2330019" y="3429000"/>
            <a:ext cx="459590" cy="24593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0" name="Conexão Reta Unidirecional 19">
            <a:extLst>
              <a:ext uri="{FF2B5EF4-FFF2-40B4-BE49-F238E27FC236}">
                <a16:creationId xmlns:a16="http://schemas.microsoft.com/office/drawing/2014/main" id="{9E76BE0D-BD4A-9D0E-9A4E-FB0E17961332}"/>
              </a:ext>
            </a:extLst>
          </p:cNvPr>
          <p:cNvCxnSpPr>
            <a:cxnSpLocks/>
          </p:cNvCxnSpPr>
          <p:nvPr/>
        </p:nvCxnSpPr>
        <p:spPr>
          <a:xfrm>
            <a:off x="549900" y="3797436"/>
            <a:ext cx="100511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B1BCF926-A308-9C71-2BCF-90FD992EB7C5}"/>
              </a:ext>
            </a:extLst>
          </p:cNvPr>
          <p:cNvCxnSpPr>
            <a:cxnSpLocks/>
          </p:cNvCxnSpPr>
          <p:nvPr/>
        </p:nvCxnSpPr>
        <p:spPr>
          <a:xfrm flipH="1">
            <a:off x="2435476" y="3797436"/>
            <a:ext cx="10325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26520681-B9ED-C8D2-9781-9366CE316BD9}"/>
              </a:ext>
            </a:extLst>
          </p:cNvPr>
          <p:cNvSpPr txBox="1"/>
          <p:nvPr/>
        </p:nvSpPr>
        <p:spPr>
          <a:xfrm>
            <a:off x="4944018" y="1287246"/>
            <a:ext cx="23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b="1" dirty="0"/>
              <a:t>Setas pretas: nódulos de AH </a:t>
            </a:r>
          </a:p>
        </p:txBody>
      </p:sp>
      <p:pic>
        <p:nvPicPr>
          <p:cNvPr id="8" name="Imagem 7" descr="Uma imagem com pessoa, vermelho&#10;&#10;Descrição gerada automaticamente">
            <a:extLst>
              <a:ext uri="{FF2B5EF4-FFF2-40B4-BE49-F238E27FC236}">
                <a16:creationId xmlns:a16="http://schemas.microsoft.com/office/drawing/2014/main" id="{86CDAD83-D648-56B3-CA7A-5923E4F99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3" t="5061" r="6648" b="24173"/>
          <a:stretch/>
        </p:blipFill>
        <p:spPr>
          <a:xfrm>
            <a:off x="8100221" y="1937830"/>
            <a:ext cx="4070376" cy="4638422"/>
          </a:xfrm>
          <a:prstGeom prst="rect">
            <a:avLst/>
          </a:prstGeom>
        </p:spPr>
      </p:pic>
      <p:pic>
        <p:nvPicPr>
          <p:cNvPr id="10" name="Imagem 9" descr="Uma imagem com pessoa, mulher, vermelho, senhora&#10;&#10;Descrição gerada automaticamente">
            <a:extLst>
              <a:ext uri="{FF2B5EF4-FFF2-40B4-BE49-F238E27FC236}">
                <a16:creationId xmlns:a16="http://schemas.microsoft.com/office/drawing/2014/main" id="{56FF80F6-6E78-3CBD-1654-CB6BB0F0F9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73" t="7978" r="9873" b="24201"/>
          <a:stretch/>
        </p:blipFill>
        <p:spPr>
          <a:xfrm>
            <a:off x="3980488" y="1939292"/>
            <a:ext cx="4133861" cy="465787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CF601C6-CBE2-C451-2FAD-36A88FB7E449}"/>
              </a:ext>
            </a:extLst>
          </p:cNvPr>
          <p:cNvSpPr/>
          <p:nvPr/>
        </p:nvSpPr>
        <p:spPr>
          <a:xfrm>
            <a:off x="7334416" y="3971928"/>
            <a:ext cx="509576" cy="2795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B01A336-4E50-74B1-43B2-DB26217D79DE}"/>
              </a:ext>
            </a:extLst>
          </p:cNvPr>
          <p:cNvSpPr/>
          <p:nvPr/>
        </p:nvSpPr>
        <p:spPr>
          <a:xfrm>
            <a:off x="6377910" y="3971928"/>
            <a:ext cx="509576" cy="2795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17E28-A4CB-9524-0B37-0C6F978CB78A}"/>
              </a:ext>
            </a:extLst>
          </p:cNvPr>
          <p:cNvSpPr/>
          <p:nvPr/>
        </p:nvSpPr>
        <p:spPr>
          <a:xfrm rot="461177">
            <a:off x="9378109" y="4093998"/>
            <a:ext cx="509576" cy="2795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FA5118-B811-C5CB-A06E-8BCAD145E9B6}"/>
              </a:ext>
            </a:extLst>
          </p:cNvPr>
          <p:cNvSpPr/>
          <p:nvPr/>
        </p:nvSpPr>
        <p:spPr>
          <a:xfrm>
            <a:off x="8282202" y="3990742"/>
            <a:ext cx="509576" cy="2795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19" name="Conexão Reta Unidirecional 18">
            <a:extLst>
              <a:ext uri="{FF2B5EF4-FFF2-40B4-BE49-F238E27FC236}">
                <a16:creationId xmlns:a16="http://schemas.microsoft.com/office/drawing/2014/main" id="{97099818-BC3D-E0E8-6B62-6EE9553E353A}"/>
              </a:ext>
            </a:extLst>
          </p:cNvPr>
          <p:cNvCxnSpPr>
            <a:cxnSpLocks/>
          </p:cNvCxnSpPr>
          <p:nvPr/>
        </p:nvCxnSpPr>
        <p:spPr>
          <a:xfrm>
            <a:off x="5738912" y="4419858"/>
            <a:ext cx="100511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exão Reta Unidirecional 21">
            <a:extLst>
              <a:ext uri="{FF2B5EF4-FFF2-40B4-BE49-F238E27FC236}">
                <a16:creationId xmlns:a16="http://schemas.microsoft.com/office/drawing/2014/main" id="{F664AEF9-9687-E9E3-559E-7566EB10C6F9}"/>
              </a:ext>
            </a:extLst>
          </p:cNvPr>
          <p:cNvCxnSpPr>
            <a:cxnSpLocks/>
          </p:cNvCxnSpPr>
          <p:nvPr/>
        </p:nvCxnSpPr>
        <p:spPr>
          <a:xfrm flipH="1">
            <a:off x="9387816" y="4509068"/>
            <a:ext cx="10325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34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72897" y="1012725"/>
            <a:ext cx="659172" cy="1125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2">
            <a:hlinkClick r:id="rId2"/>
            <a:extLst>
              <a:ext uri="{FF2B5EF4-FFF2-40B4-BE49-F238E27FC236}">
                <a16:creationId xmlns:a16="http://schemas.microsoft.com/office/drawing/2014/main" id="{F86B8397-5BA2-C444-946F-DD6859E7CD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51000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1" name="Imagem 10" descr="Uma imagem com pessoa, vermelho&#10;&#10;Descrição gerada automaticamente">
            <a:extLst>
              <a:ext uri="{FF2B5EF4-FFF2-40B4-BE49-F238E27FC236}">
                <a16:creationId xmlns:a16="http://schemas.microsoft.com/office/drawing/2014/main" id="{3D11CAB1-5E77-5EFD-52FD-183D31824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53" t="11871" r="6648" b="24173"/>
          <a:stretch/>
        </p:blipFill>
        <p:spPr>
          <a:xfrm>
            <a:off x="5988209" y="2653535"/>
            <a:ext cx="2798050" cy="2881708"/>
          </a:xfrm>
          <a:prstGeom prst="rect">
            <a:avLst/>
          </a:prstGeom>
        </p:spPr>
      </p:pic>
      <p:pic>
        <p:nvPicPr>
          <p:cNvPr id="13" name="Imagem 12" descr="Uma imagem com pessoa, mulher, vermelho, senhora&#10;&#10;Descrição gerada automaticamente">
            <a:extLst>
              <a:ext uri="{FF2B5EF4-FFF2-40B4-BE49-F238E27FC236}">
                <a16:creationId xmlns:a16="http://schemas.microsoft.com/office/drawing/2014/main" id="{511930C2-FABC-6513-A4CB-9F531469AB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73" t="15801" r="9873" b="24201"/>
          <a:stretch/>
        </p:blipFill>
        <p:spPr>
          <a:xfrm>
            <a:off x="3091873" y="2660853"/>
            <a:ext cx="2890977" cy="288170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FB243EF-7476-AD4F-179F-F1FADFB29DFB}"/>
              </a:ext>
            </a:extLst>
          </p:cNvPr>
          <p:cNvSpPr/>
          <p:nvPr/>
        </p:nvSpPr>
        <p:spPr>
          <a:xfrm>
            <a:off x="4736683" y="3631163"/>
            <a:ext cx="400662" cy="29015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9D6592-2AC1-E325-E2AD-F38DE1B2B0BE}"/>
              </a:ext>
            </a:extLst>
          </p:cNvPr>
          <p:cNvSpPr/>
          <p:nvPr/>
        </p:nvSpPr>
        <p:spPr>
          <a:xfrm>
            <a:off x="5455496" y="3658650"/>
            <a:ext cx="400663" cy="29015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B2FFE3E-BF1B-AE0B-D77D-8097C4A7BD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59" t="11016" r="28620" b="27747"/>
          <a:stretch/>
        </p:blipFill>
        <p:spPr>
          <a:xfrm>
            <a:off x="7658602" y="2204657"/>
            <a:ext cx="4533398" cy="348829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5DBB530-11D7-6EE4-8802-5817F947E4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90" t="9375" r="29089" b="26876"/>
          <a:stretch/>
        </p:blipFill>
        <p:spPr>
          <a:xfrm>
            <a:off x="-39515" y="2184928"/>
            <a:ext cx="4351972" cy="347278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AD23850-4BDC-48B7-7535-3FCDBAE07CE2}"/>
              </a:ext>
            </a:extLst>
          </p:cNvPr>
          <p:cNvSpPr/>
          <p:nvPr/>
        </p:nvSpPr>
        <p:spPr>
          <a:xfrm>
            <a:off x="6036288" y="3678425"/>
            <a:ext cx="387784" cy="2635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4C4620-2962-344B-1DD0-9CE42AEE5250}"/>
              </a:ext>
            </a:extLst>
          </p:cNvPr>
          <p:cNvSpPr/>
          <p:nvPr/>
        </p:nvSpPr>
        <p:spPr>
          <a:xfrm>
            <a:off x="6848298" y="3770750"/>
            <a:ext cx="387784" cy="2635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78327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hlinkClick r:id="rId2"/>
            <a:extLst>
              <a:ext uri="{FF2B5EF4-FFF2-40B4-BE49-F238E27FC236}">
                <a16:creationId xmlns:a16="http://schemas.microsoft.com/office/drawing/2014/main" id="{F86B8397-5BA2-C444-946F-DD6859E7CD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51000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4B945F-8F44-2FD9-38BC-9D58F577B30A}"/>
              </a:ext>
            </a:extLst>
          </p:cNvPr>
          <p:cNvSpPr/>
          <p:nvPr/>
        </p:nvSpPr>
        <p:spPr>
          <a:xfrm>
            <a:off x="4008529" y="2841866"/>
            <a:ext cx="399385" cy="2043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 descr="Uma imagem com pessoa, parede, interior, sorriso&#10;&#10;Descrição gerada automaticamente">
            <a:extLst>
              <a:ext uri="{FF2B5EF4-FFF2-40B4-BE49-F238E27FC236}">
                <a16:creationId xmlns:a16="http://schemas.microsoft.com/office/drawing/2014/main" id="{113D0E20-5BD8-BA8C-6BC7-6F29C2B70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9" t="9179" r="8866" b="23988"/>
          <a:stretch/>
        </p:blipFill>
        <p:spPr>
          <a:xfrm>
            <a:off x="194188" y="1784195"/>
            <a:ext cx="4530255" cy="484494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2623DD0-DEA2-611D-6B44-28D3CB9F4F5B}"/>
              </a:ext>
            </a:extLst>
          </p:cNvPr>
          <p:cNvSpPr txBox="1"/>
          <p:nvPr/>
        </p:nvSpPr>
        <p:spPr>
          <a:xfrm>
            <a:off x="2913077" y="1378029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Imediatamente após infiltração de </a:t>
            </a:r>
            <a:r>
              <a:rPr lang="pt-PT" b="1" dirty="0" err="1"/>
              <a:t>hialuronidase</a:t>
            </a:r>
            <a:r>
              <a:rPr lang="pt-PT" b="1" dirty="0"/>
              <a:t> (60 UI por lado)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957D26F-02D3-92AC-F836-3902BFE44EE5}"/>
              </a:ext>
            </a:extLst>
          </p:cNvPr>
          <p:cNvSpPr/>
          <p:nvPr/>
        </p:nvSpPr>
        <p:spPr>
          <a:xfrm>
            <a:off x="1575404" y="3634858"/>
            <a:ext cx="476470" cy="25169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BE3FA32-9852-6727-01F5-8E97BFCD8112}"/>
              </a:ext>
            </a:extLst>
          </p:cNvPr>
          <p:cNvSpPr/>
          <p:nvPr/>
        </p:nvSpPr>
        <p:spPr>
          <a:xfrm>
            <a:off x="2730843" y="3693653"/>
            <a:ext cx="476470" cy="25169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12400ACD-0ECB-7B71-6837-D80A8F2224D4}"/>
              </a:ext>
            </a:extLst>
          </p:cNvPr>
          <p:cNvCxnSpPr/>
          <p:nvPr/>
        </p:nvCxnSpPr>
        <p:spPr>
          <a:xfrm>
            <a:off x="464972" y="4057235"/>
            <a:ext cx="120534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exão Reta Unidirecional 16">
            <a:extLst>
              <a:ext uri="{FF2B5EF4-FFF2-40B4-BE49-F238E27FC236}">
                <a16:creationId xmlns:a16="http://schemas.microsoft.com/office/drawing/2014/main" id="{14ADB5E4-4266-A502-721A-C78B555D585F}"/>
              </a:ext>
            </a:extLst>
          </p:cNvPr>
          <p:cNvCxnSpPr>
            <a:cxnSpLocks/>
          </p:cNvCxnSpPr>
          <p:nvPr/>
        </p:nvCxnSpPr>
        <p:spPr>
          <a:xfrm flipH="1">
            <a:off x="2784324" y="4084342"/>
            <a:ext cx="124690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Imagem 1" descr="Uma imagem com pessoa, interior&#10;&#10;Descrição gerada automaticamente">
            <a:extLst>
              <a:ext uri="{FF2B5EF4-FFF2-40B4-BE49-F238E27FC236}">
                <a16:creationId xmlns:a16="http://schemas.microsoft.com/office/drawing/2014/main" id="{1C5A8D26-AA63-C8EB-AFAD-3B435780E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43" y="1784195"/>
            <a:ext cx="3626140" cy="4844948"/>
          </a:xfrm>
          <a:prstGeom prst="rect">
            <a:avLst/>
          </a:prstGeom>
        </p:spPr>
      </p:pic>
      <p:pic>
        <p:nvPicPr>
          <p:cNvPr id="3" name="Imagem 2" descr="Uma imagem com pessoa, vestuário, interior&#10;&#10;Descrição gerada automaticamente">
            <a:extLst>
              <a:ext uri="{FF2B5EF4-FFF2-40B4-BE49-F238E27FC236}">
                <a16:creationId xmlns:a16="http://schemas.microsoft.com/office/drawing/2014/main" id="{2E9E5560-665F-C8AC-B4BE-3D6E39F3F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745" y="1775918"/>
            <a:ext cx="3626140" cy="484494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5E8D13C-7C29-E0FF-00B9-4626AF4B9C9C}"/>
              </a:ext>
            </a:extLst>
          </p:cNvPr>
          <p:cNvSpPr/>
          <p:nvPr/>
        </p:nvSpPr>
        <p:spPr>
          <a:xfrm>
            <a:off x="6383122" y="3603874"/>
            <a:ext cx="370135" cy="2190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6E6ABD-BFED-168A-D7A2-77AA51726F27}"/>
              </a:ext>
            </a:extLst>
          </p:cNvPr>
          <p:cNvSpPr/>
          <p:nvPr/>
        </p:nvSpPr>
        <p:spPr>
          <a:xfrm>
            <a:off x="7104984" y="3622548"/>
            <a:ext cx="370135" cy="2190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115A391-B910-82C3-B624-0AA8224D9FE7}"/>
              </a:ext>
            </a:extLst>
          </p:cNvPr>
          <p:cNvSpPr/>
          <p:nvPr/>
        </p:nvSpPr>
        <p:spPr>
          <a:xfrm>
            <a:off x="9133798" y="3634858"/>
            <a:ext cx="370135" cy="2190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3E25AB9-5859-DAAC-3067-8C72BBD3232F}"/>
              </a:ext>
            </a:extLst>
          </p:cNvPr>
          <p:cNvSpPr/>
          <p:nvPr/>
        </p:nvSpPr>
        <p:spPr>
          <a:xfrm>
            <a:off x="9878864" y="3695176"/>
            <a:ext cx="370135" cy="2190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99332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7268" y="1302861"/>
            <a:ext cx="407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Pós</a:t>
            </a:r>
            <a:r>
              <a:rPr lang="en-US" b="1" dirty="0"/>
              <a:t> </a:t>
            </a:r>
            <a:r>
              <a:rPr lang="en-US" b="1" dirty="0" err="1"/>
              <a:t>infiltração</a:t>
            </a:r>
            <a:r>
              <a:rPr lang="en-US" b="1" dirty="0"/>
              <a:t> </a:t>
            </a:r>
            <a:r>
              <a:rPr lang="en-US" b="1" dirty="0" err="1"/>
              <a:t>imediata</a:t>
            </a:r>
            <a:r>
              <a:rPr lang="en-US" b="1" dirty="0"/>
              <a:t> de </a:t>
            </a:r>
            <a:r>
              <a:rPr lang="en-US" b="1" dirty="0" err="1"/>
              <a:t>hialuronidase</a:t>
            </a:r>
            <a:endParaRPr lang="en-US" b="1" dirty="0"/>
          </a:p>
        </p:txBody>
      </p:sp>
      <p:sp>
        <p:nvSpPr>
          <p:cNvPr id="6" name="AutoShape 2">
            <a:hlinkClick r:id="rId2"/>
            <a:extLst>
              <a:ext uri="{FF2B5EF4-FFF2-40B4-BE49-F238E27FC236}">
                <a16:creationId xmlns:a16="http://schemas.microsoft.com/office/drawing/2014/main" id="{F86B8397-5BA2-C444-946F-DD6859E7CD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51000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2" name="Imagem 11" descr="Uma imagem com pessoa, interior&#10;&#10;Descrição gerada automaticamente">
            <a:extLst>
              <a:ext uri="{FF2B5EF4-FFF2-40B4-BE49-F238E27FC236}">
                <a16:creationId xmlns:a16="http://schemas.microsoft.com/office/drawing/2014/main" id="{70EA918A-8818-0916-9EEB-D294C0BCF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7" y="523430"/>
            <a:ext cx="2362006" cy="3155917"/>
          </a:xfrm>
          <a:prstGeom prst="rect">
            <a:avLst/>
          </a:prstGeom>
        </p:spPr>
      </p:pic>
      <p:pic>
        <p:nvPicPr>
          <p:cNvPr id="14" name="Imagem 13" descr="Uma imagem com pessoa, vestuário, interior&#10;&#10;Descrição gerada automaticamente">
            <a:extLst>
              <a:ext uri="{FF2B5EF4-FFF2-40B4-BE49-F238E27FC236}">
                <a16:creationId xmlns:a16="http://schemas.microsoft.com/office/drawing/2014/main" id="{D5B56A15-E30B-B42E-DC0E-C432A993E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777" y="459531"/>
            <a:ext cx="2409831" cy="321981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1EC7A82-42E4-A064-37A9-0EE8089A485A}"/>
              </a:ext>
            </a:extLst>
          </p:cNvPr>
          <p:cNvSpPr/>
          <p:nvPr/>
        </p:nvSpPr>
        <p:spPr>
          <a:xfrm>
            <a:off x="1147394" y="1718588"/>
            <a:ext cx="270070" cy="10214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B271B48-69D1-00DA-75E2-7FD3771B32F3}"/>
              </a:ext>
            </a:extLst>
          </p:cNvPr>
          <p:cNvSpPr/>
          <p:nvPr/>
        </p:nvSpPr>
        <p:spPr>
          <a:xfrm>
            <a:off x="1650906" y="1755806"/>
            <a:ext cx="270070" cy="10214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296677-98C9-854D-59A9-90EE97790976}"/>
              </a:ext>
            </a:extLst>
          </p:cNvPr>
          <p:cNvSpPr/>
          <p:nvPr/>
        </p:nvSpPr>
        <p:spPr>
          <a:xfrm>
            <a:off x="10707830" y="1742130"/>
            <a:ext cx="270070" cy="10214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5C015A-5A17-F5CF-D630-DE94B6C103EB}"/>
              </a:ext>
            </a:extLst>
          </p:cNvPr>
          <p:cNvSpPr/>
          <p:nvPr/>
        </p:nvSpPr>
        <p:spPr>
          <a:xfrm>
            <a:off x="10171245" y="1711055"/>
            <a:ext cx="270070" cy="10214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529A4932-E9A2-4B50-CC50-14630BBC66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17" t="10770" r="27845" b="27785"/>
          <a:stretch/>
        </p:blipFill>
        <p:spPr>
          <a:xfrm>
            <a:off x="125392" y="3796313"/>
            <a:ext cx="3887520" cy="293318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A9E4962-4755-4399-45CE-165587FF06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14" t="10364" r="28518" b="29724"/>
          <a:stretch/>
        </p:blipFill>
        <p:spPr>
          <a:xfrm>
            <a:off x="8275744" y="3794661"/>
            <a:ext cx="3823434" cy="290024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6679022-5C70-DC84-DFE9-23CF00F6D2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24" t="14446" r="28662" b="28367"/>
          <a:stretch/>
        </p:blipFill>
        <p:spPr>
          <a:xfrm>
            <a:off x="4012912" y="1769661"/>
            <a:ext cx="4262832" cy="3051922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B2CA297A-8B20-9B0D-A566-0505F04FA56A}"/>
              </a:ext>
            </a:extLst>
          </p:cNvPr>
          <p:cNvSpPr txBox="1"/>
          <p:nvPr/>
        </p:nvSpPr>
        <p:spPr>
          <a:xfrm>
            <a:off x="4680789" y="216799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Cânula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CEA9BDF-8F7D-65BC-D3B3-E1C9F04719A9}"/>
              </a:ext>
            </a:extLst>
          </p:cNvPr>
          <p:cNvSpPr txBox="1"/>
          <p:nvPr/>
        </p:nvSpPr>
        <p:spPr>
          <a:xfrm>
            <a:off x="4106015" y="3402453"/>
            <a:ext cx="1159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>
                <a:solidFill>
                  <a:schemeClr val="bg1"/>
                </a:solidFill>
              </a:rPr>
              <a:t>Depósito de AH</a:t>
            </a:r>
          </a:p>
        </p:txBody>
      </p:sp>
    </p:spTree>
    <p:extLst>
      <p:ext uri="{BB962C8B-B14F-4D97-AF65-F5344CB8AC3E}">
        <p14:creationId xmlns:p14="http://schemas.microsoft.com/office/powerpoint/2010/main" val="2727832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6886" y="1214123"/>
            <a:ext cx="429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Pós</a:t>
            </a:r>
            <a:r>
              <a:rPr lang="en-US" b="1" dirty="0"/>
              <a:t> 3 meses de </a:t>
            </a:r>
            <a:r>
              <a:rPr lang="en-US" b="1" dirty="0" err="1"/>
              <a:t>infiltração</a:t>
            </a:r>
            <a:r>
              <a:rPr lang="en-US" b="1" dirty="0"/>
              <a:t> de </a:t>
            </a:r>
            <a:r>
              <a:rPr lang="en-US" b="1" dirty="0" err="1"/>
              <a:t>hialuronidase</a:t>
            </a:r>
            <a:endParaRPr lang="en-US" b="1" dirty="0"/>
          </a:p>
        </p:txBody>
      </p:sp>
      <p:sp>
        <p:nvSpPr>
          <p:cNvPr id="6" name="AutoShape 2">
            <a:hlinkClick r:id="rId2"/>
            <a:extLst>
              <a:ext uri="{FF2B5EF4-FFF2-40B4-BE49-F238E27FC236}">
                <a16:creationId xmlns:a16="http://schemas.microsoft.com/office/drawing/2014/main" id="{F86B8397-5BA2-C444-946F-DD6859E7CD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51000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8" name="Imagem 17" descr="Uma imagem com interior, pessoa, deitado, cabeça&#10;&#10;Descrição gerada automaticamente">
            <a:extLst>
              <a:ext uri="{FF2B5EF4-FFF2-40B4-BE49-F238E27FC236}">
                <a16:creationId xmlns:a16="http://schemas.microsoft.com/office/drawing/2014/main" id="{B1524001-3061-857E-B477-D57AC94D3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9" t="8841" b="8841"/>
          <a:stretch/>
        </p:blipFill>
        <p:spPr>
          <a:xfrm rot="5400000">
            <a:off x="-89238" y="2125649"/>
            <a:ext cx="5062654" cy="413442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9927B4A-57DC-4581-CC91-1894C32BF179}"/>
              </a:ext>
            </a:extLst>
          </p:cNvPr>
          <p:cNvSpPr/>
          <p:nvPr/>
        </p:nvSpPr>
        <p:spPr>
          <a:xfrm>
            <a:off x="1706717" y="3183925"/>
            <a:ext cx="476470" cy="25169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4D93D6D-1242-A08F-565C-352888B2BE2B}"/>
              </a:ext>
            </a:extLst>
          </p:cNvPr>
          <p:cNvSpPr/>
          <p:nvPr/>
        </p:nvSpPr>
        <p:spPr>
          <a:xfrm>
            <a:off x="2920621" y="3266297"/>
            <a:ext cx="476470" cy="25169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5661DFD4-961F-9540-D190-42155FEB2F8D}"/>
              </a:ext>
            </a:extLst>
          </p:cNvPr>
          <p:cNvCxnSpPr/>
          <p:nvPr/>
        </p:nvCxnSpPr>
        <p:spPr>
          <a:xfrm>
            <a:off x="785087" y="3657072"/>
            <a:ext cx="120534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exão Reta Unidirecional 21">
            <a:extLst>
              <a:ext uri="{FF2B5EF4-FFF2-40B4-BE49-F238E27FC236}">
                <a16:creationId xmlns:a16="http://schemas.microsoft.com/office/drawing/2014/main" id="{A80C481A-9E55-323F-AFB6-915044B8B7F8}"/>
              </a:ext>
            </a:extLst>
          </p:cNvPr>
          <p:cNvCxnSpPr>
            <a:cxnSpLocks/>
          </p:cNvCxnSpPr>
          <p:nvPr/>
        </p:nvCxnSpPr>
        <p:spPr>
          <a:xfrm flipH="1">
            <a:off x="3029833" y="3674593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Imagem 4" descr="Uma imagem com pessoa, interior&#10;&#10;Descrição gerada automaticamente">
            <a:extLst>
              <a:ext uri="{FF2B5EF4-FFF2-40B4-BE49-F238E27FC236}">
                <a16:creationId xmlns:a16="http://schemas.microsoft.com/office/drawing/2014/main" id="{D9F5F08B-514A-A872-914C-A0E946A671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4" b="10447"/>
          <a:stretch/>
        </p:blipFill>
        <p:spPr>
          <a:xfrm rot="5400000">
            <a:off x="7504014" y="2376751"/>
            <a:ext cx="5062656" cy="3632215"/>
          </a:xfrm>
          <a:prstGeom prst="rect">
            <a:avLst/>
          </a:prstGeom>
        </p:spPr>
      </p:pic>
      <p:pic>
        <p:nvPicPr>
          <p:cNvPr id="12" name="Imagem 11" descr="Uma imagem com pessoa, interior, deitado, cabeça&#10;&#10;Descrição gerada automaticamente">
            <a:extLst>
              <a:ext uri="{FF2B5EF4-FFF2-40B4-BE49-F238E27FC236}">
                <a16:creationId xmlns:a16="http://schemas.microsoft.com/office/drawing/2014/main" id="{126F3F25-45B5-2EF8-70EC-D22687208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12" t="10447"/>
          <a:stretch/>
        </p:blipFill>
        <p:spPr>
          <a:xfrm rot="5400000">
            <a:off x="3829861" y="2334511"/>
            <a:ext cx="5062655" cy="371669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393F48D-94FC-E737-AAFC-E9772094729D}"/>
              </a:ext>
            </a:extLst>
          </p:cNvPr>
          <p:cNvSpPr/>
          <p:nvPr/>
        </p:nvSpPr>
        <p:spPr>
          <a:xfrm>
            <a:off x="6387042" y="3941166"/>
            <a:ext cx="476470" cy="25169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67B133-FCDF-EF6C-9D48-3FCDE4941914}"/>
              </a:ext>
            </a:extLst>
          </p:cNvPr>
          <p:cNvSpPr/>
          <p:nvPr/>
        </p:nvSpPr>
        <p:spPr>
          <a:xfrm>
            <a:off x="7303138" y="3935930"/>
            <a:ext cx="476470" cy="25169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90304E-146C-C8ED-9B16-26CE1DB8D5CD}"/>
              </a:ext>
            </a:extLst>
          </p:cNvPr>
          <p:cNvSpPr/>
          <p:nvPr/>
        </p:nvSpPr>
        <p:spPr>
          <a:xfrm>
            <a:off x="8442359" y="3871924"/>
            <a:ext cx="476470" cy="25169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18FBA7-B9A6-49BD-AD93-5D4444BE9950}"/>
              </a:ext>
            </a:extLst>
          </p:cNvPr>
          <p:cNvSpPr/>
          <p:nvPr/>
        </p:nvSpPr>
        <p:spPr>
          <a:xfrm rot="469685">
            <a:off x="9419116" y="3967205"/>
            <a:ext cx="476470" cy="25169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99461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1002" y="1462422"/>
            <a:ext cx="429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Pós</a:t>
            </a:r>
            <a:r>
              <a:rPr lang="en-US" b="1" dirty="0"/>
              <a:t> 3 meses de </a:t>
            </a:r>
            <a:r>
              <a:rPr lang="en-US" b="1" dirty="0" err="1"/>
              <a:t>infiltração</a:t>
            </a:r>
            <a:r>
              <a:rPr lang="en-US" b="1" dirty="0"/>
              <a:t> de </a:t>
            </a:r>
            <a:r>
              <a:rPr lang="en-US" b="1" dirty="0" err="1"/>
              <a:t>hialuronidase</a:t>
            </a:r>
            <a:endParaRPr lang="en-US" b="1" dirty="0"/>
          </a:p>
        </p:txBody>
      </p:sp>
      <p:sp>
        <p:nvSpPr>
          <p:cNvPr id="6" name="AutoShape 2">
            <a:hlinkClick r:id="rId2"/>
            <a:extLst>
              <a:ext uri="{FF2B5EF4-FFF2-40B4-BE49-F238E27FC236}">
                <a16:creationId xmlns:a16="http://schemas.microsoft.com/office/drawing/2014/main" id="{F86B8397-5BA2-C444-946F-DD6859E7CD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51000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6" name="Imagem 15" descr="Uma imagem com pessoa, interior&#10;&#10;Descrição gerada automaticamente">
            <a:extLst>
              <a:ext uri="{FF2B5EF4-FFF2-40B4-BE49-F238E27FC236}">
                <a16:creationId xmlns:a16="http://schemas.microsoft.com/office/drawing/2014/main" id="{288B113F-85C9-1134-215D-4905029F9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4" b="10447"/>
          <a:stretch/>
        </p:blipFill>
        <p:spPr>
          <a:xfrm rot="5400000">
            <a:off x="5839830" y="2871401"/>
            <a:ext cx="2958105" cy="2122300"/>
          </a:xfrm>
          <a:prstGeom prst="rect">
            <a:avLst/>
          </a:prstGeom>
        </p:spPr>
      </p:pic>
      <p:pic>
        <p:nvPicPr>
          <p:cNvPr id="12" name="Imagem 11" descr="Uma imagem com pessoa, interior, deitado, cabeça&#10;&#10;Descrição gerada automaticamente">
            <a:extLst>
              <a:ext uri="{FF2B5EF4-FFF2-40B4-BE49-F238E27FC236}">
                <a16:creationId xmlns:a16="http://schemas.microsoft.com/office/drawing/2014/main" id="{BB9EC1F3-20F5-CB8C-12D5-9C3044D42F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12" t="10447"/>
          <a:stretch/>
        </p:blipFill>
        <p:spPr>
          <a:xfrm rot="5400000">
            <a:off x="3718256" y="2846245"/>
            <a:ext cx="2954527" cy="216903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D26F9A-54DC-7009-D5C0-D5E404CAC7BA}"/>
              </a:ext>
            </a:extLst>
          </p:cNvPr>
          <p:cNvSpPr/>
          <p:nvPr/>
        </p:nvSpPr>
        <p:spPr>
          <a:xfrm>
            <a:off x="5166821" y="3744633"/>
            <a:ext cx="311029" cy="1907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BCC1F94-B5C4-BB2E-BE48-7A2D36B01D71}"/>
              </a:ext>
            </a:extLst>
          </p:cNvPr>
          <p:cNvSpPr/>
          <p:nvPr/>
        </p:nvSpPr>
        <p:spPr>
          <a:xfrm>
            <a:off x="5756452" y="3744633"/>
            <a:ext cx="311029" cy="1907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E2EB628-9FC8-877A-A094-0E6A6BC7CFB0}"/>
              </a:ext>
            </a:extLst>
          </p:cNvPr>
          <p:cNvSpPr/>
          <p:nvPr/>
        </p:nvSpPr>
        <p:spPr>
          <a:xfrm>
            <a:off x="6955183" y="3803870"/>
            <a:ext cx="311029" cy="1907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B05E181-DB3E-D70D-EEDB-2ADB32C0EF68}"/>
              </a:ext>
            </a:extLst>
          </p:cNvPr>
          <p:cNvSpPr/>
          <p:nvPr/>
        </p:nvSpPr>
        <p:spPr>
          <a:xfrm>
            <a:off x="6391694" y="3722331"/>
            <a:ext cx="311029" cy="1907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FFB20D50-9BF1-0F9E-8793-FB728F5BA9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95" t="9181" r="29451" b="27257"/>
          <a:stretch/>
        </p:blipFill>
        <p:spPr>
          <a:xfrm>
            <a:off x="7809747" y="2281504"/>
            <a:ext cx="4298228" cy="3598854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E3C7B5FA-D55F-24A3-6FA3-103AE68C63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62" t="10136" r="28851" b="28385"/>
          <a:stretch/>
        </p:blipFill>
        <p:spPr>
          <a:xfrm>
            <a:off x="89209" y="2207942"/>
            <a:ext cx="4605146" cy="35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6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5125" y="2174567"/>
            <a:ext cx="1302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Maio/22</a:t>
            </a:r>
          </a:p>
        </p:txBody>
      </p:sp>
      <p:sp>
        <p:nvSpPr>
          <p:cNvPr id="6" name="AutoShape 2">
            <a:hlinkClick r:id="rId2"/>
            <a:extLst>
              <a:ext uri="{FF2B5EF4-FFF2-40B4-BE49-F238E27FC236}">
                <a16:creationId xmlns:a16="http://schemas.microsoft.com/office/drawing/2014/main" id="{F86B8397-5BA2-C444-946F-DD6859E7CD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51000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4" name="Imagem 3" descr="Uma imagem com pessoa, parede, interior, sorriso&#10;&#10;Descrição gerada automaticamente">
            <a:extLst>
              <a:ext uri="{FF2B5EF4-FFF2-40B4-BE49-F238E27FC236}">
                <a16:creationId xmlns:a16="http://schemas.microsoft.com/office/drawing/2014/main" id="{38BFFDCF-DC41-2962-BF88-AF0DB9C8D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03" t="5913" r="15577" b="20070"/>
          <a:stretch/>
        </p:blipFill>
        <p:spPr>
          <a:xfrm>
            <a:off x="110297" y="1313133"/>
            <a:ext cx="3958357" cy="534327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34B945F-8F44-2FD9-38BC-9D58F577B30A}"/>
              </a:ext>
            </a:extLst>
          </p:cNvPr>
          <p:cNvSpPr/>
          <p:nvPr/>
        </p:nvSpPr>
        <p:spPr>
          <a:xfrm>
            <a:off x="2561867" y="3528754"/>
            <a:ext cx="626021" cy="25931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 descr="Uma imagem com pessoa, parede, interior, sorriso&#10;&#10;Descrição gerada automaticamente">
            <a:extLst>
              <a:ext uri="{FF2B5EF4-FFF2-40B4-BE49-F238E27FC236}">
                <a16:creationId xmlns:a16="http://schemas.microsoft.com/office/drawing/2014/main" id="{113D0E20-5BD8-BA8C-6BC7-6F29C2B70C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98" t="8698" r="22585" b="32921"/>
          <a:stretch/>
        </p:blipFill>
        <p:spPr>
          <a:xfrm>
            <a:off x="3780226" y="1313124"/>
            <a:ext cx="4219896" cy="5342228"/>
          </a:xfrm>
          <a:prstGeom prst="rect">
            <a:avLst/>
          </a:prstGeom>
        </p:spPr>
      </p:pic>
      <p:pic>
        <p:nvPicPr>
          <p:cNvPr id="3" name="Imagem 2" descr="Uma imagem com interior, pessoa, deitado, cabeça&#10;&#10;Descrição gerada automaticamente">
            <a:extLst>
              <a:ext uri="{FF2B5EF4-FFF2-40B4-BE49-F238E27FC236}">
                <a16:creationId xmlns:a16="http://schemas.microsoft.com/office/drawing/2014/main" id="{6F824DAE-A014-4D8B-EE0C-5F7CDDE729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66" t="16910" r="21015" b="20618"/>
          <a:stretch/>
        </p:blipFill>
        <p:spPr>
          <a:xfrm rot="5400000">
            <a:off x="7314874" y="1873767"/>
            <a:ext cx="5343276" cy="421989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7303916-6940-D34D-7414-C07CB9EF80EA}"/>
              </a:ext>
            </a:extLst>
          </p:cNvPr>
          <p:cNvSpPr/>
          <p:nvPr/>
        </p:nvSpPr>
        <p:spPr>
          <a:xfrm>
            <a:off x="1106036" y="3468890"/>
            <a:ext cx="626021" cy="25931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213E6FC-A19B-1FC0-E24C-40C3EDDAEE34}"/>
              </a:ext>
            </a:extLst>
          </p:cNvPr>
          <p:cNvSpPr/>
          <p:nvPr/>
        </p:nvSpPr>
        <p:spPr>
          <a:xfrm>
            <a:off x="4927113" y="3751555"/>
            <a:ext cx="626021" cy="25931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4781060-1A43-9E80-6984-CFA79B17C666}"/>
              </a:ext>
            </a:extLst>
          </p:cNvPr>
          <p:cNvSpPr/>
          <p:nvPr/>
        </p:nvSpPr>
        <p:spPr>
          <a:xfrm>
            <a:off x="6425029" y="3810368"/>
            <a:ext cx="626021" cy="25931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4CD2AC4-5C87-7DC5-FDE3-CB6C02C9EC97}"/>
              </a:ext>
            </a:extLst>
          </p:cNvPr>
          <p:cNvSpPr/>
          <p:nvPr/>
        </p:nvSpPr>
        <p:spPr>
          <a:xfrm>
            <a:off x="8825636" y="3810368"/>
            <a:ext cx="671513" cy="2816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CF40AB-786E-DEC5-66CC-6D7BD7B0251F}"/>
              </a:ext>
            </a:extLst>
          </p:cNvPr>
          <p:cNvSpPr/>
          <p:nvPr/>
        </p:nvSpPr>
        <p:spPr>
          <a:xfrm rot="197898">
            <a:off x="10487914" y="3914664"/>
            <a:ext cx="671513" cy="2816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E6A95469-5FFB-A933-B78E-036D5FC0BB8B}"/>
              </a:ext>
            </a:extLst>
          </p:cNvPr>
          <p:cNvSpPr/>
          <p:nvPr/>
        </p:nvSpPr>
        <p:spPr>
          <a:xfrm>
            <a:off x="662410" y="6382433"/>
            <a:ext cx="2676293" cy="23949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Pré infiltração de </a:t>
            </a:r>
            <a:r>
              <a:rPr lang="pt-PT" sz="1200" b="1" dirty="0" err="1"/>
              <a:t>hialuronidase</a:t>
            </a:r>
            <a:endParaRPr lang="pt-PT" sz="1200" b="1" dirty="0"/>
          </a:p>
        </p:txBody>
      </p:sp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51C9155B-5AE5-DE5A-93A1-C7405ECC8B70}"/>
              </a:ext>
            </a:extLst>
          </p:cNvPr>
          <p:cNvSpPr/>
          <p:nvPr/>
        </p:nvSpPr>
        <p:spPr>
          <a:xfrm>
            <a:off x="4129717" y="6434182"/>
            <a:ext cx="3513848" cy="23255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Imediatamente após infiltração de </a:t>
            </a:r>
            <a:r>
              <a:rPr lang="pt-PT" sz="1200" b="1" dirty="0" err="1"/>
              <a:t>hialuronidase</a:t>
            </a:r>
            <a:endParaRPr lang="pt-PT" sz="1200" b="1" dirty="0"/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795EAF7F-6708-8065-D14A-3D8F04F3C891}"/>
              </a:ext>
            </a:extLst>
          </p:cNvPr>
          <p:cNvSpPr/>
          <p:nvPr/>
        </p:nvSpPr>
        <p:spPr>
          <a:xfrm>
            <a:off x="8349613" y="6422799"/>
            <a:ext cx="3513848" cy="23255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/>
              <a:t>Pós 3 meses de infiltração de </a:t>
            </a:r>
            <a:r>
              <a:rPr lang="pt-PT" sz="1200" b="1" dirty="0" err="1"/>
              <a:t>hialuronidase</a:t>
            </a:r>
            <a:endParaRPr lang="pt-PT" sz="1200" b="1" dirty="0"/>
          </a:p>
        </p:txBody>
      </p:sp>
    </p:spTree>
    <p:extLst>
      <p:ext uri="{BB962C8B-B14F-4D97-AF65-F5344CB8AC3E}">
        <p14:creationId xmlns:p14="http://schemas.microsoft.com/office/powerpoint/2010/main" val="2595668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1566</Words>
  <Application>Microsoft Macintosh PowerPoint</Application>
  <PresentationFormat>Ecrã Panorâmico</PresentationFormat>
  <Paragraphs>46</Paragraphs>
  <Slides>15</Slides>
  <Notes>7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do Office</vt:lpstr>
      <vt:lpstr>Apresentação do PowerPoint</vt:lpstr>
      <vt:lpstr>Mulher, 27 anos, fez preenchimento de olheiras com profissional não médica em 2021, com produto Rennova Fill (ácido hialurônico – AH) e aplicação com agulha. Após alguns meses, notou nódulos palpáveis nos sulcos nasojugais e pigmentação azul-acastanhada nas lesões.  Em 3 episódios de gastroenterite aguda, após o procedimento, teve dor e edema nas pálpebras inferiores e lábios (locais de preenchimentos prévios com AH). Realizada administração de hialuronidase com cânula 27G guiada por USG dermatológico, com resultado satisfatório após 3 meses.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Enzima que existe naturalmente na derme   Ácido hialurônico (AH): mucopolissacarídeo viscoso, componente essencial da matriz extracelular e responsável por manter a adesão celular, funcionando como “cimento”.  Ação:  despolimerização - diminui a viscosidade intercelular e aumenta temporariamente a permeabilidade e absorção dos tecidos.  Indicações aprovadas pelo U.S. Food and Drug Administration (FDA) para o uso médico da hialuronidase:   1. Adjuvante para aumentar a absorção e difusão de outras drogas injetáveis, na prática clínica comumente usada no bloqueio anestésico retrobulbar nas cirurgias oftálmicas  2. Para hipodermóclise: consiste na administração de fluidos e/ou fármacos pela via subcutânea, via alternativa em casos de desidratação leve a moderada principalmente de pacientes idosos sob cuidados domiciliares  3. Aumentar a reabsorção de agentes radiopacos na urografia subcutânea, especialmente em crianças e adultos jovens, quando a administração intravenosa não pode ser realizada  Uso off-label na dermatologia para dissolver o AH</vt:lpstr>
      <vt:lpstr>Complicação comum na área periocular   A luz azul é espalhada em maior extensão do que comprimentos de onda mais longos ao passar por pequenas partículas   Luz que passa por um colóide  tom azulado   A colocação muito superficial do preenchedor de ácido hialurônico com um volume muito grande, ou um produto muito viscoso, resulta no aparecimento de grumos de aparência azul-acinzentada.   Particularmente propensa a se formar no canal lacrimal  Pode ser observada precocemente (semanas) ou tardiamente (meses ou anos) após injeções de AH periorbital  CD: maquiagem de cobertura, tratamentos de pele para engrossar a derme ou dispersão com hialuronidase. </vt:lpstr>
      <vt:lpstr>Relatados com todos os produtos de ácido hialurônico  Podem aparecer anos após o tratamento na área periocular devido à longevidade dos produtos nesta localização anatômica.   A história geralmente será notada por um gatilho infeccioso ou imunológico sistêmico ou local anterior, como trauma local  Observa-se uma variação sazonal, com aumento da incidência durante os meses de inverno, coincidindo com infecções do trato respiratório  Possíveis causas: - Ácido hialurônico de alto peso molecular (anti-inflamatório) x ácido hialurônico de baixo peso molecular (pró-inflamatório) - Introdução da flora comensal da pele com tratamentos estéticos posteriores pode desencadear a formação de nódulos inflamatórios;  - Impurezas antigênicas na produção do produto. - Biofilmes (porém, geralmente, cultura negativa)  CD:  - Antibióticos; macrolídeos e tetraciclinas têm propriedades anti-inflamatórias adicionais e podem, portanto, ser particularmente vantajosos nesta situação. - Hialuronidase em casos refratários - Curso curto de esteroide sistêmico, esteroide intralesional ou 5-Fluorouracil também pode ser útil (EC: atrofia focal)  A migração de preenchimento é uma entidade separada e reconhecida na área periocular. Os pacientes podem apresentar meses a anos após o tratamento com massas não inflamatórias devido ao ácido hialurônico de locais distantes de injeção. </vt:lpstr>
      <vt:lpstr>Apresentação do PowerPoint</vt:lpstr>
      <vt:lpstr>Consiste em episódios recidivantes de edema no local da injeção do AH que apresentam períodos curtos ou longos de remissão, sem evidência de nódulos palpáveis definidos.   Pode surgir em semanas a anos após a aplicação do AH, de duração transitória e intermitente e principalmente, que persiste enquanto houver AH no tecido.  Gatilhos: infecções do trato respiratório, procedimentos dentários, infecções sistêmicas bacterianas ou virais, vacinação e traumas na face podem desencadear um processo inflamatório em correspondência à área injetada, dada a característica imunogênica do preenchedor, bem como sua capacidade de reter água, configurando assim o edema local.  Ao USG: presença do AH em correspondência à área edemaciada, associada a aumento difuso da espessura e da ecogenicidade do tecido celular subcutâneo (paniculite).</vt:lpstr>
      <vt:lpstr>1. Balassiano LK de A, Bravo BSF. Hialuronidase: uma necessidade de todo dermatologista que aplica ácido hialurônico injetável. Surgical &amp; Cosmetic Dermatology [Internet]. 2014 [cited 2022 Aug 16];6(4):338–43. Available from: http://www.surgicalcosmetic.org.br/details/358/pt-BR  2. Murthy R, Roos JCP, Goldberg RA. Periocular hyaluronic acid fillers. Current Opinion in Ophthalmology. 2019 Sep;30(5):395–400.  3. Cavallieri FA, Balassiano LK de A, Bastos JT de, Fontoura GHM da, Almeida AT de. Persistent, Intermitent Delayed Swelling PIDS intermitent swelling: late adverse reaction to Hyaluronic Acid fillers. Surgical &amp; Cosmetic Dermatology. 2017;9(3).  4. Schelke LW, Velthuis PJ, Decates T, Kadouch J, Alfertshofer M, Frank K, et al. Ultrasound-guided Targeted vs. Regional Flooding: A Comparative Study for Improving the Clinical Outcome in Soft Tissue Filler Vascular Adverse Event Management. Aesthetic Surgery Journal [Internet]. 2022 Aug 11;sjac227. Available from: https://pubmed.ncbi.nlm.nih.gov/35951759/  5. Wortsman X. Identification and Complications of Cosmetic Fillers. Journal of Ultrasound in Medicine. 2015 Jul;34(7):1163–72.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Planeta W</dc:creator>
  <cp:lastModifiedBy>Evelyn Rodrigues</cp:lastModifiedBy>
  <cp:revision>98</cp:revision>
  <dcterms:created xsi:type="dcterms:W3CDTF">2020-07-13T13:18:12Z</dcterms:created>
  <dcterms:modified xsi:type="dcterms:W3CDTF">2022-08-20T03:10:10Z</dcterms:modified>
</cp:coreProperties>
</file>