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9" descr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 do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995555/" TargetMode="External"/><Relationship Id="rId7" Type="http://schemas.openxmlformats.org/officeDocument/2006/relationships/hyperlink" Target="https://pubmed.ncbi.nlm.nih.gov/28295759/" TargetMode="External"/><Relationship Id="rId2" Type="http://schemas.openxmlformats.org/officeDocument/2006/relationships/hyperlink" Target="https://pubmed.ncbi.nlm.nih.gov/3347136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4254386/" TargetMode="External"/><Relationship Id="rId5" Type="http://schemas.openxmlformats.org/officeDocument/2006/relationships/hyperlink" Target="https://pubmed.ncbi.nlm.nih.gov/30339609/" TargetMode="External"/><Relationship Id="rId4" Type="http://schemas.openxmlformats.org/officeDocument/2006/relationships/hyperlink" Target="https://pubmed.ncbi.nlm.nih.gov/3024631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9" descr="Imagem 9"/>
          <p:cNvPicPr>
            <a:picLocks noChangeAspect="1"/>
          </p:cNvPicPr>
          <p:nvPr/>
        </p:nvPicPr>
        <p:blipFill>
          <a:blip r:embed="rId2"/>
          <a:srcRect l="9322" t="32541" r="12222" b="38128"/>
          <a:stretch>
            <a:fillRect/>
          </a:stretch>
        </p:blipFill>
        <p:spPr>
          <a:xfrm>
            <a:off x="4456529" y="3923414"/>
            <a:ext cx="2679768" cy="563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m 7" descr="Imagem 7"/>
          <p:cNvPicPr>
            <a:picLocks noChangeAspect="1"/>
          </p:cNvPicPr>
          <p:nvPr/>
        </p:nvPicPr>
        <p:blipFill>
          <a:blip r:embed="rId2"/>
          <a:srcRect l="9322" t="29273" r="12222" b="37086"/>
          <a:stretch>
            <a:fillRect/>
          </a:stretch>
        </p:blipFill>
        <p:spPr>
          <a:xfrm>
            <a:off x="4456529" y="2200940"/>
            <a:ext cx="2679768" cy="64633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CaixaDeTexto 3"/>
          <p:cNvSpPr txBox="1"/>
          <p:nvPr/>
        </p:nvSpPr>
        <p:spPr>
          <a:xfrm>
            <a:off x="4518329" y="2351664"/>
            <a:ext cx="257224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D87300"/>
                </a:solidFill>
              </a:defRPr>
            </a:lvl1pPr>
          </a:lstStyle>
          <a:p>
            <a:r>
              <a:t> TÍTULO </a:t>
            </a:r>
          </a:p>
        </p:txBody>
      </p:sp>
      <p:sp>
        <p:nvSpPr>
          <p:cNvPr id="33" name="CaixaDeTexto 4"/>
          <p:cNvSpPr txBox="1"/>
          <p:nvPr/>
        </p:nvSpPr>
        <p:spPr>
          <a:xfrm>
            <a:off x="4780544" y="2863774"/>
            <a:ext cx="5668176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24471"/>
                </a:solidFill>
              </a:defRPr>
            </a:pPr>
            <a:r>
              <a:t>ESPECTRO DA PLACENTA ACRETA (PAS): </a:t>
            </a:r>
          </a:p>
          <a:p>
            <a:pPr>
              <a:defRPr>
                <a:solidFill>
                  <a:srgbClr val="024471"/>
                </a:solidFill>
              </a:defRPr>
            </a:pPr>
            <a:r>
              <a:t>Revisão de literatura sobre marcadores para o diagnóstico ultrassonográfico</a:t>
            </a:r>
          </a:p>
        </p:txBody>
      </p:sp>
      <p:sp>
        <p:nvSpPr>
          <p:cNvPr id="34" name="CaixaDeTexto 5"/>
          <p:cNvSpPr txBox="1"/>
          <p:nvPr/>
        </p:nvSpPr>
        <p:spPr>
          <a:xfrm>
            <a:off x="4518329" y="4005474"/>
            <a:ext cx="257224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D87300"/>
                </a:solidFill>
              </a:defRPr>
            </a:lvl1pPr>
          </a:lstStyle>
          <a:p>
            <a:r>
              <a:t>PALESTRANTES</a:t>
            </a:r>
          </a:p>
        </p:txBody>
      </p:sp>
      <p:sp>
        <p:nvSpPr>
          <p:cNvPr id="35" name="CaixaDeTexto 6"/>
          <p:cNvSpPr txBox="1"/>
          <p:nvPr/>
        </p:nvSpPr>
        <p:spPr>
          <a:xfrm>
            <a:off x="4780545" y="4564431"/>
            <a:ext cx="484313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24471"/>
                </a:solidFill>
              </a:defRPr>
            </a:lvl1pPr>
          </a:lstStyle>
          <a:p>
            <a:r>
              <a:rPr dirty="0" err="1"/>
              <a:t>Jéssica</a:t>
            </a:r>
            <a:r>
              <a:rPr dirty="0"/>
              <a:t> M. </a:t>
            </a:r>
            <a:r>
              <a:rPr dirty="0" err="1"/>
              <a:t>Othon</a:t>
            </a:r>
            <a:r>
              <a:rPr dirty="0"/>
              <a:t> </a:t>
            </a:r>
            <a:r>
              <a:rPr dirty="0" err="1"/>
              <a:t>Sidou</a:t>
            </a:r>
            <a:endParaRPr lang="pt-BR" dirty="0"/>
          </a:p>
          <a:p>
            <a:r>
              <a:rPr lang="pt-BR" dirty="0"/>
              <a:t>Evaldo Trajano</a:t>
            </a:r>
          </a:p>
          <a:p>
            <a:r>
              <a:rPr lang="pt-BR" dirty="0"/>
              <a:t>Lúcia Pedroso Barbosa</a:t>
            </a:r>
          </a:p>
          <a:p>
            <a:r>
              <a:rPr lang="pt-BR" dirty="0"/>
              <a:t>Emanuelle </a:t>
            </a:r>
            <a:r>
              <a:rPr lang="pt-BR" dirty="0" err="1"/>
              <a:t>Soema</a:t>
            </a:r>
            <a:r>
              <a:rPr lang="pt-BR" dirty="0"/>
              <a:t> Santana Lessa</a:t>
            </a:r>
          </a:p>
          <a:p>
            <a:r>
              <a:rPr lang="pt-BR" dirty="0"/>
              <a:t>Andréa Martins de Oliveira Furtado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Marcadores de 2º e 3º trimestres"/>
          <p:cNvSpPr txBox="1"/>
          <p:nvPr/>
        </p:nvSpPr>
        <p:spPr>
          <a:xfrm>
            <a:off x="2414813" y="1373946"/>
            <a:ext cx="7645758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Marcadores de 2º e 3º trimestres</a:t>
            </a:r>
          </a:p>
        </p:txBody>
      </p:sp>
      <p:sp>
        <p:nvSpPr>
          <p:cNvPr id="81" name="2. Perda da zona clara:…"/>
          <p:cNvSpPr txBox="1"/>
          <p:nvPr/>
        </p:nvSpPr>
        <p:spPr>
          <a:xfrm>
            <a:off x="547016" y="2016265"/>
            <a:ext cx="11381353" cy="435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lvl="2" indent="457200">
              <a:defRPr b="1"/>
            </a:pPr>
            <a:r>
              <a:t>2. Perda da zona clara:</a:t>
            </a:r>
          </a:p>
          <a:p>
            <a:endParaRPr/>
          </a:p>
          <a:p>
            <a:pPr>
              <a:defRPr sz="1700"/>
            </a:pPr>
            <a:r>
              <a:t>ZOSMER et al. (2018)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Há variação substancial na definição e no desempenho estatístico da perda da zona clara para predizer o PAS.</a:t>
            </a:r>
          </a:p>
          <a:p>
            <a:pPr>
              <a:defRPr sz="1700"/>
            </a:pPr>
            <a:endParaRPr/>
          </a:p>
          <a:p>
            <a:pPr lvl="2" indent="457200">
              <a:defRPr b="1"/>
            </a:pPr>
            <a:r>
              <a:t>3. Afinamento do miométrio retroplacentário:</a:t>
            </a:r>
          </a:p>
          <a:p>
            <a:endParaRPr/>
          </a:p>
          <a:p>
            <a:pPr>
              <a:defRPr sz="1700"/>
            </a:pPr>
            <a:r>
              <a:t>JAUNIAUX, COLLINS e BURTON (2018)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Os vasos em ponte representam a neovascularização no topo da serosa uterina.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O achado de neovascularização ao Doppler colorido é encontrado na maioria dos casos de PAS.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endParaRPr/>
          </a:p>
        </p:txBody>
      </p:sp>
      <p:sp>
        <p:nvSpPr>
          <p:cNvPr id="82" name="(SHAINKER, 2021)"/>
          <p:cNvSpPr txBox="1"/>
          <p:nvPr/>
        </p:nvSpPr>
        <p:spPr>
          <a:xfrm>
            <a:off x="2545767" y="6637397"/>
            <a:ext cx="1112600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1100"/>
            </a:lvl1pPr>
          </a:lstStyle>
          <a:p>
            <a:r>
              <a:t>(SHAINKER, 2021)</a:t>
            </a:r>
          </a:p>
        </p:txBody>
      </p:sp>
      <p:pic>
        <p:nvPicPr>
          <p:cNvPr id="83" name="Captura de Tela 2022-09-10 às 15.57.14.png" descr="Captura de Tela 2022-09-10 às 15.57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99" y="4967540"/>
            <a:ext cx="7086601" cy="170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Marcadores de 2º e 3º trimestres"/>
          <p:cNvSpPr txBox="1"/>
          <p:nvPr/>
        </p:nvSpPr>
        <p:spPr>
          <a:xfrm>
            <a:off x="2414813" y="1373946"/>
            <a:ext cx="7645758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Marcadores de 2º e 3º trimestres</a:t>
            </a:r>
          </a:p>
        </p:txBody>
      </p:sp>
      <p:sp>
        <p:nvSpPr>
          <p:cNvPr id="86" name="4. Vasos em ponte:…"/>
          <p:cNvSpPr txBox="1"/>
          <p:nvPr/>
        </p:nvSpPr>
        <p:spPr>
          <a:xfrm>
            <a:off x="547016" y="2223583"/>
            <a:ext cx="6360007" cy="414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lvl="2" indent="457200">
              <a:defRPr b="1"/>
            </a:pPr>
            <a:r>
              <a:t>4. Vasos em ponte:</a:t>
            </a:r>
          </a:p>
          <a:p>
            <a:endParaRPr/>
          </a:p>
          <a:p>
            <a:pPr>
              <a:defRPr sz="1700"/>
            </a:pPr>
            <a:r>
              <a:t>JAUNIAUX, COLLINS e BURTON (2018)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Espessura miometrial retroplacentária &lt;1 mm.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Apenas 50% dos estudos forneceram uma definição deste marcador.</a:t>
            </a:r>
          </a:p>
          <a:p>
            <a:pPr marL="170447" indent="-170447">
              <a:buSzPct val="100000"/>
              <a:buChar char="•"/>
              <a:defRPr sz="1700"/>
            </a:pPr>
            <a:endParaRPr/>
          </a:p>
          <a:p>
            <a:pPr>
              <a:defRPr sz="1700"/>
            </a:pPr>
            <a:r>
              <a:t>HOFFMANN et al. (2019)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Este marcador pode ser produzido iatrogenicamente ou exacerbado com uma pressão indevida aplicada ao transdutor.</a:t>
            </a:r>
          </a:p>
          <a:p>
            <a:pPr>
              <a:defRPr sz="1700"/>
            </a:pPr>
            <a:endParaRPr/>
          </a:p>
          <a:p>
            <a:pPr lvl="2" indent="457200">
              <a:defRPr b="1"/>
            </a:pPr>
            <a:r>
              <a:t>5. Interrupção da parede vesical:</a:t>
            </a:r>
          </a:p>
          <a:p>
            <a:endParaRPr/>
          </a:p>
          <a:p>
            <a:pPr>
              <a:defRPr sz="1700"/>
            </a:pPr>
            <a:r>
              <a:t>JAUNIAUX, COLLINS e BURTON (2018)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É um marcador claro de PAS, pois representa uma extensão do tecido placentário além do útero.</a:t>
            </a:r>
          </a:p>
        </p:txBody>
      </p:sp>
      <p:sp>
        <p:nvSpPr>
          <p:cNvPr id="87" name="(SHAINKER, 2021)"/>
          <p:cNvSpPr txBox="1"/>
          <p:nvPr/>
        </p:nvSpPr>
        <p:spPr>
          <a:xfrm>
            <a:off x="7308701" y="5518437"/>
            <a:ext cx="1112600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1100"/>
            </a:lvl1pPr>
          </a:lstStyle>
          <a:p>
            <a:r>
              <a:t>(SHAINKER, 2021)</a:t>
            </a:r>
          </a:p>
        </p:txBody>
      </p:sp>
      <p:pic>
        <p:nvPicPr>
          <p:cNvPr id="88" name="Captura de Tela 2022-09-10 às 15.49.28.png" descr="Captura de Tela 2022-09-10 às 15.49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689" y="2608446"/>
            <a:ext cx="4654346" cy="2910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Marcadores de 2º e 3º trimestres"/>
          <p:cNvSpPr txBox="1"/>
          <p:nvPr/>
        </p:nvSpPr>
        <p:spPr>
          <a:xfrm>
            <a:off x="2414813" y="1373946"/>
            <a:ext cx="7645758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Marcadores de 2º e 3º trimestres</a:t>
            </a:r>
          </a:p>
        </p:txBody>
      </p:sp>
      <p:sp>
        <p:nvSpPr>
          <p:cNvPr id="91" name="6. Hipervascularização:…"/>
          <p:cNvSpPr txBox="1"/>
          <p:nvPr/>
        </p:nvSpPr>
        <p:spPr>
          <a:xfrm>
            <a:off x="547016" y="2257565"/>
            <a:ext cx="10180639" cy="4111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lvl="2" indent="457200">
              <a:defRPr b="1"/>
            </a:pPr>
            <a:r>
              <a:t>6. Hipervascularização:</a:t>
            </a:r>
          </a:p>
          <a:p>
            <a:endParaRPr/>
          </a:p>
          <a:p>
            <a:pPr>
              <a:defRPr sz="1700"/>
            </a:pPr>
            <a:r>
              <a:t>SHAINKER, COLEMAN et al. (2021)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Reflete a dilatação da vasculatura uteroplacentária e o fluxo vascular caótico dentro deste espaço.</a:t>
            </a:r>
          </a:p>
          <a:p>
            <a:pPr marL="170447" indent="-170447">
              <a:buSzPct val="100000"/>
              <a:buChar char="•"/>
              <a:defRPr sz="1700"/>
            </a:pPr>
            <a:endParaRPr/>
          </a:p>
          <a:p>
            <a:pPr marL="170447" indent="-170447">
              <a:buSzPct val="100000"/>
              <a:buChar char="•"/>
              <a:defRPr sz="1700"/>
            </a:pPr>
            <a:r>
              <a:t>S = 11% a 100%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E = 36% a 100%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92" name="(SHAINKER, 2021)"/>
          <p:cNvSpPr txBox="1"/>
          <p:nvPr/>
        </p:nvSpPr>
        <p:spPr>
          <a:xfrm>
            <a:off x="4323189" y="6599181"/>
            <a:ext cx="1112600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1100"/>
            </a:lvl1pPr>
          </a:lstStyle>
          <a:p>
            <a:r>
              <a:t>(SHAINKER, 2021)</a:t>
            </a:r>
          </a:p>
        </p:txBody>
      </p:sp>
      <p:pic>
        <p:nvPicPr>
          <p:cNvPr id="93" name="Captura de Tela 2022-09-10 às 15.52.33.png" descr="Captura de Tela 2022-09-10 às 15.52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599" y="3806881"/>
            <a:ext cx="5588335" cy="2779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Marcadores combinados"/>
          <p:cNvSpPr txBox="1"/>
          <p:nvPr/>
        </p:nvSpPr>
        <p:spPr>
          <a:xfrm>
            <a:off x="3247610" y="1387832"/>
            <a:ext cx="5696780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Marcadores combinados</a:t>
            </a:r>
          </a:p>
        </p:txBody>
      </p:sp>
      <p:sp>
        <p:nvSpPr>
          <p:cNvPr id="96" name="Melhora substancial do desempenho…"/>
          <p:cNvSpPr txBox="1"/>
          <p:nvPr/>
        </p:nvSpPr>
        <p:spPr>
          <a:xfrm>
            <a:off x="3652583" y="2886728"/>
            <a:ext cx="4886834" cy="244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2200"/>
            </a:pPr>
            <a:r>
              <a:t>Melhora substancial do desempenho</a:t>
            </a:r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>
              <a:defRPr b="1"/>
            </a:pPr>
            <a:r>
              <a:t>S 81,1% / E 98,9%</a:t>
            </a:r>
          </a:p>
          <a:p>
            <a:pPr algn="ctr">
              <a:defRPr b="1"/>
            </a:pPr>
            <a:r>
              <a:t>VPP 90,9% / VPN 97,5% </a:t>
            </a:r>
          </a:p>
        </p:txBody>
      </p:sp>
      <p:sp>
        <p:nvSpPr>
          <p:cNvPr id="97" name="Linha"/>
          <p:cNvSpPr/>
          <p:nvPr/>
        </p:nvSpPr>
        <p:spPr>
          <a:xfrm>
            <a:off x="6095999" y="3429534"/>
            <a:ext cx="1" cy="1064684"/>
          </a:xfrm>
          <a:prstGeom prst="line">
            <a:avLst/>
          </a:prstGeom>
          <a:ln w="381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" name="(PILLONI, 2016)"/>
          <p:cNvSpPr txBox="1"/>
          <p:nvPr/>
        </p:nvSpPr>
        <p:spPr>
          <a:xfrm>
            <a:off x="5606924" y="5349432"/>
            <a:ext cx="978152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1100"/>
            </a:lvl1pPr>
          </a:lstStyle>
          <a:p>
            <a:r>
              <a:t>(PILLONI, 2016)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onsiderações finais"/>
          <p:cNvSpPr txBox="1"/>
          <p:nvPr/>
        </p:nvSpPr>
        <p:spPr>
          <a:xfrm>
            <a:off x="3738061" y="1540579"/>
            <a:ext cx="4715878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Considerações finais</a:t>
            </a:r>
          </a:p>
        </p:txBody>
      </p:sp>
      <p:sp>
        <p:nvSpPr>
          <p:cNvPr id="101" name="Grande relevância clínica                 prevalência dos fatores de risco…"/>
          <p:cNvSpPr txBox="1"/>
          <p:nvPr/>
        </p:nvSpPr>
        <p:spPr>
          <a:xfrm>
            <a:off x="2173387" y="2986950"/>
            <a:ext cx="7845226" cy="204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marL="220578" indent="-220578">
              <a:lnSpc>
                <a:spcPct val="120000"/>
              </a:lnSpc>
              <a:buSzPct val="100000"/>
              <a:buChar char="•"/>
              <a:defRPr sz="2200"/>
            </a:pPr>
            <a:r>
              <a:t>Grande relevância clínica                 prevalência dos fatores de risco</a:t>
            </a:r>
          </a:p>
          <a:p>
            <a:pPr marL="220578" indent="-220578">
              <a:lnSpc>
                <a:spcPct val="120000"/>
              </a:lnSpc>
              <a:buSzPct val="100000"/>
              <a:buChar char="•"/>
              <a:defRPr sz="2200"/>
            </a:pPr>
            <a:r>
              <a:t>Dados heterogêneos                             necessidade de padronização</a:t>
            </a:r>
          </a:p>
          <a:p>
            <a:pPr marL="220578" indent="-220578">
              <a:lnSpc>
                <a:spcPct val="120000"/>
              </a:lnSpc>
              <a:buSzPct val="100000"/>
              <a:buChar char="•"/>
              <a:defRPr sz="2200"/>
            </a:pPr>
            <a:r>
              <a:t>Rastreamento                                                            grupo selecionado</a:t>
            </a:r>
          </a:p>
          <a:p>
            <a:pPr marL="220578" indent="-220578">
              <a:lnSpc>
                <a:spcPct val="120000"/>
              </a:lnSpc>
              <a:buSzPct val="100000"/>
              <a:buChar char="•"/>
              <a:defRPr sz="2200"/>
            </a:pPr>
            <a:r>
              <a:t>Diagnóstico antenatal melhora desfechos                                     USG</a:t>
            </a:r>
          </a:p>
          <a:p>
            <a:pPr marL="220578" indent="-220578">
              <a:lnSpc>
                <a:spcPct val="120000"/>
              </a:lnSpc>
              <a:buSzPct val="100000"/>
              <a:buChar char="•"/>
              <a:defRPr sz="2200"/>
            </a:pPr>
            <a:r>
              <a:t>Marcadores combinados                             melhora do desempenho</a:t>
            </a:r>
          </a:p>
        </p:txBody>
      </p:sp>
      <p:sp>
        <p:nvSpPr>
          <p:cNvPr id="102" name="Linha"/>
          <p:cNvSpPr/>
          <p:nvPr/>
        </p:nvSpPr>
        <p:spPr>
          <a:xfrm>
            <a:off x="5375829" y="3175246"/>
            <a:ext cx="834406" cy="1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" name="Linha"/>
          <p:cNvSpPr/>
          <p:nvPr/>
        </p:nvSpPr>
        <p:spPr>
          <a:xfrm>
            <a:off x="4873118" y="3591829"/>
            <a:ext cx="1579534" cy="1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Linha"/>
          <p:cNvSpPr/>
          <p:nvPr/>
        </p:nvSpPr>
        <p:spPr>
          <a:xfrm>
            <a:off x="4109382" y="4008412"/>
            <a:ext cx="3565417" cy="1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Linha"/>
          <p:cNvSpPr/>
          <p:nvPr/>
        </p:nvSpPr>
        <p:spPr>
          <a:xfrm>
            <a:off x="7233756" y="4424995"/>
            <a:ext cx="2056973" cy="1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Linha"/>
          <p:cNvSpPr/>
          <p:nvPr/>
        </p:nvSpPr>
        <p:spPr>
          <a:xfrm>
            <a:off x="5344333" y="4841578"/>
            <a:ext cx="1579534" cy="1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onsiderações finais"/>
          <p:cNvSpPr txBox="1"/>
          <p:nvPr/>
        </p:nvSpPr>
        <p:spPr>
          <a:xfrm>
            <a:off x="3161223" y="1120855"/>
            <a:ext cx="5869554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Referências Bibliográficas</a:t>
            </a:r>
            <a:endParaRPr dirty="0"/>
          </a:p>
        </p:txBody>
      </p:sp>
      <p:sp>
        <p:nvSpPr>
          <p:cNvPr id="101" name="Grande relevância clínica                 prevalência dos fatores de risco…"/>
          <p:cNvSpPr txBox="1"/>
          <p:nvPr/>
        </p:nvSpPr>
        <p:spPr>
          <a:xfrm>
            <a:off x="233392" y="1597457"/>
            <a:ext cx="9555186" cy="526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ABU HASHIM, H. </a:t>
            </a:r>
            <a:r>
              <a:rPr lang="nl-NL" sz="12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u="none" strike="noStrike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Diagnostic accuracy of the placenta accreta index for placenta accreta spectrum: A prospective study.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Journal of Gynecology &amp; Obstetrics,</a:t>
            </a:r>
            <a:r>
              <a:rPr lang="en-US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v. 156, n. 1, p. 71-76, 2022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DOI: 10.1002/ijgo.13610. </a:t>
            </a:r>
            <a:r>
              <a:rPr lang="pt-BR" sz="12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Disponí</a:t>
            </a:r>
            <a:r>
              <a:rPr lang="pt-PT" sz="12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vel</a:t>
            </a:r>
            <a:r>
              <a:rPr lang="pt-PT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em: </a:t>
            </a:r>
            <a:r>
              <a:rPr lang="pt-BR" sz="12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https://doi.org/10.1002/ijgo.13610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AGARWAL, S.; AGARWAL, A.; CHANDAK, S. </a:t>
            </a:r>
            <a:r>
              <a:rPr lang="en-US" sz="1200" u="none" strike="noStrike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Role of placenta accreta index in prediction of morbidly adherent placenta: A reliability study.</a:t>
            </a:r>
            <a:r>
              <a:rPr lang="en-US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Ultrasound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v. 29, n. 2, p. 92-99, 2021. DOI: 10.1177/1742271X20959742. </a:t>
            </a:r>
            <a:r>
              <a:rPr lang="pt-BR" sz="12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Disponí</a:t>
            </a:r>
            <a:r>
              <a:rPr lang="pt-PT" sz="12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vel</a:t>
            </a:r>
            <a:r>
              <a:rPr lang="pt-PT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em: </a:t>
            </a:r>
            <a:r>
              <a:rPr lang="en-US" sz="12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https://doi.org/10.1177%2F1742271X20959742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de-DE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ARYANANDA, R.A. </a:t>
            </a:r>
            <a:r>
              <a:rPr lang="de-DE" sz="12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de-DE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u="none" strike="noStrike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New three-dimensional/four-dimensional volume rendering imaging software for detecting the abnormally invasive placenta.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Journal of Clinical Ultrasound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v. 47, n. 1, p. 9-13, 2019. DOI: 10.1002/jcu.22641. </a:t>
            </a:r>
            <a:r>
              <a:rPr lang="pt-BR" sz="12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Disponí</a:t>
            </a:r>
            <a:r>
              <a:rPr lang="pt-PT" sz="12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vel</a:t>
            </a:r>
            <a:r>
              <a:rPr lang="pt-PT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em: </a:t>
            </a:r>
            <a:r>
              <a:rPr lang="en-US" sz="12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https://doi.org/10.1002/jcu.2264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PT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BERKLEY, E. M.; ABUHAMAD, A. </a:t>
            </a:r>
            <a:r>
              <a:rPr lang="en-US" sz="1200" u="none" strike="noStrike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Imaging of Placenta Accreta Spectrum.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Clinical</a:t>
            </a:r>
            <a:r>
              <a:rPr lang="pt-PT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Obstetric</a:t>
            </a:r>
            <a:r>
              <a:rPr lang="pt-PT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pt-PT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Gynecol</a:t>
            </a:r>
            <a:r>
              <a:rPr lang="pt-PT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v. 61, n. 4, p. 755-765, 2018. DOI: 10.1097/GRF.0000000000000407. Disponível em: </a:t>
            </a:r>
            <a:r>
              <a:rPr lang="pt-PT" sz="12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https://journals.lww.com/clinicalobgyn/Abstract/2018/12000/Imaging_of_Placenta_Accreta_Spectrum.13.aspx</a:t>
            </a:r>
            <a:r>
              <a:rPr lang="pt-PT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12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BHATIA, A.; PALACIO, M.; WRIGHT, A. M.; YEO, G. S. H. </a:t>
            </a:r>
            <a:r>
              <a:rPr lang="en-US" sz="1200" u="none" strike="noStrike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Lower uterine segment scar assessment at 11-14</a:t>
            </a:r>
            <a:r>
              <a:rPr lang="ru-RU" sz="1200" u="none" strike="noStrike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 </a:t>
            </a:r>
            <a:r>
              <a:rPr lang="en-US" sz="1200" u="none" strike="noStrike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weeks' gestation to screen for placenta accreta spectrum in women with prior Cesarean delivery.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Ultrasound</a:t>
            </a:r>
            <a:r>
              <a:rPr lang="pt-BR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pt-BR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Obstetrics</a:t>
            </a:r>
            <a:r>
              <a:rPr lang="pt-BR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&amp; </a:t>
            </a:r>
            <a:r>
              <a:rPr lang="pt-BR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Gynecology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v. 59, n. 1, p. 40-48, 2022. DOI: 10.1002/uog.23734. Disponível em: </a:t>
            </a:r>
            <a:r>
              <a:rPr lang="pt-BR" sz="12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https://doi.org/10.1002/uog.23734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de-DE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BHIDE, A. </a:t>
            </a:r>
            <a:r>
              <a:rPr lang="de-DE" sz="12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de-DE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u="none" strike="noStrike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Morbid adherence of the placenta: lack of specificity should remind us that ultrasound is a screening tool.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Ultrasound</a:t>
            </a:r>
            <a:r>
              <a:rPr lang="pt-BR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pt-BR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Obstetrics</a:t>
            </a:r>
            <a:r>
              <a:rPr lang="pt-BR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&amp; </a:t>
            </a:r>
            <a:r>
              <a:rPr lang="pt-BR" sz="12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Gynecology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v. 50, n. 6, p. 800-801, 2017. DOI: 10.1002/uog.17459. Disponível em: </a:t>
            </a:r>
            <a:r>
              <a:rPr lang="pt-BR" sz="12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https://obgyn.onlinelibrary.wiley.com/</a:t>
            </a:r>
            <a:r>
              <a:rPr lang="pt-BR" sz="1200" u="sng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pt-BR" sz="12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/full/10.1002/uog.17459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Journal of Gynecology &amp; Obstetrics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v. 140, n. 3, p. 307-311, 2018. DOI: 10.1002/ijgo.12391. </a:t>
            </a:r>
            <a:r>
              <a:rPr lang="pt-BR" sz="12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Disponí</a:t>
            </a:r>
            <a:r>
              <a:rPr lang="pt-PT" sz="120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vel</a:t>
            </a:r>
            <a:r>
              <a:rPr lang="pt-PT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em: </a:t>
            </a:r>
            <a:r>
              <a:rPr lang="en-US" sz="1200" u="sng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https://obgyn.onlinelibrary.wiley.com/doi/abs/10.1002/ijgo.1239</a:t>
            </a:r>
            <a:r>
              <a:rPr lang="pt-B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4699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ntrodução - Epidemiologia"/>
          <p:cNvSpPr txBox="1"/>
          <p:nvPr/>
        </p:nvSpPr>
        <p:spPr>
          <a:xfrm>
            <a:off x="3484697" y="1401718"/>
            <a:ext cx="6223383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Introdução - Epidemiologia</a:t>
            </a:r>
          </a:p>
        </p:txBody>
      </p:sp>
      <p:sp>
        <p:nvSpPr>
          <p:cNvPr id="38" name="OMS (2014):…"/>
          <p:cNvSpPr txBox="1"/>
          <p:nvPr/>
        </p:nvSpPr>
        <p:spPr>
          <a:xfrm>
            <a:off x="616446" y="2457062"/>
            <a:ext cx="5672375" cy="416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t>OMS (2014):</a:t>
            </a:r>
          </a:p>
          <a:p>
            <a:pPr marL="561473" lvl="1" indent="-180473">
              <a:lnSpc>
                <a:spcPct val="120000"/>
              </a:lnSpc>
              <a:buSzPct val="100000"/>
              <a:buChar char="•"/>
              <a:defRPr sz="1700"/>
            </a:pPr>
            <a:r>
              <a:t>Hemorragia materna é a principal causa de morte materna, correspondendo a 27,1% dos óbitos.</a:t>
            </a:r>
          </a:p>
          <a:p>
            <a:pPr marL="180473" indent="-180473">
              <a:lnSpc>
                <a:spcPct val="120000"/>
              </a:lnSpc>
              <a:buSzPct val="100000"/>
              <a:buChar char="•"/>
            </a:pPr>
            <a:endParaRPr/>
          </a:p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t>Prevalência:</a:t>
            </a:r>
          </a:p>
          <a:p>
            <a:pPr marL="561473" lvl="1" indent="-180473">
              <a:lnSpc>
                <a:spcPct val="120000"/>
              </a:lnSpc>
              <a:buSzPct val="100000"/>
              <a:buChar char="•"/>
              <a:defRPr sz="1700"/>
            </a:pPr>
            <a:r>
              <a:t>1/10.000                   1/100</a:t>
            </a:r>
          </a:p>
          <a:p>
            <a:pPr marL="180473" indent="-180473">
              <a:lnSpc>
                <a:spcPct val="120000"/>
              </a:lnSpc>
              <a:buSzPct val="100000"/>
              <a:buChar char="•"/>
            </a:pPr>
            <a:endParaRPr/>
          </a:p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t>Desafios:</a:t>
            </a:r>
          </a:p>
          <a:p>
            <a:pPr marL="561473" lvl="1" indent="-180473">
              <a:lnSpc>
                <a:spcPct val="120000"/>
              </a:lnSpc>
              <a:buSzPct val="100000"/>
              <a:buChar char="•"/>
              <a:defRPr sz="1700"/>
            </a:pPr>
            <a:r>
              <a:t>Terminologia e histopatologia;</a:t>
            </a:r>
          </a:p>
          <a:p>
            <a:pPr marL="561473" lvl="1" indent="-180473">
              <a:lnSpc>
                <a:spcPct val="120000"/>
              </a:lnSpc>
              <a:buSzPct val="100000"/>
              <a:buChar char="•"/>
              <a:defRPr sz="1700"/>
            </a:pPr>
            <a:r>
              <a:t>Heterogeneidade da prevalência.</a:t>
            </a:r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defRPr sz="1100"/>
            </a:pPr>
            <a:r>
              <a:t>(JAUNIAUX; KINGDOM e SILVER, 2020)</a:t>
            </a:r>
          </a:p>
        </p:txBody>
      </p:sp>
      <p:pic>
        <p:nvPicPr>
          <p:cNvPr id="39" name="Captura de Tela 2022-09-10 às 14.26.35.png" descr="Captura de Tela 2022-09-10 às 14.2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996" y="2502939"/>
            <a:ext cx="3780416" cy="364244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Linha"/>
          <p:cNvSpPr/>
          <p:nvPr/>
        </p:nvSpPr>
        <p:spPr>
          <a:xfrm>
            <a:off x="2082011" y="4226576"/>
            <a:ext cx="822082" cy="1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(CUNNINGHAM et al, 2016, p. 784)"/>
          <p:cNvSpPr txBox="1"/>
          <p:nvPr/>
        </p:nvSpPr>
        <p:spPr>
          <a:xfrm>
            <a:off x="6334316" y="6139943"/>
            <a:ext cx="2082724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500"/>
              </a:spcBef>
              <a:defRPr sz="1100">
                <a:uFill>
                  <a:solidFill>
                    <a:srgbClr val="000000"/>
                  </a:solidFill>
                </a:uFill>
              </a:defRPr>
            </a:pPr>
            <a:r>
              <a:t>(CUNNINGHAM </a:t>
            </a:r>
            <a:r>
              <a:rPr i="1"/>
              <a:t>et al</a:t>
            </a:r>
            <a:r>
              <a:t>, 2016, p. 784)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ntrodução - Fatores de risco e rastreamento"/>
          <p:cNvSpPr txBox="1"/>
          <p:nvPr/>
        </p:nvSpPr>
        <p:spPr>
          <a:xfrm>
            <a:off x="1012820" y="1387832"/>
            <a:ext cx="1016636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Introdução - Fatores de risco e rastreamento</a:t>
            </a:r>
          </a:p>
        </p:txBody>
      </p:sp>
      <p:sp>
        <p:nvSpPr>
          <p:cNvPr id="44" name="&gt; 95% dos casos de PAS:…"/>
          <p:cNvSpPr txBox="1"/>
          <p:nvPr/>
        </p:nvSpPr>
        <p:spPr>
          <a:xfrm>
            <a:off x="547016" y="2617347"/>
            <a:ext cx="6715677" cy="40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marL="561473" lvl="1" indent="-180473">
              <a:lnSpc>
                <a:spcPct val="120000"/>
              </a:lnSpc>
              <a:buSzPct val="100000"/>
              <a:buChar char="•"/>
            </a:pPr>
            <a:r>
              <a:t>&gt; 95% dos casos de PAS:</a:t>
            </a:r>
          </a:p>
          <a:p>
            <a:pPr marL="942473" lvl="2" indent="-180473">
              <a:lnSpc>
                <a:spcPct val="120000"/>
              </a:lnSpc>
              <a:buSzPct val="100000"/>
              <a:buChar char="•"/>
              <a:defRPr sz="1700"/>
            </a:pPr>
            <a:r>
              <a:t>Placenta prévia + cirurgia uterina anterior</a:t>
            </a:r>
          </a:p>
          <a:p>
            <a:pPr>
              <a:lnSpc>
                <a:spcPct val="120000"/>
              </a:lnSpc>
            </a:pPr>
            <a:endParaRPr/>
          </a:p>
          <a:p>
            <a:pPr marL="561473" lvl="1" indent="-180473">
              <a:lnSpc>
                <a:spcPct val="120000"/>
              </a:lnSpc>
              <a:buSzPct val="100000"/>
              <a:buChar char="•"/>
            </a:pPr>
            <a:r>
              <a:t>Importância do diagnóstico antenatal:</a:t>
            </a:r>
          </a:p>
          <a:p>
            <a:pPr marL="942473" lvl="2" indent="-180473">
              <a:lnSpc>
                <a:spcPct val="120000"/>
              </a:lnSpc>
              <a:buSzPct val="100000"/>
              <a:buChar char="•"/>
              <a:defRPr sz="1700"/>
            </a:pPr>
            <a:r>
              <a:t>Aconselhamento adequado acerca do diagnóstico suspeitado</a:t>
            </a:r>
          </a:p>
          <a:p>
            <a:pPr marL="942473" lvl="2" indent="-180473">
              <a:lnSpc>
                <a:spcPct val="120000"/>
              </a:lnSpc>
              <a:buSzPct val="100000"/>
              <a:buChar char="•"/>
              <a:defRPr sz="1700"/>
            </a:pPr>
            <a:r>
              <a:t>Escolha do local apropriado para o parto</a:t>
            </a:r>
          </a:p>
          <a:p>
            <a:pPr marL="942473" lvl="2" indent="-180473">
              <a:lnSpc>
                <a:spcPct val="120000"/>
              </a:lnSpc>
              <a:buSzPct val="100000"/>
              <a:buChar char="•"/>
              <a:defRPr sz="1700"/>
            </a:pPr>
            <a:r>
              <a:t>Elaboração de plano de cuidado com a antecedência necessária</a:t>
            </a:r>
          </a:p>
          <a:p>
            <a:pPr>
              <a:lnSpc>
                <a:spcPct val="120000"/>
              </a:lnSpc>
              <a:defRPr sz="1700"/>
            </a:pPr>
            <a:endParaRPr/>
          </a:p>
          <a:p>
            <a:pPr>
              <a:lnSpc>
                <a:spcPct val="120000"/>
              </a:lnSpc>
              <a:defRPr sz="1700"/>
            </a:pPr>
            <a:endParaRPr/>
          </a:p>
          <a:p>
            <a:pPr>
              <a:lnSpc>
                <a:spcPct val="120000"/>
              </a:lnSpc>
              <a:defRPr sz="1700"/>
            </a:pPr>
            <a:endParaRPr/>
          </a:p>
          <a:p>
            <a:pPr>
              <a:lnSpc>
                <a:spcPct val="120000"/>
              </a:lnSpc>
              <a:defRPr sz="1700"/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defRPr sz="1100"/>
            </a:pPr>
            <a:r>
              <a:t>(JAUNIAUX, CHANTRAINE, SILVER, LANGHOFF et al, 2018)</a:t>
            </a:r>
          </a:p>
        </p:txBody>
      </p:sp>
      <p:pic>
        <p:nvPicPr>
          <p:cNvPr id="45" name="Captura de Tela 2022-08-23 às 18.39.54.png" descr="Captura de Tela 2022-08-23 às 18.39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70" y="2293883"/>
            <a:ext cx="4387143" cy="4404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Arredondado"/>
          <p:cNvSpPr/>
          <p:nvPr/>
        </p:nvSpPr>
        <p:spPr>
          <a:xfrm>
            <a:off x="410743" y="2877316"/>
            <a:ext cx="5383108" cy="1965011"/>
          </a:xfrm>
          <a:prstGeom prst="roundRect">
            <a:avLst>
              <a:gd name="adj" fmla="val 15000"/>
            </a:avLst>
          </a:prstGeom>
          <a:solidFill>
            <a:srgbClr val="1A4464"/>
          </a:solidFill>
          <a:ln w="6350">
            <a:solidFill>
              <a:srgbClr val="1A4464"/>
            </a:solidFill>
            <a:miter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Objetivo e Metodologia"/>
          <p:cNvSpPr txBox="1"/>
          <p:nvPr/>
        </p:nvSpPr>
        <p:spPr>
          <a:xfrm>
            <a:off x="3364118" y="1415604"/>
            <a:ext cx="5463764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Objetivo e Metodologia</a:t>
            </a:r>
          </a:p>
        </p:txBody>
      </p:sp>
      <p:sp>
        <p:nvSpPr>
          <p:cNvPr id="49" name="Objetivo:…"/>
          <p:cNvSpPr txBox="1"/>
          <p:nvPr/>
        </p:nvSpPr>
        <p:spPr>
          <a:xfrm>
            <a:off x="690666" y="2497523"/>
            <a:ext cx="4823261" cy="421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t>Objetivo:</a:t>
            </a:r>
          </a:p>
          <a:p>
            <a:pPr>
              <a:lnSpc>
                <a:spcPct val="120000"/>
              </a:lnSpc>
            </a:pPr>
            <a:endParaRPr/>
          </a:p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Revisar a literatura científica publicada nos últimos 5 anos sobre os marcadores ultrassonográficos para diagnóstico pré-natal das pacientes com acretismo placentário.</a:t>
            </a:r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t>Banco de dados: Medline/PubMed</a:t>
            </a:r>
          </a:p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t>Método de estruturação: “building block”</a:t>
            </a:r>
          </a:p>
          <a:p>
            <a:endParaRPr/>
          </a:p>
          <a:p>
            <a:endParaRPr/>
          </a:p>
        </p:txBody>
      </p:sp>
      <p:sp>
        <p:nvSpPr>
          <p:cNvPr id="50" name="457 artigos encontrados…"/>
          <p:cNvSpPr txBox="1"/>
          <p:nvPr/>
        </p:nvSpPr>
        <p:spPr>
          <a:xfrm>
            <a:off x="6328831" y="2238630"/>
            <a:ext cx="4477791" cy="4130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457 artigos encontrados</a:t>
            </a:r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t>Leitura dos resumos</a:t>
            </a:r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t>20 excluídos impossibilidade de acesso</a:t>
            </a:r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t>382 excluídos por não se relacionarem ao tema</a:t>
            </a:r>
          </a:p>
          <a:p>
            <a:pPr algn="ctr"/>
            <a:endParaRPr/>
          </a:p>
          <a:p>
            <a:pPr algn="ctr"/>
            <a:endParaRPr/>
          </a:p>
          <a:p>
            <a:pPr algn="ctr">
              <a:defRPr b="1"/>
            </a:pPr>
            <a:r>
              <a:t>75 artigos</a:t>
            </a:r>
          </a:p>
        </p:txBody>
      </p:sp>
      <p:sp>
        <p:nvSpPr>
          <p:cNvPr id="51" name="Linha"/>
          <p:cNvSpPr/>
          <p:nvPr/>
        </p:nvSpPr>
        <p:spPr>
          <a:xfrm>
            <a:off x="8567726" y="2581766"/>
            <a:ext cx="1" cy="482775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" name="Linha"/>
          <p:cNvSpPr/>
          <p:nvPr/>
        </p:nvSpPr>
        <p:spPr>
          <a:xfrm>
            <a:off x="8567726" y="3472502"/>
            <a:ext cx="1" cy="482774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" name="Linha"/>
          <p:cNvSpPr/>
          <p:nvPr/>
        </p:nvSpPr>
        <p:spPr>
          <a:xfrm>
            <a:off x="8567726" y="4363238"/>
            <a:ext cx="1" cy="482774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Linha"/>
          <p:cNvSpPr/>
          <p:nvPr/>
        </p:nvSpPr>
        <p:spPr>
          <a:xfrm>
            <a:off x="8567726" y="5253974"/>
            <a:ext cx="1" cy="482774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astreamento"/>
          <p:cNvSpPr txBox="1"/>
          <p:nvPr/>
        </p:nvSpPr>
        <p:spPr>
          <a:xfrm>
            <a:off x="4447475" y="1485034"/>
            <a:ext cx="3297050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Rastreamento</a:t>
            </a:r>
          </a:p>
        </p:txBody>
      </p:sp>
      <p:sp>
        <p:nvSpPr>
          <p:cNvPr id="57" name="Candidatas ao rastreamento - ACOG/SMFM (2018), FIGO (2018) e SOGC (2019):…"/>
          <p:cNvSpPr txBox="1"/>
          <p:nvPr/>
        </p:nvSpPr>
        <p:spPr>
          <a:xfrm>
            <a:off x="964673" y="2693636"/>
            <a:ext cx="10262654" cy="2884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marL="551447" lvl="1" indent="-170447">
              <a:lnSpc>
                <a:spcPct val="120000"/>
              </a:lnSpc>
              <a:buSzPct val="100000"/>
              <a:buChar char="•"/>
            </a:pPr>
            <a:r>
              <a:t>Candidatas ao rastreamento - ACOG/SMFM (2018), FIGO (2018) e SOGC (2019):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700"/>
            </a:pPr>
            <a:r>
              <a:t>Gestantes com placenta prévia (ou placenta anterior baixa) e cirurgia uterina anterior.</a:t>
            </a:r>
          </a:p>
          <a:p>
            <a:pPr>
              <a:lnSpc>
                <a:spcPct val="120000"/>
              </a:lnSpc>
              <a:defRPr sz="1700"/>
            </a:pPr>
            <a:endParaRPr/>
          </a:p>
          <a:p>
            <a:pPr marL="551447" lvl="1" indent="-170447">
              <a:lnSpc>
                <a:spcPct val="120000"/>
              </a:lnSpc>
              <a:buSzPct val="100000"/>
              <a:buChar char="•"/>
            </a:pPr>
            <a:r>
              <a:t>Método de escolha: ULTRASSONOGRAFIA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700"/>
            </a:pPr>
            <a:r>
              <a:t>Não existe um único marcador que esteja presente em todos os casos de PAS!</a:t>
            </a:r>
          </a:p>
          <a:p>
            <a:pPr>
              <a:lnSpc>
                <a:spcPct val="120000"/>
              </a:lnSpc>
              <a:defRPr sz="1700"/>
            </a:pPr>
            <a:endParaRPr/>
          </a:p>
          <a:p>
            <a:pPr marL="551447" lvl="1" indent="-170447">
              <a:lnSpc>
                <a:spcPct val="120000"/>
              </a:lnSpc>
              <a:buSzPct val="100000"/>
              <a:buChar char="•"/>
            </a:pPr>
            <a:r>
              <a:t>Marcadores ultrassonográficos: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700"/>
            </a:pPr>
            <a:r>
              <a:t>1º trimestre</a:t>
            </a:r>
          </a:p>
          <a:p>
            <a:pPr marL="932447" lvl="2" indent="-170447">
              <a:lnSpc>
                <a:spcPct val="120000"/>
              </a:lnSpc>
              <a:buSzPct val="100000"/>
              <a:buChar char="•"/>
              <a:defRPr sz="1700"/>
            </a:pPr>
            <a:r>
              <a:t>2º e 3º trimestre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arcadores de 1º trimestre"/>
          <p:cNvSpPr txBox="1"/>
          <p:nvPr/>
        </p:nvSpPr>
        <p:spPr>
          <a:xfrm>
            <a:off x="2907364" y="1387832"/>
            <a:ext cx="637727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Marcadores de 1º trimestre</a:t>
            </a:r>
          </a:p>
        </p:txBody>
      </p:sp>
      <p:sp>
        <p:nvSpPr>
          <p:cNvPr id="60" name="SG de baixa implantação (6-9s):…"/>
          <p:cNvSpPr txBox="1"/>
          <p:nvPr/>
        </p:nvSpPr>
        <p:spPr>
          <a:xfrm>
            <a:off x="547016" y="2234046"/>
            <a:ext cx="9970287" cy="445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marL="748631" lvl="1" indent="-240631">
              <a:buSzPct val="100000"/>
              <a:buAutoNum type="arabicPeriod"/>
              <a:defRPr b="1"/>
            </a:pPr>
            <a:r>
              <a:t>SG de baixa implantação (6-9s):</a:t>
            </a:r>
          </a:p>
          <a:p>
            <a:endParaRPr/>
          </a:p>
          <a:p>
            <a:pPr>
              <a:defRPr sz="1700"/>
            </a:pPr>
            <a:r>
              <a:t>CALÌ, TIMOR-TRISCH, PALACIOS-JARAQUEMADA, MONTEAUGUDO, FORLANI et al. (2018)</a:t>
            </a:r>
          </a:p>
          <a:p>
            <a:pPr>
              <a:defRPr sz="1700"/>
            </a:pPr>
            <a:r>
              <a:t>68 pacientes com PAS                                  identificada no pré-natal e confirmada no parto</a:t>
            </a:r>
          </a:p>
          <a:p>
            <a:pPr>
              <a:defRPr sz="1700"/>
            </a:pPr>
            <a:endParaRPr/>
          </a:p>
          <a:p>
            <a:pPr marL="551447" lvl="1" indent="-170447">
              <a:buSzPct val="100000"/>
              <a:buChar char="•"/>
              <a:defRPr sz="1700"/>
            </a:pPr>
            <a:r>
              <a:t>USG (6-9s): Baixa implantação do SG em 100% dos casos</a:t>
            </a:r>
          </a:p>
          <a:p>
            <a:pPr marL="551447" lvl="1" indent="-170447">
              <a:buSzPct val="100000"/>
              <a:buChar char="•"/>
              <a:defRPr sz="1700"/>
            </a:pPr>
            <a:r>
              <a:t>USG (11-14s): Baixa implantação do SG somente em 28% dos casos</a:t>
            </a:r>
          </a:p>
          <a:p>
            <a:pPr marL="551447" lvl="1" indent="-170447">
              <a:buSzPct val="100000"/>
              <a:buChar char="•"/>
              <a:defRPr sz="1700"/>
            </a:pPr>
            <a:endParaRPr/>
          </a:p>
          <a:p>
            <a:endParaRPr/>
          </a:p>
          <a:p>
            <a:endParaRPr/>
          </a:p>
          <a:p>
            <a:pPr marL="561473" lvl="1" indent="-180473">
              <a:buSzPct val="100000"/>
              <a:buChar char="•"/>
            </a:pPr>
            <a:endParaRPr/>
          </a:p>
          <a:p>
            <a:pPr marL="561473" lvl="1" indent="-180473">
              <a:buSzPct val="100000"/>
              <a:buChar char="•"/>
            </a:pPr>
            <a:endParaRPr/>
          </a:p>
          <a:p>
            <a:endParaRPr/>
          </a:p>
          <a:p>
            <a:pPr marL="180473" indent="-180473">
              <a:buSzPct val="100000"/>
              <a:buChar char="•"/>
            </a:pPr>
            <a:endParaRPr/>
          </a:p>
          <a:p>
            <a:endParaRPr/>
          </a:p>
        </p:txBody>
      </p:sp>
      <p:sp>
        <p:nvSpPr>
          <p:cNvPr id="61" name="Linha"/>
          <p:cNvSpPr/>
          <p:nvPr/>
        </p:nvSpPr>
        <p:spPr>
          <a:xfrm>
            <a:off x="2595797" y="3230790"/>
            <a:ext cx="1440343" cy="1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2" name="Captura de Tela 2022-09-10 às 15.40.37.png" descr="Captura de Tela 2022-09-10 às 15.40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591" y="4695800"/>
            <a:ext cx="7282818" cy="195743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(SHAINKER, 2021)"/>
          <p:cNvSpPr txBox="1"/>
          <p:nvPr/>
        </p:nvSpPr>
        <p:spPr>
          <a:xfrm>
            <a:off x="2448564" y="6670984"/>
            <a:ext cx="111260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1100"/>
            </a:lvl1pPr>
          </a:lstStyle>
          <a:p>
            <a:r>
              <a:t>(SHAINKER, 2021)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Marcadores de 1º trimestre"/>
          <p:cNvSpPr txBox="1"/>
          <p:nvPr/>
        </p:nvSpPr>
        <p:spPr>
          <a:xfrm>
            <a:off x="2907364" y="1387832"/>
            <a:ext cx="637727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Marcadores de 1º trimestre</a:t>
            </a:r>
          </a:p>
        </p:txBody>
      </p:sp>
      <p:sp>
        <p:nvSpPr>
          <p:cNvPr id="66" name="2. Gestação em cicatriz de cesárea (11-14s):…"/>
          <p:cNvSpPr txBox="1"/>
          <p:nvPr/>
        </p:nvSpPr>
        <p:spPr>
          <a:xfrm>
            <a:off x="547016" y="2259446"/>
            <a:ext cx="11381353" cy="4429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lvl="2" indent="457200">
              <a:defRPr b="1"/>
            </a:pPr>
            <a:r>
              <a:t>2. Gestação em cicatriz de cesárea (11-14s):</a:t>
            </a:r>
          </a:p>
          <a:p>
            <a:endParaRPr/>
          </a:p>
          <a:p>
            <a:pPr lvl="1" indent="228600">
              <a:defRPr sz="1700"/>
            </a:pPr>
            <a:r>
              <a:t>CALÌ, TIMOR-TRISCH, PALACIOS-JARAQUEMADA, MONTEAUGUDO, FORLANI et al. (2018)</a:t>
            </a:r>
          </a:p>
          <a:p>
            <a:pPr lvl="1" indent="228600">
              <a:defRPr sz="1700"/>
            </a:pPr>
            <a:r>
              <a:t>"SG implantado no segmento uterino inferior, dentro ou em estreita proximidade com uma cicatriz de cesárea”</a:t>
            </a:r>
          </a:p>
          <a:p>
            <a:pPr marL="551447" lvl="1" indent="-170447">
              <a:buSzPct val="100000"/>
              <a:buChar char="•"/>
              <a:defRPr sz="1700"/>
            </a:pPr>
            <a:r>
              <a:t>Aumento significativo no risco de PAS</a:t>
            </a:r>
          </a:p>
          <a:p>
            <a:pPr lvl="1" indent="228600">
              <a:defRPr sz="1700"/>
            </a:pPr>
            <a:endParaRPr/>
          </a:p>
          <a:p>
            <a:pPr lvl="1" indent="228600">
              <a:defRPr sz="1700"/>
            </a:pPr>
            <a:r>
              <a:t>Histopatologicamente, GCC não se distingue de PAS no 2º trimestre, sugerindo que representem um </a:t>
            </a:r>
            <a:r>
              <a:rPr i="1"/>
              <a:t>continuum</a:t>
            </a:r>
            <a:r>
              <a:t> na patogênese da doença.</a:t>
            </a:r>
          </a:p>
          <a:p>
            <a:pPr marL="551447" lvl="1" indent="-170447">
              <a:buSzPct val="100000"/>
              <a:buChar char="•"/>
              <a:defRPr sz="1700"/>
            </a:pP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67" name="Captura de Tela 2022-08-23 às 19.09.57.png" descr="Captura de Tela 2022-08-23 às 19.09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599" y="4567405"/>
            <a:ext cx="5550802" cy="2067767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(SHAINKER, 2021)"/>
          <p:cNvSpPr txBox="1"/>
          <p:nvPr/>
        </p:nvSpPr>
        <p:spPr>
          <a:xfrm>
            <a:off x="3309503" y="6657098"/>
            <a:ext cx="1112600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1100"/>
            </a:lvl1pPr>
          </a:lstStyle>
          <a:p>
            <a:r>
              <a:t>(SHAINKER, 2021)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rcadores de 2º e 3º trimestres"/>
          <p:cNvSpPr txBox="1"/>
          <p:nvPr/>
        </p:nvSpPr>
        <p:spPr>
          <a:xfrm>
            <a:off x="2273121" y="1415604"/>
            <a:ext cx="7645758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Marcadores de 2º e 3º trimestres</a:t>
            </a:r>
          </a:p>
        </p:txBody>
      </p:sp>
      <p:graphicFrame>
        <p:nvGraphicFramePr>
          <p:cNvPr id="71" name="Tabela"/>
          <p:cNvGraphicFramePr/>
          <p:nvPr/>
        </p:nvGraphicFramePr>
        <p:xfrm>
          <a:off x="2417762" y="2458129"/>
          <a:ext cx="9821334" cy="508000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45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Placenta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1A4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Interface uteroplacentária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1A4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Interface uterovesical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1A4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Lacunas placentárias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  <a:solidFill>
                      <a:srgbClr val="E88A33">
                        <a:alpha val="437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Perda da zona clara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  <a:solidFill>
                      <a:srgbClr val="E88A33">
                        <a:alpha val="437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Vasos em ponte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  <a:solidFill>
                      <a:srgbClr val="E88A33">
                        <a:alpha val="4374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Afinamento miometrial</a:t>
                      </a:r>
                    </a:p>
                  </a:txBody>
                  <a:tcPr marL="0" marR="0" marT="0" marB="0" anchor="ctr" horzOverflow="overflow">
                    <a:solidFill>
                      <a:srgbClr val="E88A33">
                        <a:alpha val="791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Interrupção da parede vesical</a:t>
                      </a:r>
                    </a:p>
                  </a:txBody>
                  <a:tcPr marL="0" marR="0" marT="0" marB="0" anchor="ctr" horzOverflow="overflow">
                    <a:solidFill>
                      <a:srgbClr val="E88A33">
                        <a:alpha val="791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Hipervascularização</a:t>
                      </a:r>
                    </a:p>
                  </a:txBody>
                  <a:tcPr marL="0" marR="0" marT="0" marB="0" anchor="ctr" horzOverflow="overflow">
                    <a:solidFill>
                      <a:srgbClr val="EEC4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Marcadores de 2º e 3º trimestres"/>
          <p:cNvSpPr txBox="1"/>
          <p:nvPr/>
        </p:nvSpPr>
        <p:spPr>
          <a:xfrm>
            <a:off x="2414813" y="1373946"/>
            <a:ext cx="7645758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Marcadores de 2º e 3º trimestres</a:t>
            </a:r>
          </a:p>
        </p:txBody>
      </p:sp>
      <p:sp>
        <p:nvSpPr>
          <p:cNvPr id="74" name="Lacunas placentárias:…"/>
          <p:cNvSpPr txBox="1"/>
          <p:nvPr/>
        </p:nvSpPr>
        <p:spPr>
          <a:xfrm>
            <a:off x="547016" y="2232165"/>
            <a:ext cx="11381353" cy="4137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marL="748631" lvl="1" indent="-240631">
              <a:buSzPct val="100000"/>
              <a:buAutoNum type="arabicPeriod"/>
              <a:defRPr b="1"/>
            </a:pPr>
            <a:r>
              <a:t>Lacunas placentárias:</a:t>
            </a:r>
          </a:p>
          <a:p>
            <a:endParaRPr/>
          </a:p>
          <a:p>
            <a:pPr marL="170447" indent="-170447">
              <a:buSzPct val="100000"/>
              <a:buChar char="•"/>
              <a:defRPr sz="1700"/>
            </a:pPr>
            <a:r>
              <a:t>Definição: ecolucências numerosas, grandes e irregulares dentro do parênquima da placenta.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YANG et al. (2006)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51 pacientes com risco de PAS:        nº de lacunas e      complicações maternas.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SHAINKER, COLEMAN et al. (2021)</a:t>
            </a:r>
          </a:p>
          <a:p>
            <a:pPr marL="170447" indent="-170447">
              <a:buSzPct val="100000"/>
              <a:buChar char="•"/>
              <a:defRPr sz="1700"/>
            </a:pPr>
            <a:r>
              <a:t>A ausência de lacunas em pacientes com placenta prévia + PC anterior é um sinal tranquilizador (VPN 88-100%).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5" name="Linha"/>
          <p:cNvSpPr/>
          <p:nvPr/>
        </p:nvSpPr>
        <p:spPr>
          <a:xfrm flipV="1">
            <a:off x="3655806" y="3444512"/>
            <a:ext cx="1" cy="394939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Linha"/>
          <p:cNvSpPr/>
          <p:nvPr/>
        </p:nvSpPr>
        <p:spPr>
          <a:xfrm flipV="1">
            <a:off x="5351936" y="3444512"/>
            <a:ext cx="1" cy="394939"/>
          </a:xfrm>
          <a:prstGeom prst="line">
            <a:avLst/>
          </a:prstGeom>
          <a:ln w="25400">
            <a:solidFill>
              <a:srgbClr val="1A4464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7" name="Captura de Tela 2022-09-10 às 15.37.33.png" descr="Captura de Tela 2022-09-10 às 15.37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13" y="4872373"/>
            <a:ext cx="4950774" cy="181626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(SHAINKER, 2021)"/>
          <p:cNvSpPr txBox="1"/>
          <p:nvPr/>
        </p:nvSpPr>
        <p:spPr>
          <a:xfrm>
            <a:off x="3601111" y="6670984"/>
            <a:ext cx="111260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1100"/>
            </a:lvl1pPr>
          </a:lstStyle>
          <a:p>
            <a:r>
              <a:t>(SHAINKER, 2021)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1321</Words>
  <Application>Microsoft Office PowerPoint</Application>
  <PresentationFormat>Widescreen</PresentationFormat>
  <Paragraphs>189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 Furtado</dc:creator>
  <cp:lastModifiedBy>deia_amo@yahoo.com.br</cp:lastModifiedBy>
  <cp:revision>1</cp:revision>
  <dcterms:modified xsi:type="dcterms:W3CDTF">2022-09-11T01:08:13Z</dcterms:modified>
</cp:coreProperties>
</file>