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g4ug7lFOqtc+dCMaX4oF85vJJW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" name="Google Shape;1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fe22a37da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" name="Google Shape;23;gfe22a37da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fe22a37da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" name="Google Shape;31;gfe22a37dab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1463b54385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9" name="Google Shape;39;g1463b543859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463b54385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" name="Google Shape;47;g1463b543859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fe22a37dab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5" name="Google Shape;55;gfe22a37dab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e22a37da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3" name="Google Shape;63;gfe22a37dab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>
  <p:cSld name="Título e Conteúd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"/>
          <p:cNvSpPr txBox="1"/>
          <p:nvPr/>
        </p:nvSpPr>
        <p:spPr>
          <a:xfrm>
            <a:off x="4734823" y="2863775"/>
            <a:ext cx="6574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800">
                <a:solidFill>
                  <a:srgbClr val="024471"/>
                </a:solidFill>
                <a:latin typeface="Calibri"/>
                <a:ea typeface="Calibri"/>
                <a:cs typeface="Calibri"/>
                <a:sym typeface="Calibri"/>
              </a:rPr>
              <a:t>Relato de Caso</a:t>
            </a:r>
            <a:endParaRPr b="0" i="0" sz="1800" u="none" cap="none" strike="noStrike">
              <a:solidFill>
                <a:srgbClr val="02447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4883674" y="3856532"/>
            <a:ext cx="10827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rPr>
              <a:t>AUTORES</a:t>
            </a:r>
            <a:endParaRPr b="0" i="0" sz="1800" u="none" cap="none" strike="noStrike">
              <a:solidFill>
                <a:srgbClr val="D873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"/>
          <p:cNvSpPr txBox="1"/>
          <p:nvPr/>
        </p:nvSpPr>
        <p:spPr>
          <a:xfrm>
            <a:off x="4734824" y="4415522"/>
            <a:ext cx="3042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24471"/>
                </a:solidFill>
                <a:latin typeface="Calibri"/>
                <a:ea typeface="Calibri"/>
                <a:cs typeface="Calibri"/>
                <a:sym typeface="Calibri"/>
              </a:rPr>
              <a:t>CAMARGO Jr, C.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24471"/>
                </a:solidFill>
                <a:latin typeface="Calibri"/>
                <a:ea typeface="Calibri"/>
                <a:cs typeface="Calibri"/>
                <a:sym typeface="Calibri"/>
              </a:rPr>
              <a:t>TELLES, J.A.B.</a:t>
            </a:r>
            <a:endParaRPr b="0" i="0" sz="1800" u="none" cap="none" strike="noStrike">
              <a:solidFill>
                <a:srgbClr val="02447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24471"/>
                </a:solidFill>
                <a:latin typeface="Calibri"/>
                <a:ea typeface="Calibri"/>
                <a:cs typeface="Calibri"/>
                <a:sym typeface="Calibri"/>
              </a:rPr>
              <a:t>ROSA, R.F.M.</a:t>
            </a:r>
            <a:endParaRPr b="0" i="0" sz="1800" u="none" cap="none" strike="noStrike">
              <a:solidFill>
                <a:srgbClr val="02447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53850" y="2269075"/>
            <a:ext cx="3355200" cy="5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"/>
          <p:cNvSpPr txBox="1"/>
          <p:nvPr/>
        </p:nvSpPr>
        <p:spPr>
          <a:xfrm>
            <a:off x="4734850" y="2207750"/>
            <a:ext cx="65742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lang="pt-BR" sz="1600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rPr>
              <a:t>SUSPEITA ULTRASSONOGRÁFICA, DIAGNÓSTICO, MANEJO E EVOLUÇÃO DE UM FETO COM EXTROFIA DE CLOACA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6870849" y="4415522"/>
            <a:ext cx="3042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800" u="none" cap="none" strike="noStrike">
                <a:solidFill>
                  <a:srgbClr val="024471"/>
                </a:solidFill>
                <a:latin typeface="Calibri"/>
                <a:ea typeface="Calibri"/>
                <a:cs typeface="Calibri"/>
                <a:sym typeface="Calibri"/>
              </a:rPr>
              <a:t>ANDRADE, J.P.</a:t>
            </a:r>
            <a:endParaRPr b="0" i="0" sz="1800" u="none" cap="none" strike="noStrike">
              <a:solidFill>
                <a:srgbClr val="02447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800" u="none" cap="none" strike="noStrike">
                <a:solidFill>
                  <a:srgbClr val="024471"/>
                </a:solidFill>
                <a:latin typeface="Calibri"/>
                <a:ea typeface="Calibri"/>
                <a:cs typeface="Calibri"/>
                <a:sym typeface="Calibri"/>
              </a:rPr>
              <a:t>JUNIOR, W.F.</a:t>
            </a:r>
            <a:endParaRPr b="0" i="0" sz="1800" u="none" cap="none" strike="noStrike">
              <a:solidFill>
                <a:srgbClr val="02447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BR" sz="1800">
                <a:solidFill>
                  <a:srgbClr val="024471"/>
                </a:solidFill>
                <a:latin typeface="Calibri"/>
                <a:ea typeface="Calibri"/>
                <a:cs typeface="Calibri"/>
                <a:sym typeface="Calibri"/>
              </a:rPr>
              <a:t>SANSON, L.N.</a:t>
            </a:r>
            <a:endParaRPr b="0" i="0" sz="1800" u="none" cap="none" strike="noStrike">
              <a:solidFill>
                <a:srgbClr val="02447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Google Shape;20;p1"/>
          <p:cNvCxnSpPr/>
          <p:nvPr/>
        </p:nvCxnSpPr>
        <p:spPr>
          <a:xfrm>
            <a:off x="6575628" y="4483180"/>
            <a:ext cx="0" cy="8265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gfe22a37dab_0_0"/>
          <p:cNvGrpSpPr/>
          <p:nvPr/>
        </p:nvGrpSpPr>
        <p:grpSpPr>
          <a:xfrm>
            <a:off x="128200" y="1265175"/>
            <a:ext cx="6667500" cy="638175"/>
            <a:chOff x="152400" y="1446600"/>
            <a:chExt cx="6667500" cy="638175"/>
          </a:xfrm>
        </p:grpSpPr>
        <p:pic>
          <p:nvPicPr>
            <p:cNvPr id="26" name="Google Shape;26;gfe22a37dab_0_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2400" y="1446600"/>
              <a:ext cx="6667500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" name="Google Shape;27;gfe22a37dab_0_0"/>
            <p:cNvSpPr txBox="1"/>
            <p:nvPr/>
          </p:nvSpPr>
          <p:spPr>
            <a:xfrm>
              <a:off x="311703" y="1504088"/>
              <a:ext cx="3970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pt-BR" sz="2800" u="none" cap="none" strike="noStrike">
                  <a:solidFill>
                    <a:srgbClr val="D87300"/>
                  </a:solidFill>
                  <a:latin typeface="Calibri"/>
                  <a:ea typeface="Calibri"/>
                  <a:cs typeface="Calibri"/>
                  <a:sym typeface="Calibri"/>
                </a:rPr>
                <a:t>Introdução e Objetivos</a:t>
              </a:r>
              <a:endParaRPr b="0" i="0" sz="2800" u="none" cap="none" strike="noStrike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" name="Google Shape;28;gfe22a37dab_0_0"/>
          <p:cNvSpPr txBox="1"/>
          <p:nvPr/>
        </p:nvSpPr>
        <p:spPr>
          <a:xfrm>
            <a:off x="302375" y="2007800"/>
            <a:ext cx="11732400" cy="46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lang="pt-BR" sz="3000">
                <a:latin typeface="Calibri"/>
                <a:ea typeface="Calibri"/>
                <a:cs typeface="Calibri"/>
                <a:sym typeface="Calibri"/>
              </a:rPr>
              <a:t>Extrofia de cloaca: malformação congênita rara e grave;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700">
                <a:latin typeface="Calibri"/>
                <a:ea typeface="Calibri"/>
                <a:cs typeface="Calibri"/>
                <a:sym typeface="Calibri"/>
              </a:rPr>
              <a:t>Extrofia de órgãos do trato urinário, intestinal e genital;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700">
                <a:latin typeface="Calibri"/>
                <a:ea typeface="Calibri"/>
                <a:cs typeface="Calibri"/>
                <a:sym typeface="Calibri"/>
              </a:rPr>
              <a:t>Associação com anomalias de outros sistemas.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pt-BR" sz="3000">
                <a:latin typeface="Calibri"/>
                <a:ea typeface="Calibri"/>
                <a:cs typeface="Calibri"/>
                <a:sym typeface="Calibri"/>
              </a:rPr>
              <a:t>Objetivo - descrever caso: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700">
                <a:latin typeface="Calibri"/>
                <a:ea typeface="Calibri"/>
                <a:cs typeface="Calibri"/>
                <a:sym typeface="Calibri"/>
              </a:rPr>
              <a:t>Diagnóstico;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700">
                <a:latin typeface="Calibri"/>
                <a:ea typeface="Calibri"/>
                <a:cs typeface="Calibri"/>
                <a:sym typeface="Calibri"/>
              </a:rPr>
              <a:t>Manejo;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700">
                <a:latin typeface="Calibri"/>
                <a:ea typeface="Calibri"/>
                <a:cs typeface="Calibri"/>
                <a:sym typeface="Calibri"/>
              </a:rPr>
              <a:t>Evolução.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gfe22a37dab_0_20"/>
          <p:cNvGrpSpPr/>
          <p:nvPr/>
        </p:nvGrpSpPr>
        <p:grpSpPr>
          <a:xfrm>
            <a:off x="128200" y="1265175"/>
            <a:ext cx="6667500" cy="638175"/>
            <a:chOff x="152400" y="1446600"/>
            <a:chExt cx="6667500" cy="638175"/>
          </a:xfrm>
        </p:grpSpPr>
        <p:pic>
          <p:nvPicPr>
            <p:cNvPr id="34" name="Google Shape;34;gfe22a37dab_0_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2400" y="1446600"/>
              <a:ext cx="6667500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" name="Google Shape;35;gfe22a37dab_0_20"/>
            <p:cNvSpPr txBox="1"/>
            <p:nvPr/>
          </p:nvSpPr>
          <p:spPr>
            <a:xfrm>
              <a:off x="311703" y="1504088"/>
              <a:ext cx="3970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lang="pt-BR" sz="2800">
                  <a:solidFill>
                    <a:srgbClr val="D87300"/>
                  </a:solidFill>
                  <a:latin typeface="Calibri"/>
                  <a:ea typeface="Calibri"/>
                  <a:cs typeface="Calibri"/>
                  <a:sym typeface="Calibri"/>
                </a:rPr>
                <a:t>Descrição do Caso</a:t>
              </a:r>
              <a:endParaRPr b="0" i="0" sz="2800" u="none" cap="none" strike="noStrike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gfe22a37dab_0_20"/>
          <p:cNvSpPr txBox="1"/>
          <p:nvPr/>
        </p:nvSpPr>
        <p:spPr>
          <a:xfrm>
            <a:off x="302375" y="2007800"/>
            <a:ext cx="11732400" cy="44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lang="pt-BR" sz="3000">
                <a:latin typeface="Calibri"/>
                <a:ea typeface="Calibri"/>
                <a:cs typeface="Calibri"/>
                <a:sym typeface="Calibri"/>
              </a:rPr>
              <a:t>Gestante - acompanhamento desde 26 semanas de gestação: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Ultrassonografia (US) morfológica: </a:t>
            </a:r>
            <a:r>
              <a:rPr lang="pt-BR" sz="2500">
                <a:latin typeface="Calibri"/>
                <a:ea typeface="Calibri"/>
                <a:cs typeface="Calibri"/>
                <a:sym typeface="Calibri"/>
              </a:rPr>
              <a:t>artéria umbilical única (AUU), escoliose, provável espinha bífida oculta, onfalocele e pé torto congênito à esquerda;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Cariótipo: </a:t>
            </a:r>
            <a:r>
              <a:rPr lang="pt-BR" sz="2500">
                <a:latin typeface="Calibri"/>
                <a:ea typeface="Calibri"/>
                <a:cs typeface="Calibri"/>
                <a:sym typeface="Calibri"/>
              </a:rPr>
              <a:t>46, XY (normal);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US com 29 semanas: </a:t>
            </a:r>
            <a:r>
              <a:rPr lang="pt-BR" sz="2500">
                <a:latin typeface="Calibri"/>
                <a:ea typeface="Calibri"/>
                <a:cs typeface="Calibri"/>
                <a:sym typeface="Calibri"/>
              </a:rPr>
              <a:t>coração ocupando 50% da área torácica, AUU, escoliose toracolombar, onfalocele contendo fígado e alças intestinais e pé torto congênito à esquerda. Bexiga e genitais externos não identificáveis;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Ressonância Magnética fetal: </a:t>
            </a:r>
            <a:r>
              <a:rPr lang="pt-BR" sz="2500">
                <a:latin typeface="Calibri"/>
                <a:ea typeface="Calibri"/>
                <a:cs typeface="Calibri"/>
                <a:sym typeface="Calibri"/>
              </a:rPr>
              <a:t>confirmada mielomeningocele; bexiga não visualizada: possível extrofia de cloaca.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g1463b543859_0_2"/>
          <p:cNvGrpSpPr/>
          <p:nvPr/>
        </p:nvGrpSpPr>
        <p:grpSpPr>
          <a:xfrm>
            <a:off x="128200" y="1265175"/>
            <a:ext cx="6667500" cy="638175"/>
            <a:chOff x="152400" y="1446600"/>
            <a:chExt cx="6667500" cy="638175"/>
          </a:xfrm>
        </p:grpSpPr>
        <p:pic>
          <p:nvPicPr>
            <p:cNvPr id="42" name="Google Shape;42;g1463b543859_0_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2400" y="1446600"/>
              <a:ext cx="6667500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" name="Google Shape;43;g1463b543859_0_2"/>
            <p:cNvSpPr txBox="1"/>
            <p:nvPr/>
          </p:nvSpPr>
          <p:spPr>
            <a:xfrm>
              <a:off x="311703" y="1504088"/>
              <a:ext cx="3970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lang="pt-BR" sz="2800">
                  <a:solidFill>
                    <a:srgbClr val="D87300"/>
                  </a:solidFill>
                  <a:latin typeface="Calibri"/>
                  <a:ea typeface="Calibri"/>
                  <a:cs typeface="Calibri"/>
                  <a:sym typeface="Calibri"/>
                </a:rPr>
                <a:t>Descrição do Caso</a:t>
              </a:r>
              <a:endParaRPr b="0" i="0" sz="2800" u="none" cap="none" strike="noStrike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" name="Google Shape;44;g1463b543859_0_2"/>
          <p:cNvSpPr txBox="1"/>
          <p:nvPr/>
        </p:nvSpPr>
        <p:spPr>
          <a:xfrm>
            <a:off x="302375" y="2007800"/>
            <a:ext cx="11732400" cy="47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lang="pt-BR" sz="3000">
                <a:latin typeface="Calibri"/>
                <a:ea typeface="Calibri"/>
                <a:cs typeface="Calibri"/>
                <a:sym typeface="Calibri"/>
              </a:rPr>
              <a:t>Desfecho: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000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Parto com 35 semanas e 5 dias;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412750" lvl="2" marL="13716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Calibri"/>
              <a:buChar char="■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Escore de Apgar: 3 e 6;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4127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Sexo indefinido;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4127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Peso corporal: 1930 g;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4127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Calibri"/>
              <a:buChar char="●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Avaliação pós-natal: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4127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Compatível com diagnóstico de extrofia de cloaca;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4127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Cuidados intensivos;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41275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900"/>
              <a:buFont typeface="Calibri"/>
              <a:buChar char="○"/>
            </a:pPr>
            <a:r>
              <a:rPr lang="pt-BR" sz="2900">
                <a:latin typeface="Calibri"/>
                <a:ea typeface="Calibri"/>
                <a:cs typeface="Calibri"/>
                <a:sym typeface="Calibri"/>
              </a:rPr>
              <a:t>Acompanhamento cirúrgico - tratamento.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g1463b543859_0_9"/>
          <p:cNvGrpSpPr/>
          <p:nvPr/>
        </p:nvGrpSpPr>
        <p:grpSpPr>
          <a:xfrm>
            <a:off x="128200" y="1265175"/>
            <a:ext cx="6667500" cy="638175"/>
            <a:chOff x="152400" y="1446600"/>
            <a:chExt cx="6667500" cy="638175"/>
          </a:xfrm>
        </p:grpSpPr>
        <p:pic>
          <p:nvPicPr>
            <p:cNvPr id="50" name="Google Shape;50;g1463b543859_0_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2400" y="1446600"/>
              <a:ext cx="6667500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Google Shape;51;g1463b543859_0_9"/>
            <p:cNvSpPr txBox="1"/>
            <p:nvPr/>
          </p:nvSpPr>
          <p:spPr>
            <a:xfrm>
              <a:off x="311703" y="1504088"/>
              <a:ext cx="3970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lang="pt-BR" sz="2800">
                  <a:solidFill>
                    <a:srgbClr val="D87300"/>
                  </a:solidFill>
                  <a:latin typeface="Calibri"/>
                  <a:ea typeface="Calibri"/>
                  <a:cs typeface="Calibri"/>
                  <a:sym typeface="Calibri"/>
                </a:rPr>
                <a:t>Diagnóstico e Discussão:</a:t>
              </a:r>
              <a:endParaRPr b="0" i="0" sz="2800" u="none" cap="none" strike="noStrike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" name="Google Shape;52;g1463b543859_0_9"/>
          <p:cNvSpPr txBox="1"/>
          <p:nvPr/>
        </p:nvSpPr>
        <p:spPr>
          <a:xfrm>
            <a:off x="302375" y="2007800"/>
            <a:ext cx="11732400" cy="31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381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Char char="●"/>
            </a:pPr>
            <a:r>
              <a:rPr lang="pt-BR" sz="3300">
                <a:latin typeface="Calibri"/>
                <a:ea typeface="Calibri"/>
                <a:cs typeface="Calibri"/>
                <a:sym typeface="Calibri"/>
              </a:rPr>
              <a:t>Segunda US possibilitou suspeita de extrofia de cloaca;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9144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300"/>
              <a:buFont typeface="Calibri"/>
              <a:buChar char="○"/>
            </a:pPr>
            <a:r>
              <a:rPr lang="pt-BR" sz="3300">
                <a:latin typeface="Calibri"/>
                <a:ea typeface="Calibri"/>
                <a:cs typeface="Calibri"/>
                <a:sym typeface="Calibri"/>
              </a:rPr>
              <a:t>Diagnóstico confirmado no puerpério;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indent="-438150" lvl="0" marL="457200" marR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300"/>
              <a:buFont typeface="Calibri"/>
              <a:buChar char="●"/>
            </a:pPr>
            <a:r>
              <a:rPr lang="pt-BR" sz="3300">
                <a:latin typeface="Calibri"/>
                <a:ea typeface="Calibri"/>
                <a:cs typeface="Calibri"/>
                <a:sym typeface="Calibri"/>
              </a:rPr>
              <a:t>Comparada à ressonância magnética, a US não foi inferior na investigação de extrofia de cloaca.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gfe22a37dab_0_34"/>
          <p:cNvGrpSpPr/>
          <p:nvPr/>
        </p:nvGrpSpPr>
        <p:grpSpPr>
          <a:xfrm>
            <a:off x="128200" y="1265175"/>
            <a:ext cx="6667500" cy="638175"/>
            <a:chOff x="152400" y="1446600"/>
            <a:chExt cx="6667500" cy="638175"/>
          </a:xfrm>
        </p:grpSpPr>
        <p:pic>
          <p:nvPicPr>
            <p:cNvPr id="58" name="Google Shape;58;gfe22a37dab_0_3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2400" y="1446600"/>
              <a:ext cx="6667500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gfe22a37dab_0_34"/>
            <p:cNvSpPr txBox="1"/>
            <p:nvPr/>
          </p:nvSpPr>
          <p:spPr>
            <a:xfrm>
              <a:off x="311703" y="1504088"/>
              <a:ext cx="3970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lang="pt-BR" sz="2800">
                  <a:solidFill>
                    <a:srgbClr val="D87300"/>
                  </a:solidFill>
                  <a:latin typeface="Calibri"/>
                  <a:ea typeface="Calibri"/>
                  <a:cs typeface="Calibri"/>
                  <a:sym typeface="Calibri"/>
                </a:rPr>
                <a:t>Conclusões</a:t>
              </a:r>
              <a:endParaRPr b="0" i="0" sz="2800" u="none" cap="none" strike="noStrike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gfe22a37dab_0_34"/>
          <p:cNvSpPr txBox="1"/>
          <p:nvPr/>
        </p:nvSpPr>
        <p:spPr>
          <a:xfrm>
            <a:off x="302375" y="2007800"/>
            <a:ext cx="11732400" cy="46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lang="pt-BR" sz="3000">
                <a:latin typeface="Calibri"/>
                <a:ea typeface="Calibri"/>
                <a:cs typeface="Calibri"/>
                <a:sym typeface="Calibri"/>
              </a:rPr>
              <a:t>Extrofia de cloaca: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○"/>
            </a:pPr>
            <a:r>
              <a:rPr lang="pt-BR" sz="3000">
                <a:latin typeface="Calibri"/>
                <a:ea typeface="Calibri"/>
                <a:cs typeface="Calibri"/>
                <a:sym typeface="Calibri"/>
              </a:rPr>
              <a:t>USs pré-natais: suspeita inicial da presença, diagnóstico e extensão dos órgãos envolvidos;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3000">
                <a:latin typeface="Calibri"/>
                <a:ea typeface="Calibri"/>
                <a:cs typeface="Calibri"/>
                <a:sym typeface="Calibri"/>
              </a:rPr>
              <a:t>Possibilita planejamento:</a:t>
            </a:r>
            <a:endParaRPr i="1"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i="1" lang="pt-BR" sz="3000">
                <a:latin typeface="Calibri"/>
                <a:ea typeface="Calibri"/>
                <a:cs typeface="Calibri"/>
                <a:sym typeface="Calibri"/>
              </a:rPr>
              <a:t>do nascimento;</a:t>
            </a:r>
            <a:endParaRPr i="1"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i="1" lang="pt-BR" sz="3000">
                <a:latin typeface="Calibri"/>
                <a:ea typeface="Calibri"/>
                <a:cs typeface="Calibri"/>
                <a:sym typeface="Calibri"/>
              </a:rPr>
              <a:t>da terapia cirúrgica.</a:t>
            </a:r>
            <a:endParaRPr i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3000">
                <a:latin typeface="Calibri"/>
                <a:ea typeface="Calibri"/>
                <a:cs typeface="Calibri"/>
                <a:sym typeface="Calibri"/>
              </a:rPr>
              <a:t>→ Impacto na sobrevida dos pacientes.</a:t>
            </a:r>
            <a:endParaRPr i="1"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gfe22a37dab_0_11"/>
          <p:cNvGrpSpPr/>
          <p:nvPr/>
        </p:nvGrpSpPr>
        <p:grpSpPr>
          <a:xfrm>
            <a:off x="128200" y="1265175"/>
            <a:ext cx="6667500" cy="638175"/>
            <a:chOff x="152400" y="1446600"/>
            <a:chExt cx="6667500" cy="638175"/>
          </a:xfrm>
        </p:grpSpPr>
        <p:pic>
          <p:nvPicPr>
            <p:cNvPr id="66" name="Google Shape;66;gfe22a37dab_0_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2400" y="1446600"/>
              <a:ext cx="6667500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" name="Google Shape;67;gfe22a37dab_0_11"/>
            <p:cNvSpPr txBox="1"/>
            <p:nvPr/>
          </p:nvSpPr>
          <p:spPr>
            <a:xfrm>
              <a:off x="311703" y="1504088"/>
              <a:ext cx="3970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1" i="0" lang="pt-BR" sz="2800" u="none" cap="none" strike="noStrike">
                  <a:solidFill>
                    <a:srgbClr val="D87300"/>
                  </a:solidFill>
                  <a:latin typeface="Calibri"/>
                  <a:ea typeface="Calibri"/>
                  <a:cs typeface="Calibri"/>
                  <a:sym typeface="Calibri"/>
                </a:rPr>
                <a:t>Referências</a:t>
              </a:r>
              <a:endParaRPr b="0" i="0" sz="2800" u="none" cap="none" strike="noStrike">
                <a:solidFill>
                  <a:srgbClr val="D873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8" name="Google Shape;68;gfe22a37dab_0_11"/>
          <p:cNvSpPr txBox="1"/>
          <p:nvPr/>
        </p:nvSpPr>
        <p:spPr>
          <a:xfrm>
            <a:off x="302375" y="2007800"/>
            <a:ext cx="11732400" cy="46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rabicPeriod"/>
            </a:pPr>
            <a:r>
              <a:rPr lang="pt-BR" sz="2000">
                <a:latin typeface="Calibri"/>
                <a:ea typeface="Calibri"/>
                <a:cs typeface="Calibri"/>
                <a:sym typeface="Calibri"/>
              </a:rPr>
              <a:t>Keppler-Noreuil K, Gorton S, Foo F, et al. Prenatal ascertainment of OEIS complex/cloacal exstrophy - 15 new cases and literature review. Am J Med Genet A 2007; 143A:2122;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pt-BR" sz="2000">
                <a:latin typeface="Calibri"/>
                <a:ea typeface="Calibri"/>
                <a:cs typeface="Calibri"/>
                <a:sym typeface="Calibri"/>
              </a:rPr>
              <a:t>Clements MB, Chalmers DJ, Meyers ML, Vemulakonda VM. Prenatal diagnosis of cloacal exstrophy: a case report and review of the literature. Urology 2014; 83:1162;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pt-BR" sz="2000">
                <a:latin typeface="Calibri"/>
                <a:ea typeface="Calibri"/>
                <a:cs typeface="Calibri"/>
                <a:sym typeface="Calibri"/>
              </a:rPr>
              <a:t>Vliet Rv, Roelofs LA, Rassouli-Kirchmeier R, et al. Clinical outcome of cloacal exstrophy, current status, and a change in surgical management. Eur J Pediatr Surg 2015; 25:87;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pt-BR" sz="2000">
                <a:latin typeface="Calibri"/>
                <a:ea typeface="Calibri"/>
                <a:cs typeface="Calibri"/>
                <a:sym typeface="Calibri"/>
              </a:rPr>
              <a:t>Wu JL, Fang KH, Yeh GP, et al. Using color Doppler sonography to identify the perivesical umbilical arteries: a useful method in the prenatal diagnosis of omphalocele-exstrophy-imperforate anus-spinal defects complex. J Ultrasound Med 2004; 23:1211;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pt-BR" sz="2000">
                <a:latin typeface="Calibri"/>
                <a:ea typeface="Calibri"/>
                <a:cs typeface="Calibri"/>
                <a:sym typeface="Calibri"/>
              </a:rPr>
              <a:t>Feldkamp ML, Botto LD, Amar E, et al. Cloacal exstrophy: an epidemiologic study from the International Clearinghouse for Birth Defects Surveillance and Research. Am J Med Genet C Semin Med Genet 2011; 157C:333.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2020-07-13T13:18:12Z</dcterms:created>
  <dc:creator>Planeta W</dc:creator>
</cp:coreProperties>
</file>