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7" r:id="rId5"/>
    <p:sldId id="270" r:id="rId6"/>
    <p:sldId id="272" r:id="rId7"/>
    <p:sldId id="273" r:id="rId8"/>
    <p:sldId id="275" r:id="rId9"/>
    <p:sldId id="271" r:id="rId10"/>
    <p:sldId id="276" r:id="rId11"/>
    <p:sldId id="27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300"/>
    <a:srgbClr val="FCC503"/>
    <a:srgbClr val="024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2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11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15F041-476D-F646-893F-9B6CC28B4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B1F4DC0-D0E6-9740-BE5E-D6A876C06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7181/acfs.2022.001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49DA43-2EFD-9343-B0CA-E9E0F47FED88}"/>
              </a:ext>
            </a:extLst>
          </p:cNvPr>
          <p:cNvSpPr txBox="1"/>
          <p:nvPr/>
        </p:nvSpPr>
        <p:spPr>
          <a:xfrm>
            <a:off x="4447746" y="2184185"/>
            <a:ext cx="38669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D87300"/>
                </a:solidFill>
              </a:rPr>
              <a:t> </a:t>
            </a:r>
            <a:r>
              <a:rPr lang="pt-BR" sz="1600" b="1" dirty="0">
                <a:solidFill>
                  <a:srgbClr val="D8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PSEUDOANEURISMA DA ARTÉRIA TEMPORAL SUPERFICIAL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1E4424-EF66-6549-B948-A6D18551B3DA}"/>
              </a:ext>
            </a:extLst>
          </p:cNvPr>
          <p:cNvSpPr txBox="1"/>
          <p:nvPr/>
        </p:nvSpPr>
        <p:spPr>
          <a:xfrm>
            <a:off x="4734826" y="2863774"/>
            <a:ext cx="59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24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caso e revisão da literatura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CC8BF5-BB69-6849-8533-6F9CA2D2E30B}"/>
              </a:ext>
            </a:extLst>
          </p:cNvPr>
          <p:cNvSpPr txBox="1"/>
          <p:nvPr/>
        </p:nvSpPr>
        <p:spPr>
          <a:xfrm>
            <a:off x="4883674" y="3856532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D87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endParaRPr lang="pt-BR" dirty="0">
              <a:solidFill>
                <a:srgbClr val="D87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2E3642-118E-F14B-9909-3BC3D71FFC01}"/>
              </a:ext>
            </a:extLst>
          </p:cNvPr>
          <p:cNvSpPr txBox="1"/>
          <p:nvPr/>
        </p:nvSpPr>
        <p:spPr>
          <a:xfrm>
            <a:off x="4734824" y="4415491"/>
            <a:ext cx="6844031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350" algn="l">
              <a:lnSpc>
                <a:spcPct val="101000"/>
              </a:lnSpc>
              <a:spcAft>
                <a:spcPts val="1655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RIBEIRO, F.C.M.; FURTADO, A.M.O.; LIMA, C.A.S.; FERREIRA, A.C.</a:t>
            </a:r>
          </a:p>
        </p:txBody>
      </p:sp>
    </p:spTree>
    <p:extLst>
      <p:ext uri="{BB962C8B-B14F-4D97-AF65-F5344CB8AC3E}">
        <p14:creationId xmlns:p14="http://schemas.microsoft.com/office/powerpoint/2010/main" val="21896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920029" y="1687267"/>
            <a:ext cx="10351942" cy="504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Conclusão</a:t>
            </a:r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suspeita é fundamental para o diagnóstico de pseudoaneurisma.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ntretanto, hematoma e pseudoaneurismas da artéria temporal superficial não diferem visualmente. O aspecto mais característico do pseudoaneurisma da artéria temporal superficial é a presença de massa pulsátil.</a:t>
            </a:r>
          </a:p>
          <a:p>
            <a:pPr>
              <a:lnSpc>
                <a:spcPct val="150000"/>
              </a:lnSpc>
            </a:pPr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2784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0" y="1246592"/>
            <a:ext cx="12351760" cy="588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Referências Bibliográficas</a:t>
            </a:r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Franklin JA,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Brigham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Bogey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WM, Powell CS. Tratamento de falsos aneurismas iatrogênicos. J Am Coll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2003;197:293-301.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Conner WC 3º,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Rohrich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RJ, Pollock RA.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Aneurismas traumáticos da face e têmpora: relato de paciente e revisão da literatura, 1644 a 1998. Ann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Plast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1998;41:321-6.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Rubio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-Palau J, Ferrer-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Fuertes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Garcia-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Diez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E, Garcia-Linares J,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Marti-Pages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Sieira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-Gil R. Pseudoaneurisma traumático de artéria temporal superficial: relato de caso e revisão da literatura. Oral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Oral Med Oral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Pathol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Oral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Radiol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2014;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117:e112-4.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Kim SW, Jong Kim E,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KY, Kim JT, Kim YH. Protocolo de tratamento do pseudoaneurisma traumático da artéria temporal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superficial. J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Craniofac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 2013;24:295-8.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Kang I, Mo YW, Jung GY, Shin HK.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Pseudoaneurisma de artéria temporal superficial após trauma fechado: relato de caso e revisão de literatura.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Craniofac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Surg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2022;23(3):130-133.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https://doi.org/10.7181/acfs.2022.00178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Miyamotto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M, Evangelista MS,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Granella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VH,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BZ,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Marciniak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BM,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Hennig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PH, Ribeiro IG, Moreira RCR. Pseudoaneurisma da artéria temporal superficial: relato de três casos. J </a:t>
            </a:r>
            <a:r>
              <a:rPr lang="pt-B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Vasc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Bras. 2018 Jan-Mar;17(1):76-80.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Portuguese.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10.1590/1677-5449.009517. PMID: 29930686; PMCID: PMC5990264.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4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648144" y="1852520"/>
            <a:ext cx="10351942" cy="294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endParaRPr lang="pt-B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Pseudoaneurisma          hematoma pulsátil provocado uma lesão tangencial na parede do vaso.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Pseudoaneurisma da artéria temporal superficial            RAROS!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200 casos relatados na literatura.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AB06AF8-F28D-1B82-0E24-4D0CFD7E0C70}"/>
              </a:ext>
            </a:extLst>
          </p:cNvPr>
          <p:cNvSpPr/>
          <p:nvPr/>
        </p:nvSpPr>
        <p:spPr>
          <a:xfrm>
            <a:off x="4062670" y="2852522"/>
            <a:ext cx="499731" cy="11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F3457E-0AB1-73AF-AE4C-0EE8F778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627" y="3916765"/>
            <a:ext cx="518205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1694746" y="1951672"/>
            <a:ext cx="10351942" cy="269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Objetivos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Relatar um caso de pseudoaneurisma de artéria temporal superficial esquerda após trauma facial fechado.</a:t>
            </a:r>
          </a:p>
          <a:p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2433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1078057" y="1760286"/>
            <a:ext cx="6821934" cy="554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Descrição do caso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 do sexo masculino, 20 anos, com relato de acidente de trânsito quando conduzia uma moto, o paciente no momento usava capacete mas sofreu um traumatismo crânio encefálico. Após a alta hospitalar percebeu nodulação na têmpora esquerda onde foi aventada suspeita de hematoma. Após três meses procurou o dermatologista para avaliação devido ao crescimento da lesão. Foi solicitado então uma ultrassonografia para avaliar um possível cisto na região temporal.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inspeção visual, foi observada  massa na região temporal esquerda e  pulso arterial era palpável na massa</a:t>
            </a:r>
          </a:p>
          <a:p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8E66FD-DC2C-4E9B-5019-7C68663E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096" y="2090376"/>
            <a:ext cx="2200847" cy="29324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BC0EE9-8ECA-BF10-0B92-46F08BAB2A9C}"/>
              </a:ext>
            </a:extLst>
          </p:cNvPr>
          <p:cNvSpPr txBox="1"/>
          <p:nvPr/>
        </p:nvSpPr>
        <p:spPr>
          <a:xfrm>
            <a:off x="8196934" y="5246336"/>
            <a:ext cx="4208060" cy="40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</a:t>
            </a:r>
            <a:r>
              <a:rPr lang="pt-B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Na inspeção visual, foi observada  massa na região temporal esquerda e  pulso arterial era palpável na massa</a:t>
            </a:r>
          </a:p>
        </p:txBody>
      </p:sp>
    </p:spTree>
    <p:extLst>
      <p:ext uri="{BB962C8B-B14F-4D97-AF65-F5344CB8AC3E}">
        <p14:creationId xmlns:p14="http://schemas.microsoft.com/office/powerpoint/2010/main" val="343750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1121869" y="1819470"/>
            <a:ext cx="10351942" cy="382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Achados ultrassonográficos</a:t>
            </a:r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ultrassonografia com Doppler revelou fluxo venoso e arterial notável e o Doppler colorido mostrou o padrão de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taegeuk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(também conhecido como sinal “yin-yang”), que é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patognomônico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pseudoaneurisma. O tamanho da massa neste momento era de aproximadamente 0,85 x 0,45 x 0,80 cm.</a:t>
            </a:r>
          </a:p>
          <a:p>
            <a:pPr>
              <a:lnSpc>
                <a:spcPct val="150000"/>
              </a:lnSpc>
            </a:pPr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977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E3E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1694746" y="1951672"/>
            <a:ext cx="10351942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br>
              <a:rPr lang="pt-B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78E0FA-5FD7-5A5E-F71C-38E2C525013C}"/>
              </a:ext>
            </a:extLst>
          </p:cNvPr>
          <p:cNvSpPr txBox="1"/>
          <p:nvPr/>
        </p:nvSpPr>
        <p:spPr>
          <a:xfrm>
            <a:off x="338082" y="5067775"/>
            <a:ext cx="5284380" cy="8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2: Ultrassonografia em modo B mostrando nódulo sólido-cístico na região temporal esquerda. </a:t>
            </a:r>
          </a:p>
          <a:p>
            <a:pPr marL="93980" indent="-6350" algn="ctr">
              <a:lnSpc>
                <a:spcPct val="99000"/>
              </a:lnSpc>
              <a:spcAft>
                <a:spcPts val="1655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Fonte: Arquivo próprio.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FA94FD-FC25-E2FC-B1FB-5D5388CECE5B}"/>
              </a:ext>
            </a:extLst>
          </p:cNvPr>
          <p:cNvSpPr txBox="1"/>
          <p:nvPr/>
        </p:nvSpPr>
        <p:spPr>
          <a:xfrm>
            <a:off x="6569539" y="5100246"/>
            <a:ext cx="5617602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3: Ultrassonografia com Doppler colorido mostrando a presença de fluxo no interior do nódulo e o sinal do Yin-Yang.</a:t>
            </a:r>
          </a:p>
          <a:p>
            <a:pPr marL="2333625" indent="-1669415">
              <a:spcAft>
                <a:spcPts val="1655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      Fonte: Arquivo próprio.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51E8C7-4DC7-8B2E-F54A-125B8BCE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0" y="1764598"/>
            <a:ext cx="4884332" cy="32697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93B5552-DAB4-A33F-7A2A-8FA9D7DF7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617" y="1764598"/>
            <a:ext cx="4119583" cy="39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E3E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1694746" y="1951672"/>
            <a:ext cx="10351942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78E0FA-5FD7-5A5E-F71C-38E2C525013C}"/>
              </a:ext>
            </a:extLst>
          </p:cNvPr>
          <p:cNvSpPr txBox="1"/>
          <p:nvPr/>
        </p:nvSpPr>
        <p:spPr>
          <a:xfrm>
            <a:off x="238930" y="5361997"/>
            <a:ext cx="5284380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0560" indent="-6350" algn="ctr">
              <a:lnSpc>
                <a:spcPct val="99000"/>
              </a:lnSpc>
              <a:spcAft>
                <a:spcPts val="1655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4: Ultrassonografia com Doppler espectral mostrando fluxo bidirecional. </a:t>
            </a: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3980" indent="-6350" algn="ctr">
              <a:lnSpc>
                <a:spcPct val="99000"/>
              </a:lnSpc>
              <a:spcAft>
                <a:spcPts val="1655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Fonte: Arquivo próprio.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FA94FD-FC25-E2FC-B1FB-5D5388CECE5B}"/>
              </a:ext>
            </a:extLst>
          </p:cNvPr>
          <p:cNvSpPr txBox="1"/>
          <p:nvPr/>
        </p:nvSpPr>
        <p:spPr>
          <a:xfrm>
            <a:off x="6668692" y="5361997"/>
            <a:ext cx="5118262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5: Ultrassonografia com Doppler espectral mostrando fluxo da artéria temporal.</a:t>
            </a:r>
          </a:p>
          <a:p>
            <a:pPr marL="2333625" indent="-1669415">
              <a:spcAft>
                <a:spcPts val="1655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          Fonte: Arquivo próprio.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AC053C-7CD4-5D93-BC4B-6DAFB96FE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47" y="1648813"/>
            <a:ext cx="4974767" cy="35603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D6C880-ED76-5A27-7065-33FA2BBE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513" y="1695871"/>
            <a:ext cx="5118263" cy="34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E3E6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4771159" y="4402965"/>
            <a:ext cx="3213836" cy="67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7: Ultrassonografia com Doppler espectral mostrando fluxo bidirecional. </a:t>
            </a: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Fonte: Arquivo próprio. 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78E0FA-5FD7-5A5E-F71C-38E2C525013C}"/>
              </a:ext>
            </a:extLst>
          </p:cNvPr>
          <p:cNvSpPr txBox="1"/>
          <p:nvPr/>
        </p:nvSpPr>
        <p:spPr>
          <a:xfrm>
            <a:off x="-255532" y="4810944"/>
            <a:ext cx="4178834" cy="104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0560" indent="-6350" algn="ctr">
              <a:spcAft>
                <a:spcPts val="1655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5: Ultrassonografia com colorido mostrando o trajeto da artéria temporal superficial próxima ao pseudoaneurisma. </a:t>
            </a:r>
          </a:p>
          <a:p>
            <a:pPr marL="670560" indent="-6350" algn="ctr">
              <a:spcAft>
                <a:spcPts val="1655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Fonte: Arquivo próprio.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FA94FD-FC25-E2FC-B1FB-5D5388CECE5B}"/>
              </a:ext>
            </a:extLst>
          </p:cNvPr>
          <p:cNvSpPr txBox="1"/>
          <p:nvPr/>
        </p:nvSpPr>
        <p:spPr>
          <a:xfrm>
            <a:off x="8282106" y="5181622"/>
            <a:ext cx="3909894" cy="9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Figura 8: Ultrassonografia com 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Doppelr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colorido mostrando a presença de fluxo no interior do nódulo e o sinal do Yin-Yang.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Fonte: Arquivo próprio.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0262B7-0C4F-C73C-FCE4-57026E99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5" y="1750990"/>
            <a:ext cx="3676207" cy="28592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48701F-DEA1-97F5-295B-1074234F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553" y="1747741"/>
            <a:ext cx="3603048" cy="270076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C21377D-2EA6-D725-732F-87D55A11E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776" y="2579188"/>
            <a:ext cx="3495912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11BF62-65AA-3544-D49B-437183FC2327}"/>
              </a:ext>
            </a:extLst>
          </p:cNvPr>
          <p:cNvSpPr txBox="1"/>
          <p:nvPr/>
        </p:nvSpPr>
        <p:spPr>
          <a:xfrm>
            <a:off x="604076" y="1654217"/>
            <a:ext cx="10351942" cy="529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Diagnóstico e Discussão</a:t>
            </a:r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neurismas verdadeiros             parede do vaso dilatada até a espessura total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seudoaneurismas            vasos sanguíneos dilatados devido a danos em uma ou mais camadas da parede da artéria.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isiopatologia  do pseudoaneurisma traumático            trauma danifica um vaso sanguíneo            ruptura da camada interna da parede do vaso            pressão arterial  faz com que o sangue preencha essa lacuna e forme uma cavidade e, posteriormente, uma </a:t>
            </a:r>
            <a:r>
              <a:rPr lang="pt-B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pseudocápsula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fibrosa            pseudoaneurisma.</a:t>
            </a:r>
          </a:p>
          <a:p>
            <a:pPr>
              <a:lnSpc>
                <a:spcPct val="150000"/>
              </a:lnSpc>
            </a:pPr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67B42332-8F26-E90F-42E9-53A41680382D}"/>
              </a:ext>
            </a:extLst>
          </p:cNvPr>
          <p:cNvSpPr/>
          <p:nvPr/>
        </p:nvSpPr>
        <p:spPr>
          <a:xfrm>
            <a:off x="4069715" y="2942376"/>
            <a:ext cx="499731" cy="11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379A63B0-FA92-5E67-95CB-BEE26C57C12D}"/>
              </a:ext>
            </a:extLst>
          </p:cNvPr>
          <p:cNvSpPr/>
          <p:nvPr/>
        </p:nvSpPr>
        <p:spPr>
          <a:xfrm>
            <a:off x="3397685" y="3431754"/>
            <a:ext cx="499731" cy="11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ACD676A2-C81A-1971-C87E-175F75578C98}"/>
              </a:ext>
            </a:extLst>
          </p:cNvPr>
          <p:cNvSpPr/>
          <p:nvPr/>
        </p:nvSpPr>
        <p:spPr>
          <a:xfrm>
            <a:off x="6554749" y="4303243"/>
            <a:ext cx="499731" cy="11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B0598D4-7113-5082-22F2-A7EF7A035759}"/>
              </a:ext>
            </a:extLst>
          </p:cNvPr>
          <p:cNvSpPr/>
          <p:nvPr/>
        </p:nvSpPr>
        <p:spPr>
          <a:xfrm>
            <a:off x="4319580" y="5720595"/>
            <a:ext cx="499731" cy="11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D48E2CB-3863-9B0A-067D-72C0FFA251DB}"/>
              </a:ext>
            </a:extLst>
          </p:cNvPr>
          <p:cNvSpPr/>
          <p:nvPr/>
        </p:nvSpPr>
        <p:spPr>
          <a:xfrm>
            <a:off x="2366073" y="4714373"/>
            <a:ext cx="499731" cy="11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7A2F9563-D6D4-E02A-88B0-693C93E0502C}"/>
              </a:ext>
            </a:extLst>
          </p:cNvPr>
          <p:cNvSpPr/>
          <p:nvPr/>
        </p:nvSpPr>
        <p:spPr>
          <a:xfrm>
            <a:off x="8425351" y="4831585"/>
            <a:ext cx="432212" cy="94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47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790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deia_amo@yahoo.com.br</cp:lastModifiedBy>
  <cp:revision>15</cp:revision>
  <dcterms:created xsi:type="dcterms:W3CDTF">2020-07-13T13:18:12Z</dcterms:created>
  <dcterms:modified xsi:type="dcterms:W3CDTF">2022-08-19T17:27:54Z</dcterms:modified>
</cp:coreProperties>
</file>